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307" r:id="rId5"/>
    <p:sldMasterId id="2147484318" r:id="rId6"/>
    <p:sldMasterId id="2147484345" r:id="rId7"/>
    <p:sldMasterId id="2147484367" r:id="rId8"/>
    <p:sldMasterId id="2147484383" r:id="rId9"/>
    <p:sldMasterId id="2147484427" r:id="rId10"/>
    <p:sldMasterId id="2147484453" r:id="rId11"/>
    <p:sldMasterId id="2147484484" r:id="rId12"/>
  </p:sldMasterIdLst>
  <p:notesMasterIdLst>
    <p:notesMasterId r:id="rId61"/>
  </p:notesMasterIdLst>
  <p:sldIdLst>
    <p:sldId id="477" r:id="rId13"/>
    <p:sldId id="481" r:id="rId14"/>
    <p:sldId id="482" r:id="rId15"/>
    <p:sldId id="1844" r:id="rId16"/>
    <p:sldId id="3721" r:id="rId17"/>
    <p:sldId id="2965" r:id="rId18"/>
    <p:sldId id="3718" r:id="rId19"/>
    <p:sldId id="3719" r:id="rId20"/>
    <p:sldId id="3720" r:id="rId21"/>
    <p:sldId id="1898" r:id="rId22"/>
    <p:sldId id="3663" r:id="rId23"/>
    <p:sldId id="1897" r:id="rId24"/>
    <p:sldId id="3664" r:id="rId25"/>
    <p:sldId id="1884" r:id="rId26"/>
    <p:sldId id="3727" r:id="rId27"/>
    <p:sldId id="3309" r:id="rId28"/>
    <p:sldId id="462" r:id="rId29"/>
    <p:sldId id="455" r:id="rId30"/>
    <p:sldId id="471" r:id="rId31"/>
    <p:sldId id="266" r:id="rId32"/>
    <p:sldId id="460" r:id="rId33"/>
    <p:sldId id="606" r:id="rId34"/>
    <p:sldId id="590" r:id="rId35"/>
    <p:sldId id="475" r:id="rId36"/>
    <p:sldId id="470" r:id="rId37"/>
    <p:sldId id="469" r:id="rId38"/>
    <p:sldId id="413" r:id="rId39"/>
    <p:sldId id="473" r:id="rId40"/>
    <p:sldId id="3729" r:id="rId41"/>
    <p:sldId id="3730" r:id="rId42"/>
    <p:sldId id="472" r:id="rId43"/>
    <p:sldId id="3728" r:id="rId44"/>
    <p:sldId id="498" r:id="rId45"/>
    <p:sldId id="531" r:id="rId46"/>
    <p:sldId id="523" r:id="rId47"/>
    <p:sldId id="1957" r:id="rId48"/>
    <p:sldId id="299" r:id="rId49"/>
    <p:sldId id="446" r:id="rId50"/>
    <p:sldId id="1324" r:id="rId51"/>
    <p:sldId id="258" r:id="rId52"/>
    <p:sldId id="3758" r:id="rId53"/>
    <p:sldId id="3762" r:id="rId54"/>
    <p:sldId id="3746" r:id="rId55"/>
    <p:sldId id="488" r:id="rId56"/>
    <p:sldId id="514" r:id="rId57"/>
    <p:sldId id="479" r:id="rId58"/>
    <p:sldId id="259" r:id="rId59"/>
    <p:sldId id="480"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p Modernization" id="{2E46164E-A8C0-4CE7-A075-1D6FBCE872F1}">
          <p14:sldIdLst>
            <p14:sldId id="477"/>
            <p14:sldId id="481"/>
            <p14:sldId id="482"/>
            <p14:sldId id="1844"/>
            <p14:sldId id="3721"/>
            <p14:sldId id="2965"/>
            <p14:sldId id="3718"/>
            <p14:sldId id="3719"/>
            <p14:sldId id="3720"/>
            <p14:sldId id="1898"/>
            <p14:sldId id="3663"/>
            <p14:sldId id="1897"/>
            <p14:sldId id="3664"/>
            <p14:sldId id="1884"/>
            <p14:sldId id="3727"/>
            <p14:sldId id="3309"/>
            <p14:sldId id="462"/>
            <p14:sldId id="455"/>
            <p14:sldId id="471"/>
            <p14:sldId id="266"/>
          </p14:sldIdLst>
        </p14:section>
        <p14:section name="Jouney to the Cloud" id="{DBC7B384-D2C2-4555-B059-77792A6994DB}">
          <p14:sldIdLst>
            <p14:sldId id="460"/>
            <p14:sldId id="606"/>
            <p14:sldId id="590"/>
            <p14:sldId id="475"/>
            <p14:sldId id="470"/>
            <p14:sldId id="469"/>
            <p14:sldId id="413"/>
            <p14:sldId id="473"/>
            <p14:sldId id="3729"/>
            <p14:sldId id="3730"/>
            <p14:sldId id="472"/>
            <p14:sldId id="3728"/>
            <p14:sldId id="498"/>
            <p14:sldId id="531"/>
            <p14:sldId id="523"/>
            <p14:sldId id="1957"/>
            <p14:sldId id="299"/>
            <p14:sldId id="446"/>
            <p14:sldId id="1324"/>
            <p14:sldId id="258"/>
            <p14:sldId id="3758"/>
            <p14:sldId id="3762"/>
            <p14:sldId id="3746"/>
            <p14:sldId id="488"/>
            <p14:sldId id="514"/>
            <p14:sldId id="479"/>
            <p14:sldId id="259"/>
            <p14:sldId id="48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y Wang" initials="LW" lastIdx="37" clrIdx="0">
    <p:extLst>
      <p:ext uri="{19B8F6BF-5375-455C-9EA6-DF929625EA0E}">
        <p15:presenceInfo xmlns:p15="http://schemas.microsoft.com/office/powerpoint/2012/main" userId="S-1-5-21-2127521184-1604012920-1887927527-6293813" providerId="AD"/>
      </p:ext>
    </p:extLst>
  </p:cmAuthor>
  <p:cmAuthor id="2" name="Sajan Parihar" initials="SP" lastIdx="17" clrIdx="1">
    <p:extLst>
      <p:ext uri="{19B8F6BF-5375-455C-9EA6-DF929625EA0E}">
        <p15:presenceInfo xmlns:p15="http://schemas.microsoft.com/office/powerpoint/2012/main" userId="S-1-5-21-2127521184-1604012920-1887927527-5510017" providerId="AD"/>
      </p:ext>
    </p:extLst>
  </p:cmAuthor>
  <p:cmAuthor id="3" name="Nagu Rangan" initials="NR" lastIdx="8" clrIdx="2"/>
  <p:cmAuthor id="4" name="Stella Lin" initials="SL" lastIdx="4" clrIdx="3">
    <p:extLst>
      <p:ext uri="{19B8F6BF-5375-455C-9EA6-DF929625EA0E}">
        <p15:presenceInfo xmlns:p15="http://schemas.microsoft.com/office/powerpoint/2012/main" userId="S-1-5-21-2127521184-1604012920-1887927527-151877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53535"/>
    <a:srgbClr val="63BE7B"/>
    <a:srgbClr val="F8696B"/>
    <a:srgbClr val="FFE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DC4ED9-82BC-47C9-B73A-CC5B48BE826A}" v="597" dt="2018-09-21T15:46:25.4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99" autoAdjust="0"/>
    <p:restoredTop sz="92702" autoAdjust="0"/>
  </p:normalViewPr>
  <p:slideViewPr>
    <p:cSldViewPr snapToGrid="0">
      <p:cViewPr varScale="1">
        <p:scale>
          <a:sx n="63" d="100"/>
          <a:sy n="63" d="100"/>
        </p:scale>
        <p:origin x="234" y="54"/>
      </p:cViewPr>
      <p:guideLst/>
    </p:cSldViewPr>
  </p:slideViewPr>
  <p:notesTextViewPr>
    <p:cViewPr>
      <p:scale>
        <a:sx n="1" d="1"/>
        <a:sy n="1" d="1"/>
      </p:scale>
      <p:origin x="0" y="0"/>
    </p:cViewPr>
  </p:notesTextViewPr>
  <p:sorterViewPr>
    <p:cViewPr>
      <p:scale>
        <a:sx n="66" d="100"/>
        <a:sy n="66" d="100"/>
      </p:scale>
      <p:origin x="0" y="-5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microsoft.com/office/2016/11/relationships/changesInfo" Target="changesInfos/changesInfo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vane Rajabaly" userId="aaa609fd-0025-4ee8-9bfb-74b40e34edd9" providerId="ADAL" clId="{B3DC4ED9-82BC-47C9-B73A-CC5B48BE826A}"/>
    <pc:docChg chg="undo custSel addSld delSld modSld sldOrd delMainMaster modSection">
      <pc:chgData name="Jivane Rajabaly" userId="aaa609fd-0025-4ee8-9bfb-74b40e34edd9" providerId="ADAL" clId="{B3DC4ED9-82BC-47C9-B73A-CC5B48BE826A}" dt="2018-09-21T15:46:25.473" v="587"/>
      <pc:docMkLst>
        <pc:docMk/>
      </pc:docMkLst>
      <pc:sldChg chg="add del">
        <pc:chgData name="Jivane Rajabaly" userId="aaa609fd-0025-4ee8-9bfb-74b40e34edd9" providerId="ADAL" clId="{B3DC4ED9-82BC-47C9-B73A-CC5B48BE826A}" dt="2018-09-21T15:04:12.572" v="565"/>
        <pc:sldMkLst>
          <pc:docMk/>
          <pc:sldMk cId="2407863090" sldId="258"/>
        </pc:sldMkLst>
      </pc:sldChg>
      <pc:sldChg chg="add ord">
        <pc:chgData name="Jivane Rajabaly" userId="aaa609fd-0025-4ee8-9bfb-74b40e34edd9" providerId="ADAL" clId="{B3DC4ED9-82BC-47C9-B73A-CC5B48BE826A}" dt="2018-09-21T15:00:24.042" v="553"/>
        <pc:sldMkLst>
          <pc:docMk/>
          <pc:sldMk cId="712343001" sldId="259"/>
        </pc:sldMkLst>
      </pc:sldChg>
      <pc:sldChg chg="modTransition">
        <pc:chgData name="Jivane Rajabaly" userId="aaa609fd-0025-4ee8-9bfb-74b40e34edd9" providerId="ADAL" clId="{B3DC4ED9-82BC-47C9-B73A-CC5B48BE826A}" dt="2018-09-21T14:39:13.005" v="402"/>
        <pc:sldMkLst>
          <pc:docMk/>
          <pc:sldMk cId="3686110654" sldId="266"/>
        </pc:sldMkLst>
      </pc:sldChg>
      <pc:sldChg chg="add del">
        <pc:chgData name="Jivane Rajabaly" userId="aaa609fd-0025-4ee8-9bfb-74b40e34edd9" providerId="ADAL" clId="{B3DC4ED9-82BC-47C9-B73A-CC5B48BE826A}" dt="2018-09-21T15:14:02.729" v="585" actId="2696"/>
        <pc:sldMkLst>
          <pc:docMk/>
          <pc:sldMk cId="2232389636" sldId="298"/>
        </pc:sldMkLst>
      </pc:sldChg>
      <pc:sldChg chg="add del">
        <pc:chgData name="Jivane Rajabaly" userId="aaa609fd-0025-4ee8-9bfb-74b40e34edd9" providerId="ADAL" clId="{B3DC4ED9-82BC-47C9-B73A-CC5B48BE826A}" dt="2018-09-21T15:04:12.572" v="565"/>
        <pc:sldMkLst>
          <pc:docMk/>
          <pc:sldMk cId="779803560" sldId="299"/>
        </pc:sldMkLst>
      </pc:sldChg>
      <pc:sldChg chg="modTransition">
        <pc:chgData name="Jivane Rajabaly" userId="aaa609fd-0025-4ee8-9bfb-74b40e34edd9" providerId="ADAL" clId="{B3DC4ED9-82BC-47C9-B73A-CC5B48BE826A}" dt="2018-09-21T14:40:27.970" v="408"/>
        <pc:sldMkLst>
          <pc:docMk/>
          <pc:sldMk cId="2909533762" sldId="413"/>
        </pc:sldMkLst>
      </pc:sldChg>
      <pc:sldChg chg="add del modTransition">
        <pc:chgData name="Jivane Rajabaly" userId="aaa609fd-0025-4ee8-9bfb-74b40e34edd9" providerId="ADAL" clId="{B3DC4ED9-82BC-47C9-B73A-CC5B48BE826A}" dt="2018-09-21T15:46:25.473" v="587"/>
        <pc:sldMkLst>
          <pc:docMk/>
          <pc:sldMk cId="2045600557" sldId="446"/>
        </pc:sldMkLst>
      </pc:sldChg>
      <pc:sldChg chg="modTransition">
        <pc:chgData name="Jivane Rajabaly" userId="aaa609fd-0025-4ee8-9bfb-74b40e34edd9" providerId="ADAL" clId="{B3DC4ED9-82BC-47C9-B73A-CC5B48BE826A}" dt="2018-09-21T15:06:49.220" v="566"/>
        <pc:sldMkLst>
          <pc:docMk/>
          <pc:sldMk cId="201632010" sldId="455"/>
        </pc:sldMkLst>
      </pc:sldChg>
      <pc:sldChg chg="modTransition">
        <pc:chgData name="Jivane Rajabaly" userId="aaa609fd-0025-4ee8-9bfb-74b40e34edd9" providerId="ADAL" clId="{B3DC4ED9-82BC-47C9-B73A-CC5B48BE826A}" dt="2018-09-21T15:06:49.220" v="566"/>
        <pc:sldMkLst>
          <pc:docMk/>
          <pc:sldMk cId="3219663890" sldId="462"/>
        </pc:sldMkLst>
      </pc:sldChg>
      <pc:sldChg chg="del">
        <pc:chgData name="Jivane Rajabaly" userId="aaa609fd-0025-4ee8-9bfb-74b40e34edd9" providerId="ADAL" clId="{B3DC4ED9-82BC-47C9-B73A-CC5B48BE826A}" dt="2018-09-21T14:46:00.871" v="481" actId="2696"/>
        <pc:sldMkLst>
          <pc:docMk/>
          <pc:sldMk cId="593062392" sldId="464"/>
        </pc:sldMkLst>
      </pc:sldChg>
      <pc:sldChg chg="modTransition">
        <pc:chgData name="Jivane Rajabaly" userId="aaa609fd-0025-4ee8-9bfb-74b40e34edd9" providerId="ADAL" clId="{B3DC4ED9-82BC-47C9-B73A-CC5B48BE826A}" dt="2018-09-21T14:40:22.181" v="407"/>
        <pc:sldMkLst>
          <pc:docMk/>
          <pc:sldMk cId="1192861717" sldId="469"/>
        </pc:sldMkLst>
      </pc:sldChg>
      <pc:sldChg chg="modTransition">
        <pc:chgData name="Jivane Rajabaly" userId="aaa609fd-0025-4ee8-9bfb-74b40e34edd9" providerId="ADAL" clId="{B3DC4ED9-82BC-47C9-B73A-CC5B48BE826A}" dt="2018-09-21T14:40:00.057" v="404"/>
        <pc:sldMkLst>
          <pc:docMk/>
          <pc:sldMk cId="3870460148" sldId="470"/>
        </pc:sldMkLst>
      </pc:sldChg>
      <pc:sldChg chg="modTransition">
        <pc:chgData name="Jivane Rajabaly" userId="aaa609fd-0025-4ee8-9bfb-74b40e34edd9" providerId="ADAL" clId="{B3DC4ED9-82BC-47C9-B73A-CC5B48BE826A}" dt="2018-09-21T14:39:09.837" v="401"/>
        <pc:sldMkLst>
          <pc:docMk/>
          <pc:sldMk cId="3268341521" sldId="471"/>
        </pc:sldMkLst>
      </pc:sldChg>
      <pc:sldChg chg="addSp delSp modSp ord">
        <pc:chgData name="Jivane Rajabaly" userId="aaa609fd-0025-4ee8-9bfb-74b40e34edd9" providerId="ADAL" clId="{B3DC4ED9-82BC-47C9-B73A-CC5B48BE826A}" dt="2018-09-21T15:13:40.665" v="583"/>
        <pc:sldMkLst>
          <pc:docMk/>
          <pc:sldMk cId="3469480783" sldId="472"/>
        </pc:sldMkLst>
        <pc:spChg chg="add del mod">
          <ac:chgData name="Jivane Rajabaly" userId="aaa609fd-0025-4ee8-9bfb-74b40e34edd9" providerId="ADAL" clId="{B3DC4ED9-82BC-47C9-B73A-CC5B48BE826A}" dt="2018-09-21T14:52:48.419" v="491"/>
          <ac:spMkLst>
            <pc:docMk/>
            <pc:sldMk cId="3469480783" sldId="472"/>
            <ac:spMk id="61" creationId="{308943B5-C88B-4BE6-9453-73697189D1B5}"/>
          </ac:spMkLst>
        </pc:spChg>
        <pc:spChg chg="add mod">
          <ac:chgData name="Jivane Rajabaly" userId="aaa609fd-0025-4ee8-9bfb-74b40e34edd9" providerId="ADAL" clId="{B3DC4ED9-82BC-47C9-B73A-CC5B48BE826A}" dt="2018-09-21T14:52:57.314" v="493" actId="1076"/>
          <ac:spMkLst>
            <pc:docMk/>
            <pc:sldMk cId="3469480783" sldId="472"/>
            <ac:spMk id="62" creationId="{D5BF2E84-9393-4339-A370-199160790F36}"/>
          </ac:spMkLst>
        </pc:spChg>
        <pc:spChg chg="add mod">
          <ac:chgData name="Jivane Rajabaly" userId="aaa609fd-0025-4ee8-9bfb-74b40e34edd9" providerId="ADAL" clId="{B3DC4ED9-82BC-47C9-B73A-CC5B48BE826A}" dt="2018-09-21T14:53:06.104" v="495" actId="1076"/>
          <ac:spMkLst>
            <pc:docMk/>
            <pc:sldMk cId="3469480783" sldId="472"/>
            <ac:spMk id="65" creationId="{1A334CBA-8186-4B71-B722-638F75CA3F3F}"/>
          </ac:spMkLst>
        </pc:spChg>
        <pc:spChg chg="add mod">
          <ac:chgData name="Jivane Rajabaly" userId="aaa609fd-0025-4ee8-9bfb-74b40e34edd9" providerId="ADAL" clId="{B3DC4ED9-82BC-47C9-B73A-CC5B48BE826A}" dt="2018-09-21T14:53:06.104" v="495" actId="1076"/>
          <ac:spMkLst>
            <pc:docMk/>
            <pc:sldMk cId="3469480783" sldId="472"/>
            <ac:spMk id="67" creationId="{A6EB829D-15AF-4F2E-A3C3-6F3EC11EE965}"/>
          </ac:spMkLst>
        </pc:spChg>
        <pc:spChg chg="mod">
          <ac:chgData name="Jivane Rajabaly" userId="aaa609fd-0025-4ee8-9bfb-74b40e34edd9" providerId="ADAL" clId="{B3DC4ED9-82BC-47C9-B73A-CC5B48BE826A}" dt="2018-09-21T14:53:11.708" v="530" actId="1038"/>
          <ac:spMkLst>
            <pc:docMk/>
            <pc:sldMk cId="3469480783" sldId="472"/>
            <ac:spMk id="98" creationId="{7854060F-614B-4539-8319-0E247C72A735}"/>
          </ac:spMkLst>
        </pc:spChg>
        <pc:picChg chg="add mod">
          <ac:chgData name="Jivane Rajabaly" userId="aaa609fd-0025-4ee8-9bfb-74b40e34edd9" providerId="ADAL" clId="{B3DC4ED9-82BC-47C9-B73A-CC5B48BE826A}" dt="2018-09-21T14:52:57.314" v="493" actId="1076"/>
          <ac:picMkLst>
            <pc:docMk/>
            <pc:sldMk cId="3469480783" sldId="472"/>
            <ac:picMk id="63" creationId="{01CC325E-3C06-40A5-9DB4-2CBFDB7C51C8}"/>
          </ac:picMkLst>
        </pc:picChg>
        <pc:picChg chg="mod">
          <ac:chgData name="Jivane Rajabaly" userId="aaa609fd-0025-4ee8-9bfb-74b40e34edd9" providerId="ADAL" clId="{B3DC4ED9-82BC-47C9-B73A-CC5B48BE826A}" dt="2018-09-21T14:53:11.708" v="530" actId="1038"/>
          <ac:picMkLst>
            <pc:docMk/>
            <pc:sldMk cId="3469480783" sldId="472"/>
            <ac:picMk id="100" creationId="{A3B57551-5ED6-4885-899A-33A11549A811}"/>
          </ac:picMkLst>
        </pc:picChg>
      </pc:sldChg>
      <pc:sldChg chg="del">
        <pc:chgData name="Jivane Rajabaly" userId="aaa609fd-0025-4ee8-9bfb-74b40e34edd9" providerId="ADAL" clId="{B3DC4ED9-82BC-47C9-B73A-CC5B48BE826A}" dt="2018-09-21T14:45:59.455" v="479" actId="2696"/>
        <pc:sldMkLst>
          <pc:docMk/>
          <pc:sldMk cId="1114951713" sldId="474"/>
        </pc:sldMkLst>
      </pc:sldChg>
      <pc:sldChg chg="ord modTransition">
        <pc:chgData name="Jivane Rajabaly" userId="aaa609fd-0025-4ee8-9bfb-74b40e34edd9" providerId="ADAL" clId="{B3DC4ED9-82BC-47C9-B73A-CC5B48BE826A}" dt="2018-09-21T14:40:04.834" v="406"/>
        <pc:sldMkLst>
          <pc:docMk/>
          <pc:sldMk cId="3372968385" sldId="475"/>
        </pc:sldMkLst>
      </pc:sldChg>
      <pc:sldChg chg="del">
        <pc:chgData name="Jivane Rajabaly" userId="aaa609fd-0025-4ee8-9bfb-74b40e34edd9" providerId="ADAL" clId="{B3DC4ED9-82BC-47C9-B73A-CC5B48BE826A}" dt="2018-09-21T14:46:18.077" v="482" actId="2696"/>
        <pc:sldMkLst>
          <pc:docMk/>
          <pc:sldMk cId="2616130897" sldId="476"/>
        </pc:sldMkLst>
      </pc:sldChg>
      <pc:sldChg chg="modSp">
        <pc:chgData name="Jivane Rajabaly" userId="aaa609fd-0025-4ee8-9bfb-74b40e34edd9" providerId="ADAL" clId="{B3DC4ED9-82BC-47C9-B73A-CC5B48BE826A}" dt="2018-09-21T14:28:06.942" v="161" actId="20577"/>
        <pc:sldMkLst>
          <pc:docMk/>
          <pc:sldMk cId="3811036012" sldId="477"/>
        </pc:sldMkLst>
        <pc:spChg chg="mod">
          <ac:chgData name="Jivane Rajabaly" userId="aaa609fd-0025-4ee8-9bfb-74b40e34edd9" providerId="ADAL" clId="{B3DC4ED9-82BC-47C9-B73A-CC5B48BE826A}" dt="2018-09-21T14:27:39.696" v="64" actId="6549"/>
          <ac:spMkLst>
            <pc:docMk/>
            <pc:sldMk cId="3811036012" sldId="477"/>
            <ac:spMk id="2" creationId="{786C6D38-FB1D-4269-8512-1C4D147A9BAC}"/>
          </ac:spMkLst>
        </pc:spChg>
        <pc:spChg chg="mod">
          <ac:chgData name="Jivane Rajabaly" userId="aaa609fd-0025-4ee8-9bfb-74b40e34edd9" providerId="ADAL" clId="{B3DC4ED9-82BC-47C9-B73A-CC5B48BE826A}" dt="2018-09-21T14:28:06.942" v="161" actId="20577"/>
          <ac:spMkLst>
            <pc:docMk/>
            <pc:sldMk cId="3811036012" sldId="477"/>
            <ac:spMk id="3" creationId="{A8468A3C-37EE-471E-BE3B-B27F46050F53}"/>
          </ac:spMkLst>
        </pc:spChg>
      </pc:sldChg>
      <pc:sldChg chg="del">
        <pc:chgData name="Jivane Rajabaly" userId="aaa609fd-0025-4ee8-9bfb-74b40e34edd9" providerId="ADAL" clId="{B3DC4ED9-82BC-47C9-B73A-CC5B48BE826A}" dt="2018-09-21T14:39:15.149" v="403" actId="2696"/>
        <pc:sldMkLst>
          <pc:docMk/>
          <pc:sldMk cId="2262657840" sldId="478"/>
        </pc:sldMkLst>
      </pc:sldChg>
      <pc:sldChg chg="addSp delSp modSp del">
        <pc:chgData name="Jivane Rajabaly" userId="aaa609fd-0025-4ee8-9bfb-74b40e34edd9" providerId="ADAL" clId="{B3DC4ED9-82BC-47C9-B73A-CC5B48BE826A}" dt="2018-09-21T14:48:18.717" v="485" actId="2696"/>
        <pc:sldMkLst>
          <pc:docMk/>
          <pc:sldMk cId="2299022120" sldId="479"/>
        </pc:sldMkLst>
        <pc:spChg chg="del">
          <ac:chgData name="Jivane Rajabaly" userId="aaa609fd-0025-4ee8-9bfb-74b40e34edd9" providerId="ADAL" clId="{B3DC4ED9-82BC-47C9-B73A-CC5B48BE826A}" dt="2018-09-21T14:42:25.916" v="409" actId="478"/>
          <ac:spMkLst>
            <pc:docMk/>
            <pc:sldMk cId="2299022120" sldId="479"/>
            <ac:spMk id="3" creationId="{C3D9A299-3B15-4566-A7C6-6F80138C0EEE}"/>
          </ac:spMkLst>
        </pc:spChg>
        <pc:graphicFrameChg chg="add mod">
          <ac:chgData name="Jivane Rajabaly" userId="aaa609fd-0025-4ee8-9bfb-74b40e34edd9" providerId="ADAL" clId="{B3DC4ED9-82BC-47C9-B73A-CC5B48BE826A}" dt="2018-09-21T14:45:19.587" v="478" actId="1037"/>
          <ac:graphicFrameMkLst>
            <pc:docMk/>
            <pc:sldMk cId="2299022120" sldId="479"/>
            <ac:graphicFrameMk id="4" creationId="{704D9C45-E9C7-469D-9B94-BD904CF48533}"/>
          </ac:graphicFrameMkLst>
        </pc:graphicFrameChg>
      </pc:sldChg>
      <pc:sldChg chg="add">
        <pc:chgData name="Jivane Rajabaly" userId="aaa609fd-0025-4ee8-9bfb-74b40e34edd9" providerId="ADAL" clId="{B3DC4ED9-82BC-47C9-B73A-CC5B48BE826A}" dt="2018-09-21T14:48:21.739" v="486"/>
        <pc:sldMkLst>
          <pc:docMk/>
          <pc:sldMk cId="2930269117" sldId="479"/>
        </pc:sldMkLst>
      </pc:sldChg>
      <pc:sldChg chg="del">
        <pc:chgData name="Jivane Rajabaly" userId="aaa609fd-0025-4ee8-9bfb-74b40e34edd9" providerId="ADAL" clId="{B3DC4ED9-82BC-47C9-B73A-CC5B48BE826A}" dt="2018-09-21T14:48:18.696" v="484" actId="2696"/>
        <pc:sldMkLst>
          <pc:docMk/>
          <pc:sldMk cId="34561088" sldId="480"/>
        </pc:sldMkLst>
      </pc:sldChg>
      <pc:sldChg chg="addSp delSp modSp add">
        <pc:chgData name="Jivane Rajabaly" userId="aaa609fd-0025-4ee8-9bfb-74b40e34edd9" providerId="ADAL" clId="{B3DC4ED9-82BC-47C9-B73A-CC5B48BE826A}" dt="2018-09-21T15:02:08.057" v="562"/>
        <pc:sldMkLst>
          <pc:docMk/>
          <pc:sldMk cId="1437063923" sldId="480"/>
        </pc:sldMkLst>
        <pc:spChg chg="del">
          <ac:chgData name="Jivane Rajabaly" userId="aaa609fd-0025-4ee8-9bfb-74b40e34edd9" providerId="ADAL" clId="{B3DC4ED9-82BC-47C9-B73A-CC5B48BE826A}" dt="2018-09-21T15:02:05.865" v="560" actId="478"/>
          <ac:spMkLst>
            <pc:docMk/>
            <pc:sldMk cId="1437063923" sldId="480"/>
            <ac:spMk id="2" creationId="{AAFAF68F-1D41-407E-8160-611AB2A520E2}"/>
          </ac:spMkLst>
        </pc:spChg>
        <pc:spChg chg="del">
          <ac:chgData name="Jivane Rajabaly" userId="aaa609fd-0025-4ee8-9bfb-74b40e34edd9" providerId="ADAL" clId="{B3DC4ED9-82BC-47C9-B73A-CC5B48BE826A}" dt="2018-09-21T14:59:43.217" v="546" actId="478"/>
          <ac:spMkLst>
            <pc:docMk/>
            <pc:sldMk cId="1437063923" sldId="480"/>
            <ac:spMk id="3" creationId="{172030A3-F82C-4285-9B16-A33939FC8592}"/>
          </ac:spMkLst>
        </pc:spChg>
        <pc:spChg chg="add mod">
          <ac:chgData name="Jivane Rajabaly" userId="aaa609fd-0025-4ee8-9bfb-74b40e34edd9" providerId="ADAL" clId="{B3DC4ED9-82BC-47C9-B73A-CC5B48BE826A}" dt="2018-09-21T14:59:52.107" v="549" actId="1076"/>
          <ac:spMkLst>
            <pc:docMk/>
            <pc:sldMk cId="1437063923" sldId="480"/>
            <ac:spMk id="4" creationId="{6F7F4ECB-473D-4BF0-964D-F9ECE528C781}"/>
          </ac:spMkLst>
        </pc:spChg>
        <pc:spChg chg="add del mod">
          <ac:chgData name="Jivane Rajabaly" userId="aaa609fd-0025-4ee8-9bfb-74b40e34edd9" providerId="ADAL" clId="{B3DC4ED9-82BC-47C9-B73A-CC5B48BE826A}" dt="2018-09-21T15:02:07.743" v="561" actId="478"/>
          <ac:spMkLst>
            <pc:docMk/>
            <pc:sldMk cId="1437063923" sldId="480"/>
            <ac:spMk id="7" creationId="{808FAD3E-6B03-4E5B-ADA5-4E93940247C0}"/>
          </ac:spMkLst>
        </pc:spChg>
        <pc:spChg chg="add">
          <ac:chgData name="Jivane Rajabaly" userId="aaa609fd-0025-4ee8-9bfb-74b40e34edd9" providerId="ADAL" clId="{B3DC4ED9-82BC-47C9-B73A-CC5B48BE826A}" dt="2018-09-21T15:02:08.057" v="562"/>
          <ac:spMkLst>
            <pc:docMk/>
            <pc:sldMk cId="1437063923" sldId="480"/>
            <ac:spMk id="8" creationId="{BD9054B2-6887-46F5-8AC4-AA3EA8F47419}"/>
          </ac:spMkLst>
        </pc:spChg>
        <pc:picChg chg="add mod modCrop">
          <ac:chgData name="Jivane Rajabaly" userId="aaa609fd-0025-4ee8-9bfb-74b40e34edd9" providerId="ADAL" clId="{B3DC4ED9-82BC-47C9-B73A-CC5B48BE826A}" dt="2018-09-21T15:01:45.416" v="559" actId="1076"/>
          <ac:picMkLst>
            <pc:docMk/>
            <pc:sldMk cId="1437063923" sldId="480"/>
            <ac:picMk id="5" creationId="{5703A89F-AFA4-485F-B81B-DD127A3E20C5}"/>
          </ac:picMkLst>
        </pc:picChg>
      </pc:sldChg>
      <pc:sldChg chg="addSp delSp modSp add modTransition">
        <pc:chgData name="Jivane Rajabaly" userId="aaa609fd-0025-4ee8-9bfb-74b40e34edd9" providerId="ADAL" clId="{B3DC4ED9-82BC-47C9-B73A-CC5B48BE826A}" dt="2018-09-21T14:34:23.474" v="235" actId="207"/>
        <pc:sldMkLst>
          <pc:docMk/>
          <pc:sldMk cId="2891529952" sldId="481"/>
        </pc:sldMkLst>
        <pc:spChg chg="del">
          <ac:chgData name="Jivane Rajabaly" userId="aaa609fd-0025-4ee8-9bfb-74b40e34edd9" providerId="ADAL" clId="{B3DC4ED9-82BC-47C9-B73A-CC5B48BE826A}" dt="2018-09-21T14:30:35.926" v="163"/>
          <ac:spMkLst>
            <pc:docMk/>
            <pc:sldMk cId="2891529952" sldId="481"/>
            <ac:spMk id="2" creationId="{39B1796C-1BEC-44DF-93A6-6AF37D7861A7}"/>
          </ac:spMkLst>
        </pc:spChg>
        <pc:spChg chg="del">
          <ac:chgData name="Jivane Rajabaly" userId="aaa609fd-0025-4ee8-9bfb-74b40e34edd9" providerId="ADAL" clId="{B3DC4ED9-82BC-47C9-B73A-CC5B48BE826A}" dt="2018-09-21T14:30:35.926" v="163"/>
          <ac:spMkLst>
            <pc:docMk/>
            <pc:sldMk cId="2891529952" sldId="481"/>
            <ac:spMk id="3" creationId="{586D63F6-DE8C-4700-8087-C258A6508198}"/>
          </ac:spMkLst>
        </pc:spChg>
        <pc:spChg chg="add mod">
          <ac:chgData name="Jivane Rajabaly" userId="aaa609fd-0025-4ee8-9bfb-74b40e34edd9" providerId="ADAL" clId="{B3DC4ED9-82BC-47C9-B73A-CC5B48BE826A}" dt="2018-09-21T14:30:38.362" v="169" actId="20577"/>
          <ac:spMkLst>
            <pc:docMk/>
            <pc:sldMk cId="2891529952" sldId="481"/>
            <ac:spMk id="4" creationId="{B722AD82-9D91-4CC1-A76E-A4746733908F}"/>
          </ac:spMkLst>
        </pc:spChg>
        <pc:spChg chg="add mod">
          <ac:chgData name="Jivane Rajabaly" userId="aaa609fd-0025-4ee8-9bfb-74b40e34edd9" providerId="ADAL" clId="{B3DC4ED9-82BC-47C9-B73A-CC5B48BE826A}" dt="2018-09-21T14:34:23.474" v="235" actId="207"/>
          <ac:spMkLst>
            <pc:docMk/>
            <pc:sldMk cId="2891529952" sldId="481"/>
            <ac:spMk id="5" creationId="{AED308DB-5911-4614-B82D-14A150896BA4}"/>
          </ac:spMkLst>
        </pc:spChg>
        <pc:graphicFrameChg chg="add del mod">
          <ac:chgData name="Jivane Rajabaly" userId="aaa609fd-0025-4ee8-9bfb-74b40e34edd9" providerId="ADAL" clId="{B3DC4ED9-82BC-47C9-B73A-CC5B48BE826A}" dt="2018-09-21T14:31:07.587" v="183" actId="478"/>
          <ac:graphicFrameMkLst>
            <pc:docMk/>
            <pc:sldMk cId="2891529952" sldId="481"/>
            <ac:graphicFrameMk id="6" creationId="{3DF3958C-1C18-4D1A-994A-B53312F2264C}"/>
          </ac:graphicFrameMkLst>
        </pc:graphicFrameChg>
      </pc:sldChg>
      <pc:sldChg chg="addSp delSp modSp add ord modTransition">
        <pc:chgData name="Jivane Rajabaly" userId="aaa609fd-0025-4ee8-9bfb-74b40e34edd9" providerId="ADAL" clId="{B3DC4ED9-82BC-47C9-B73A-CC5B48BE826A}" dt="2018-09-21T14:36:05.893" v="387" actId="20577"/>
        <pc:sldMkLst>
          <pc:docMk/>
          <pc:sldMk cId="3898616352" sldId="482"/>
        </pc:sldMkLst>
        <pc:spChg chg="mod">
          <ac:chgData name="Jivane Rajabaly" userId="aaa609fd-0025-4ee8-9bfb-74b40e34edd9" providerId="ADAL" clId="{B3DC4ED9-82BC-47C9-B73A-CC5B48BE826A}" dt="2018-09-21T14:34:30.757" v="248" actId="20577"/>
          <ac:spMkLst>
            <pc:docMk/>
            <pc:sldMk cId="3898616352" sldId="482"/>
            <ac:spMk id="2" creationId="{F07EBEA8-6087-4CFF-BBB1-74D765F27F80}"/>
          </ac:spMkLst>
        </pc:spChg>
        <pc:spChg chg="del mod">
          <ac:chgData name="Jivane Rajabaly" userId="aaa609fd-0025-4ee8-9bfb-74b40e34edd9" providerId="ADAL" clId="{B3DC4ED9-82BC-47C9-B73A-CC5B48BE826A}" dt="2018-09-21T14:35:16.004" v="303" actId="478"/>
          <ac:spMkLst>
            <pc:docMk/>
            <pc:sldMk cId="3898616352" sldId="482"/>
            <ac:spMk id="3" creationId="{9DA2A9D1-93A1-4112-848C-C1D7126490FC}"/>
          </ac:spMkLst>
        </pc:spChg>
        <pc:spChg chg="add mod">
          <ac:chgData name="Jivane Rajabaly" userId="aaa609fd-0025-4ee8-9bfb-74b40e34edd9" providerId="ADAL" clId="{B3DC4ED9-82BC-47C9-B73A-CC5B48BE826A}" dt="2018-09-21T14:36:05.893" v="387" actId="20577"/>
          <ac:spMkLst>
            <pc:docMk/>
            <pc:sldMk cId="3898616352" sldId="482"/>
            <ac:spMk id="5" creationId="{17F0631E-51E1-4CD6-85B3-4D95079E3FC0}"/>
          </ac:spMkLst>
        </pc:spChg>
      </pc:sldChg>
      <pc:sldChg chg="add del">
        <pc:chgData name="Jivane Rajabaly" userId="aaa609fd-0025-4ee8-9bfb-74b40e34edd9" providerId="ADAL" clId="{B3DC4ED9-82BC-47C9-B73A-CC5B48BE826A}" dt="2018-09-21T15:04:12.572" v="565"/>
        <pc:sldMkLst>
          <pc:docMk/>
          <pc:sldMk cId="96953895" sldId="488"/>
        </pc:sldMkLst>
      </pc:sldChg>
      <pc:sldChg chg="add">
        <pc:chgData name="Jivane Rajabaly" userId="aaa609fd-0025-4ee8-9bfb-74b40e34edd9" providerId="ADAL" clId="{B3DC4ED9-82BC-47C9-B73A-CC5B48BE826A}" dt="2018-09-21T14:47:53.492" v="483"/>
        <pc:sldMkLst>
          <pc:docMk/>
          <pc:sldMk cId="1863325339" sldId="498"/>
        </pc:sldMkLst>
      </pc:sldChg>
      <pc:sldChg chg="add">
        <pc:chgData name="Jivane Rajabaly" userId="aaa609fd-0025-4ee8-9bfb-74b40e34edd9" providerId="ADAL" clId="{B3DC4ED9-82BC-47C9-B73A-CC5B48BE826A}" dt="2018-09-21T14:47:53.492" v="483"/>
        <pc:sldMkLst>
          <pc:docMk/>
          <pc:sldMk cId="1234140699" sldId="514"/>
        </pc:sldMkLst>
      </pc:sldChg>
      <pc:sldChg chg="add">
        <pc:chgData name="Jivane Rajabaly" userId="aaa609fd-0025-4ee8-9bfb-74b40e34edd9" providerId="ADAL" clId="{B3DC4ED9-82BC-47C9-B73A-CC5B48BE826A}" dt="2018-09-21T14:47:53.492" v="483"/>
        <pc:sldMkLst>
          <pc:docMk/>
          <pc:sldMk cId="2097229364" sldId="523"/>
        </pc:sldMkLst>
      </pc:sldChg>
      <pc:sldChg chg="add del ord">
        <pc:chgData name="Jivane Rajabaly" userId="aaa609fd-0025-4ee8-9bfb-74b40e34edd9" providerId="ADAL" clId="{B3DC4ED9-82BC-47C9-B73A-CC5B48BE826A}" dt="2018-09-21T15:12:20.716" v="570" actId="2696"/>
        <pc:sldMkLst>
          <pc:docMk/>
          <pc:sldMk cId="2063187246" sldId="531"/>
        </pc:sldMkLst>
      </pc:sldChg>
      <pc:sldChg chg="add del">
        <pc:chgData name="Jivane Rajabaly" userId="aaa609fd-0025-4ee8-9bfb-74b40e34edd9" providerId="ADAL" clId="{B3DC4ED9-82BC-47C9-B73A-CC5B48BE826A}" dt="2018-09-21T15:12:17.685" v="569"/>
        <pc:sldMkLst>
          <pc:docMk/>
          <pc:sldMk cId="3881725444" sldId="531"/>
        </pc:sldMkLst>
      </pc:sldChg>
      <pc:sldChg chg="add del">
        <pc:chgData name="Jivane Rajabaly" userId="aaa609fd-0025-4ee8-9bfb-74b40e34edd9" providerId="ADAL" clId="{B3DC4ED9-82BC-47C9-B73A-CC5B48BE826A}" dt="2018-09-21T15:14:06.693" v="586" actId="2696"/>
        <pc:sldMkLst>
          <pc:docMk/>
          <pc:sldMk cId="224150350" sldId="572"/>
        </pc:sldMkLst>
      </pc:sldChg>
      <pc:sldChg chg="add">
        <pc:chgData name="Jivane Rajabaly" userId="aaa609fd-0025-4ee8-9bfb-74b40e34edd9" providerId="ADAL" clId="{B3DC4ED9-82BC-47C9-B73A-CC5B48BE826A}" dt="2018-09-21T15:12:45.975" v="580"/>
        <pc:sldMkLst>
          <pc:docMk/>
          <pc:sldMk cId="1729702300" sldId="590"/>
        </pc:sldMkLst>
      </pc:sldChg>
      <pc:sldChg chg="add del">
        <pc:chgData name="Jivane Rajabaly" userId="aaa609fd-0025-4ee8-9bfb-74b40e34edd9" providerId="ADAL" clId="{B3DC4ED9-82BC-47C9-B73A-CC5B48BE826A}" dt="2018-09-21T15:12:45.823" v="579"/>
        <pc:sldMkLst>
          <pc:docMk/>
          <pc:sldMk cId="3257302832" sldId="590"/>
        </pc:sldMkLst>
      </pc:sldChg>
      <pc:sldChg chg="add del modTransition">
        <pc:chgData name="Jivane Rajabaly" userId="aaa609fd-0025-4ee8-9bfb-74b40e34edd9" providerId="ADAL" clId="{B3DC4ED9-82BC-47C9-B73A-CC5B48BE826A}" dt="2018-09-21T15:12:36.763" v="571" actId="2696"/>
        <pc:sldMkLst>
          <pc:docMk/>
          <pc:sldMk cId="3393618728" sldId="590"/>
        </pc:sldMkLst>
      </pc:sldChg>
      <pc:sldChg chg="add del modTransition">
        <pc:chgData name="Jivane Rajabaly" userId="aaa609fd-0025-4ee8-9bfb-74b40e34edd9" providerId="ADAL" clId="{B3DC4ED9-82BC-47C9-B73A-CC5B48BE826A}" dt="2018-09-21T15:12:36.773" v="572" actId="2696"/>
        <pc:sldMkLst>
          <pc:docMk/>
          <pc:sldMk cId="2391944340" sldId="606"/>
        </pc:sldMkLst>
      </pc:sldChg>
      <pc:sldChg chg="add del modTransition">
        <pc:chgData name="Jivane Rajabaly" userId="aaa609fd-0025-4ee8-9bfb-74b40e34edd9" providerId="ADAL" clId="{B3DC4ED9-82BC-47C9-B73A-CC5B48BE826A}" dt="2018-09-21T15:12:45.823" v="579"/>
        <pc:sldMkLst>
          <pc:docMk/>
          <pc:sldMk cId="2895583932" sldId="606"/>
        </pc:sldMkLst>
      </pc:sldChg>
      <pc:sldChg chg="add">
        <pc:chgData name="Jivane Rajabaly" userId="aaa609fd-0025-4ee8-9bfb-74b40e34edd9" providerId="ADAL" clId="{B3DC4ED9-82BC-47C9-B73A-CC5B48BE826A}" dt="2018-09-21T15:12:45.975" v="580"/>
        <pc:sldMkLst>
          <pc:docMk/>
          <pc:sldMk cId="4240013120" sldId="606"/>
        </pc:sldMkLst>
      </pc:sldChg>
      <pc:sldChg chg="add del">
        <pc:chgData name="Jivane Rajabaly" userId="aaa609fd-0025-4ee8-9bfb-74b40e34edd9" providerId="ADAL" clId="{B3DC4ED9-82BC-47C9-B73A-CC5B48BE826A}" dt="2018-09-21T15:14:02.132" v="584" actId="2696"/>
        <pc:sldMkLst>
          <pc:docMk/>
          <pc:sldMk cId="3367882781" sldId="723"/>
        </pc:sldMkLst>
      </pc:sldChg>
      <pc:sldChg chg="add del">
        <pc:chgData name="Jivane Rajabaly" userId="aaa609fd-0025-4ee8-9bfb-74b40e34edd9" providerId="ADAL" clId="{B3DC4ED9-82BC-47C9-B73A-CC5B48BE826A}" dt="2018-09-21T15:04:12.572" v="565"/>
        <pc:sldMkLst>
          <pc:docMk/>
          <pc:sldMk cId="3113333469" sldId="1324"/>
        </pc:sldMkLst>
      </pc:sldChg>
      <pc:sldChg chg="add setBg">
        <pc:chgData name="Jivane Rajabaly" userId="aaa609fd-0025-4ee8-9bfb-74b40e34edd9" providerId="ADAL" clId="{B3DC4ED9-82BC-47C9-B73A-CC5B48BE826A}" dt="2018-09-21T14:36:55.199" v="388"/>
        <pc:sldMkLst>
          <pc:docMk/>
          <pc:sldMk cId="476616868" sldId="1844"/>
        </pc:sldMkLst>
      </pc:sldChg>
      <pc:sldChg chg="add modTransition setBg">
        <pc:chgData name="Jivane Rajabaly" userId="aaa609fd-0025-4ee8-9bfb-74b40e34edd9" providerId="ADAL" clId="{B3DC4ED9-82BC-47C9-B73A-CC5B48BE826A}" dt="2018-09-21T14:38:13.328" v="398"/>
        <pc:sldMkLst>
          <pc:docMk/>
          <pc:sldMk cId="1817117107" sldId="1884"/>
        </pc:sldMkLst>
      </pc:sldChg>
      <pc:sldChg chg="add modTransition setBg">
        <pc:chgData name="Jivane Rajabaly" userId="aaa609fd-0025-4ee8-9bfb-74b40e34edd9" providerId="ADAL" clId="{B3DC4ED9-82BC-47C9-B73A-CC5B48BE826A}" dt="2018-09-21T14:38:13.328" v="398"/>
        <pc:sldMkLst>
          <pc:docMk/>
          <pc:sldMk cId="1216935927" sldId="1897"/>
        </pc:sldMkLst>
      </pc:sldChg>
      <pc:sldChg chg="add modTransition setBg">
        <pc:chgData name="Jivane Rajabaly" userId="aaa609fd-0025-4ee8-9bfb-74b40e34edd9" providerId="ADAL" clId="{B3DC4ED9-82BC-47C9-B73A-CC5B48BE826A}" dt="2018-09-21T14:38:13.328" v="398"/>
        <pc:sldMkLst>
          <pc:docMk/>
          <pc:sldMk cId="3771883669" sldId="1898"/>
        </pc:sldMkLst>
      </pc:sldChg>
      <pc:sldChg chg="add del modTransition">
        <pc:chgData name="Jivane Rajabaly" userId="aaa609fd-0025-4ee8-9bfb-74b40e34edd9" providerId="ADAL" clId="{B3DC4ED9-82BC-47C9-B73A-CC5B48BE826A}" dt="2018-09-21T15:46:25.473" v="587"/>
        <pc:sldMkLst>
          <pc:docMk/>
          <pc:sldMk cId="196654730" sldId="1957"/>
        </pc:sldMkLst>
      </pc:sldChg>
      <pc:sldChg chg="add del">
        <pc:chgData name="Jivane Rajabaly" userId="aaa609fd-0025-4ee8-9bfb-74b40e34edd9" providerId="ADAL" clId="{B3DC4ED9-82BC-47C9-B73A-CC5B48BE826A}" dt="2018-09-21T14:37:08.296" v="391"/>
        <pc:sldMkLst>
          <pc:docMk/>
          <pc:sldMk cId="103748838" sldId="2965"/>
        </pc:sldMkLst>
      </pc:sldChg>
      <pc:sldChg chg="add">
        <pc:chgData name="Jivane Rajabaly" userId="aaa609fd-0025-4ee8-9bfb-74b40e34edd9" providerId="ADAL" clId="{B3DC4ED9-82BC-47C9-B73A-CC5B48BE826A}" dt="2018-09-21T14:38:35.466" v="400"/>
        <pc:sldMkLst>
          <pc:docMk/>
          <pc:sldMk cId="3116931997" sldId="3309"/>
        </pc:sldMkLst>
      </pc:sldChg>
      <pc:sldChg chg="add modTransition setBg">
        <pc:chgData name="Jivane Rajabaly" userId="aaa609fd-0025-4ee8-9bfb-74b40e34edd9" providerId="ADAL" clId="{B3DC4ED9-82BC-47C9-B73A-CC5B48BE826A}" dt="2018-09-21T14:38:13.328" v="398"/>
        <pc:sldMkLst>
          <pc:docMk/>
          <pc:sldMk cId="1267354237" sldId="3663"/>
        </pc:sldMkLst>
      </pc:sldChg>
      <pc:sldChg chg="add modTransition setBg">
        <pc:chgData name="Jivane Rajabaly" userId="aaa609fd-0025-4ee8-9bfb-74b40e34edd9" providerId="ADAL" clId="{B3DC4ED9-82BC-47C9-B73A-CC5B48BE826A}" dt="2018-09-21T14:38:13.328" v="398"/>
        <pc:sldMkLst>
          <pc:docMk/>
          <pc:sldMk cId="1316383000" sldId="3664"/>
        </pc:sldMkLst>
      </pc:sldChg>
      <pc:sldChg chg="add del setBg">
        <pc:chgData name="Jivane Rajabaly" userId="aaa609fd-0025-4ee8-9bfb-74b40e34edd9" providerId="ADAL" clId="{B3DC4ED9-82BC-47C9-B73A-CC5B48BE826A}" dt="2018-09-21T14:37:21.670" v="394"/>
        <pc:sldMkLst>
          <pc:docMk/>
          <pc:sldMk cId="1315566467" sldId="3718"/>
        </pc:sldMkLst>
      </pc:sldChg>
      <pc:sldChg chg="add setBg">
        <pc:chgData name="Jivane Rajabaly" userId="aaa609fd-0025-4ee8-9bfb-74b40e34edd9" providerId="ADAL" clId="{B3DC4ED9-82BC-47C9-B73A-CC5B48BE826A}" dt="2018-09-21T14:37:29.085" v="395"/>
        <pc:sldMkLst>
          <pc:docMk/>
          <pc:sldMk cId="2819386968" sldId="3719"/>
        </pc:sldMkLst>
      </pc:sldChg>
      <pc:sldChg chg="add setBg">
        <pc:chgData name="Jivane Rajabaly" userId="aaa609fd-0025-4ee8-9bfb-74b40e34edd9" providerId="ADAL" clId="{B3DC4ED9-82BC-47C9-B73A-CC5B48BE826A}" dt="2018-09-21T14:37:41.188" v="396"/>
        <pc:sldMkLst>
          <pc:docMk/>
          <pc:sldMk cId="241697997" sldId="3720"/>
        </pc:sldMkLst>
      </pc:sldChg>
      <pc:sldChg chg="add del">
        <pc:chgData name="Jivane Rajabaly" userId="aaa609fd-0025-4ee8-9bfb-74b40e34edd9" providerId="ADAL" clId="{B3DC4ED9-82BC-47C9-B73A-CC5B48BE826A}" dt="2018-09-21T14:37:08.296" v="391"/>
        <pc:sldMkLst>
          <pc:docMk/>
          <pc:sldMk cId="407032292" sldId="3721"/>
        </pc:sldMkLst>
      </pc:sldChg>
      <pc:sldChg chg="add modTransition">
        <pc:chgData name="Jivane Rajabaly" userId="aaa609fd-0025-4ee8-9bfb-74b40e34edd9" providerId="ADAL" clId="{B3DC4ED9-82BC-47C9-B73A-CC5B48BE826A}" dt="2018-09-21T14:38:16.178" v="399"/>
        <pc:sldMkLst>
          <pc:docMk/>
          <pc:sldMk cId="3891207192" sldId="3727"/>
        </pc:sldMkLst>
      </pc:sldChg>
      <pc:sldChg chg="add">
        <pc:chgData name="Jivane Rajabaly" userId="aaa609fd-0025-4ee8-9bfb-74b40e34edd9" providerId="ADAL" clId="{B3DC4ED9-82BC-47C9-B73A-CC5B48BE826A}" dt="2018-09-21T14:55:05.580" v="534"/>
        <pc:sldMkLst>
          <pc:docMk/>
          <pc:sldMk cId="3018221388" sldId="3728"/>
        </pc:sldMkLst>
      </pc:sldChg>
      <pc:sldChg chg="add ord">
        <pc:chgData name="Jivane Rajabaly" userId="aaa609fd-0025-4ee8-9bfb-74b40e34edd9" providerId="ADAL" clId="{B3DC4ED9-82BC-47C9-B73A-CC5B48BE826A}" dt="2018-09-21T15:13:25.560" v="581"/>
        <pc:sldMkLst>
          <pc:docMk/>
          <pc:sldMk cId="876370290" sldId="3729"/>
        </pc:sldMkLst>
      </pc:sldChg>
      <pc:sldChg chg="add del">
        <pc:chgData name="Jivane Rajabaly" userId="aaa609fd-0025-4ee8-9bfb-74b40e34edd9" providerId="ADAL" clId="{B3DC4ED9-82BC-47C9-B73A-CC5B48BE826A}" dt="2018-09-21T14:56:27.403" v="543"/>
        <pc:sldMkLst>
          <pc:docMk/>
          <pc:sldMk cId="1190130012" sldId="3730"/>
        </pc:sldMkLst>
      </pc:sldChg>
      <pc:sldChg chg="add del">
        <pc:chgData name="Jivane Rajabaly" userId="aaa609fd-0025-4ee8-9bfb-74b40e34edd9" providerId="ADAL" clId="{B3DC4ED9-82BC-47C9-B73A-CC5B48BE826A}" dt="2018-09-21T14:55:52.189" v="537" actId="2696"/>
        <pc:sldMkLst>
          <pc:docMk/>
          <pc:sldMk cId="3221524345" sldId="3730"/>
        </pc:sldMkLst>
      </pc:sldChg>
      <pc:sldChg chg="add ord">
        <pc:chgData name="Jivane Rajabaly" userId="aaa609fd-0025-4ee8-9bfb-74b40e34edd9" providerId="ADAL" clId="{B3DC4ED9-82BC-47C9-B73A-CC5B48BE826A}" dt="2018-09-21T15:13:28.017" v="582"/>
        <pc:sldMkLst>
          <pc:docMk/>
          <pc:sldMk cId="4068409970" sldId="3730"/>
        </pc:sldMkLst>
      </pc:sldChg>
      <pc:sldChg chg="add del">
        <pc:chgData name="Jivane Rajabaly" userId="aaa609fd-0025-4ee8-9bfb-74b40e34edd9" providerId="ADAL" clId="{B3DC4ED9-82BC-47C9-B73A-CC5B48BE826A}" dt="2018-09-21T15:04:12.572" v="565"/>
        <pc:sldMkLst>
          <pc:docMk/>
          <pc:sldMk cId="2880856436" sldId="3746"/>
        </pc:sldMkLst>
      </pc:sldChg>
      <pc:sldChg chg="add del">
        <pc:chgData name="Jivane Rajabaly" userId="aaa609fd-0025-4ee8-9bfb-74b40e34edd9" providerId="ADAL" clId="{B3DC4ED9-82BC-47C9-B73A-CC5B48BE826A}" dt="2018-09-21T15:04:12.572" v="565"/>
        <pc:sldMkLst>
          <pc:docMk/>
          <pc:sldMk cId="3096196679" sldId="3758"/>
        </pc:sldMkLst>
      </pc:sldChg>
      <pc:sldChg chg="add del modTransition">
        <pc:chgData name="Jivane Rajabaly" userId="aaa609fd-0025-4ee8-9bfb-74b40e34edd9" providerId="ADAL" clId="{B3DC4ED9-82BC-47C9-B73A-CC5B48BE826A}" dt="2018-09-21T15:46:25.473" v="587"/>
        <pc:sldMkLst>
          <pc:docMk/>
          <pc:sldMk cId="2985713129" sldId="3762"/>
        </pc:sldMkLst>
      </pc:sldChg>
      <pc:sldMasterChg chg="delSldLayout">
        <pc:chgData name="Jivane Rajabaly" userId="aaa609fd-0025-4ee8-9bfb-74b40e34edd9" providerId="ADAL" clId="{B3DC4ED9-82BC-47C9-B73A-CC5B48BE826A}" dt="2018-09-21T14:45:59.463" v="480" actId="2696"/>
        <pc:sldMasterMkLst>
          <pc:docMk/>
          <pc:sldMasterMk cId="3439023045" sldId="2147483660"/>
        </pc:sldMasterMkLst>
        <pc:sldLayoutChg chg="del">
          <pc:chgData name="Jivane Rajabaly" userId="aaa609fd-0025-4ee8-9bfb-74b40e34edd9" providerId="ADAL" clId="{B3DC4ED9-82BC-47C9-B73A-CC5B48BE826A}" dt="2018-09-21T14:45:59.463" v="480" actId="2696"/>
          <pc:sldLayoutMkLst>
            <pc:docMk/>
            <pc:sldMasterMk cId="3439023045" sldId="2147483660"/>
            <pc:sldLayoutMk cId="2030516440" sldId="2147484304"/>
          </pc:sldLayoutMkLst>
        </pc:sldLayoutChg>
      </pc:sldMasterChg>
      <pc:sldMasterChg chg="del delSldLayout">
        <pc:chgData name="Jivane Rajabaly" userId="aaa609fd-0025-4ee8-9bfb-74b40e34edd9" providerId="ADAL" clId="{B3DC4ED9-82BC-47C9-B73A-CC5B48BE826A}" dt="2018-09-21T15:12:36.785" v="577" actId="2696"/>
        <pc:sldMasterMkLst>
          <pc:docMk/>
          <pc:sldMasterMk cId="3057909209" sldId="2147484313"/>
        </pc:sldMasterMkLst>
        <pc:sldLayoutChg chg="del">
          <pc:chgData name="Jivane Rajabaly" userId="aaa609fd-0025-4ee8-9bfb-74b40e34edd9" providerId="ADAL" clId="{B3DC4ED9-82BC-47C9-B73A-CC5B48BE826A}" dt="2018-09-21T15:12:36.775" v="573" actId="2696"/>
          <pc:sldLayoutMkLst>
            <pc:docMk/>
            <pc:sldMasterMk cId="3057909209" sldId="2147484313"/>
            <pc:sldLayoutMk cId="2873547489" sldId="2147484314"/>
          </pc:sldLayoutMkLst>
        </pc:sldLayoutChg>
        <pc:sldLayoutChg chg="del">
          <pc:chgData name="Jivane Rajabaly" userId="aaa609fd-0025-4ee8-9bfb-74b40e34edd9" providerId="ADAL" clId="{B3DC4ED9-82BC-47C9-B73A-CC5B48BE826A}" dt="2018-09-21T15:12:36.775" v="574" actId="2696"/>
          <pc:sldLayoutMkLst>
            <pc:docMk/>
            <pc:sldMasterMk cId="3057909209" sldId="2147484313"/>
            <pc:sldLayoutMk cId="433566818" sldId="2147484315"/>
          </pc:sldLayoutMkLst>
        </pc:sldLayoutChg>
        <pc:sldLayoutChg chg="del">
          <pc:chgData name="Jivane Rajabaly" userId="aaa609fd-0025-4ee8-9bfb-74b40e34edd9" providerId="ADAL" clId="{B3DC4ED9-82BC-47C9-B73A-CC5B48BE826A}" dt="2018-09-21T15:12:36.783" v="575" actId="2696"/>
          <pc:sldLayoutMkLst>
            <pc:docMk/>
            <pc:sldMasterMk cId="3057909209" sldId="2147484313"/>
            <pc:sldLayoutMk cId="517238219" sldId="2147484316"/>
          </pc:sldLayoutMkLst>
        </pc:sldLayoutChg>
        <pc:sldLayoutChg chg="del">
          <pc:chgData name="Jivane Rajabaly" userId="aaa609fd-0025-4ee8-9bfb-74b40e34edd9" providerId="ADAL" clId="{B3DC4ED9-82BC-47C9-B73A-CC5B48BE826A}" dt="2018-09-21T15:12:36.785" v="576" actId="2696"/>
          <pc:sldLayoutMkLst>
            <pc:docMk/>
            <pc:sldMasterMk cId="3057909209" sldId="2147484313"/>
            <pc:sldLayoutMk cId="2369320173" sldId="2147484317"/>
          </pc:sldLayoutMkLst>
        </pc:sldLayoutChg>
      </pc:sldMasterChg>
    </pc:docChg>
  </pc:docChgLst>
  <pc:docChgLst>
    <pc:chgData name="jivane rajabaly" userId="924b42ff78cf5ea6" providerId="LiveId" clId="{6C49955D-15E4-48F3-8F71-62CECE0DCC9C}"/>
    <pc:docChg chg="addSld modSld">
      <pc:chgData name="jivane rajabaly" userId="924b42ff78cf5ea6" providerId="LiveId" clId="{6C49955D-15E4-48F3-8F71-62CECE0DCC9C}" dt="2018-09-20T07:52:15.968" v="46" actId="20577"/>
      <pc:docMkLst>
        <pc:docMk/>
      </pc:docMkLst>
      <pc:sldChg chg="modSp add">
        <pc:chgData name="jivane rajabaly" userId="924b42ff78cf5ea6" providerId="LiveId" clId="{6C49955D-15E4-48F3-8F71-62CECE0DCC9C}" dt="2018-09-20T07:51:15.770" v="9" actId="20577"/>
        <pc:sldMkLst>
          <pc:docMk/>
          <pc:sldMk cId="2262657840" sldId="478"/>
        </pc:sldMkLst>
        <pc:spChg chg="mod">
          <ac:chgData name="jivane rajabaly" userId="924b42ff78cf5ea6" providerId="LiveId" clId="{6C49955D-15E4-48F3-8F71-62CECE0DCC9C}" dt="2018-09-20T07:51:15.770" v="9" actId="20577"/>
          <ac:spMkLst>
            <pc:docMk/>
            <pc:sldMk cId="2262657840" sldId="478"/>
            <ac:spMk id="2" creationId="{4461540B-7B58-4058-99BF-6F1C051284F1}"/>
          </ac:spMkLst>
        </pc:spChg>
      </pc:sldChg>
      <pc:sldChg chg="modSp add">
        <pc:chgData name="jivane rajabaly" userId="924b42ff78cf5ea6" providerId="LiveId" clId="{6C49955D-15E4-48F3-8F71-62CECE0DCC9C}" dt="2018-09-20T07:51:57.179" v="23" actId="20577"/>
        <pc:sldMkLst>
          <pc:docMk/>
          <pc:sldMk cId="2299022120" sldId="479"/>
        </pc:sldMkLst>
        <pc:spChg chg="mod">
          <ac:chgData name="jivane rajabaly" userId="924b42ff78cf5ea6" providerId="LiveId" clId="{6C49955D-15E4-48F3-8F71-62CECE0DCC9C}" dt="2018-09-20T07:51:57.179" v="23" actId="20577"/>
          <ac:spMkLst>
            <pc:docMk/>
            <pc:sldMk cId="2299022120" sldId="479"/>
            <ac:spMk id="2" creationId="{38A0843A-099F-4360-A7B1-6EC24A92838B}"/>
          </ac:spMkLst>
        </pc:spChg>
      </pc:sldChg>
      <pc:sldChg chg="modSp add">
        <pc:chgData name="jivane rajabaly" userId="924b42ff78cf5ea6" providerId="LiveId" clId="{6C49955D-15E4-48F3-8F71-62CECE0DCC9C}" dt="2018-09-20T07:52:15.968" v="46" actId="20577"/>
        <pc:sldMkLst>
          <pc:docMk/>
          <pc:sldMk cId="34561088" sldId="480"/>
        </pc:sldMkLst>
        <pc:spChg chg="mod">
          <ac:chgData name="jivane rajabaly" userId="924b42ff78cf5ea6" providerId="LiveId" clId="{6C49955D-15E4-48F3-8F71-62CECE0DCC9C}" dt="2018-09-20T07:52:15.968" v="46" actId="20577"/>
          <ac:spMkLst>
            <pc:docMk/>
            <pc:sldMk cId="34561088" sldId="480"/>
            <ac:spMk id="2" creationId="{AAFAF68F-1D41-407E-8160-611AB2A520E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92D050"/>
              </a:solidFill>
              <a:ln w="19050">
                <a:solidFill>
                  <a:schemeClr val="lt1"/>
                </a:solidFill>
              </a:ln>
              <a:effectLst/>
            </c:spPr>
            <c:extLst>
              <c:ext xmlns:c16="http://schemas.microsoft.com/office/drawing/2014/chart" uri="{C3380CC4-5D6E-409C-BE32-E72D297353CC}">
                <c16:uniqueId val="{00000001-8BDC-49B1-AB49-D85453603EB3}"/>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8BDC-49B1-AB49-D85453603EB3}"/>
              </c:ext>
            </c:extLst>
          </c:dPt>
          <c:cat>
            <c:strRef>
              <c:f>Sheet1!$A$2:$A$3</c:f>
              <c:strCache>
                <c:ptCount val="2"/>
                <c:pt idx="0">
                  <c:v>1st Qtr</c:v>
                </c:pt>
                <c:pt idx="1">
                  <c:v>2nd Qtr</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4-8BDC-49B1-AB49-D85453603EB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DD11-42F2-B5CE-6E63243576FB}"/>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DD11-42F2-B5CE-6E63243576FB}"/>
              </c:ext>
            </c:extLst>
          </c:dPt>
          <c:cat>
            <c:strRef>
              <c:f>Sheet1!$A$2:$A$3</c:f>
              <c:strCache>
                <c:ptCount val="2"/>
                <c:pt idx="0">
                  <c:v>1st Qtr</c:v>
                </c:pt>
                <c:pt idx="1">
                  <c:v>2nd Qtr</c:v>
                </c:pt>
              </c:strCache>
            </c:strRef>
          </c:cat>
          <c:val>
            <c:numRef>
              <c:f>Sheet1!$B$2:$B$3</c:f>
              <c:numCache>
                <c:formatCode>0%</c:formatCode>
                <c:ptCount val="2"/>
                <c:pt idx="0">
                  <c:v>0.4</c:v>
                </c:pt>
                <c:pt idx="1">
                  <c:v>0.6</c:v>
                </c:pt>
              </c:numCache>
            </c:numRef>
          </c:val>
          <c:extLst>
            <c:ext xmlns:c16="http://schemas.microsoft.com/office/drawing/2014/chart" uri="{C3380CC4-5D6E-409C-BE32-E72D297353CC}">
              <c16:uniqueId val="{00000004-DD11-42F2-B5CE-6E63243576F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793-4E09-8AC6-44806F911F39}"/>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C793-4E09-8AC6-44806F911F39}"/>
              </c:ext>
            </c:extLst>
          </c:dPt>
          <c:cat>
            <c:strRef>
              <c:f>Sheet1!$A$2:$A$3</c:f>
              <c:strCache>
                <c:ptCount val="2"/>
                <c:pt idx="0">
                  <c:v>1st Qtr</c:v>
                </c:pt>
                <c:pt idx="1">
                  <c:v>2nd Qtr</c:v>
                </c:pt>
              </c:strCache>
            </c:strRef>
          </c:cat>
          <c:val>
            <c:numRef>
              <c:f>Sheet1!$B$2:$B$3</c:f>
              <c:numCache>
                <c:formatCode>0%</c:formatCode>
                <c:ptCount val="2"/>
                <c:pt idx="0">
                  <c:v>0.9</c:v>
                </c:pt>
                <c:pt idx="1">
                  <c:v>9.9999999999999978E-2</c:v>
                </c:pt>
              </c:numCache>
            </c:numRef>
          </c:val>
          <c:extLst>
            <c:ext xmlns:c16="http://schemas.microsoft.com/office/drawing/2014/chart" uri="{C3380CC4-5D6E-409C-BE32-E72D297353CC}">
              <c16:uniqueId val="{00000004-C793-4E09-8AC6-44806F911F3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noFill/>
            <a:ln>
              <a:noFill/>
            </a:ln>
            <a:effectLst/>
          </c:spPr>
          <c:cat>
            <c:numRef>
              <c:f>Sheet1!$A$2:$A$6</c:f>
              <c:numCache>
                <c:formatCode>m/d/yyyy</c:formatCode>
                <c:ptCount val="5"/>
                <c:pt idx="0">
                  <c:v>41640</c:v>
                </c:pt>
                <c:pt idx="1">
                  <c:v>42005</c:v>
                </c:pt>
                <c:pt idx="2">
                  <c:v>42370</c:v>
                </c:pt>
                <c:pt idx="3">
                  <c:v>42736</c:v>
                </c:pt>
              </c:numCache>
            </c:numRef>
          </c:cat>
          <c:val>
            <c:numRef>
              <c:f>Sheet1!$B$2:$B$6</c:f>
              <c:numCache>
                <c:formatCode>General</c:formatCode>
                <c:ptCount val="5"/>
                <c:pt idx="0">
                  <c:v>95539</c:v>
                </c:pt>
                <c:pt idx="1">
                  <c:v>314546</c:v>
                </c:pt>
                <c:pt idx="2">
                  <c:v>601886</c:v>
                </c:pt>
                <c:pt idx="3">
                  <c:v>778871</c:v>
                </c:pt>
              </c:numCache>
            </c:numRef>
          </c:val>
          <c:extLst>
            <c:ext xmlns:c16="http://schemas.microsoft.com/office/drawing/2014/chart" uri="{C3380CC4-5D6E-409C-BE32-E72D297353CC}">
              <c16:uniqueId val="{00000000-3898-468F-BAB2-0EEA0894B007}"/>
            </c:ext>
          </c:extLst>
        </c:ser>
        <c:dLbls>
          <c:showLegendKey val="0"/>
          <c:showVal val="0"/>
          <c:showCatName val="0"/>
          <c:showSerName val="0"/>
          <c:showPercent val="0"/>
          <c:showBubbleSize val="0"/>
        </c:dLbls>
        <c:axId val="496936040"/>
        <c:axId val="496937024"/>
      </c:areaChart>
      <c:dateAx>
        <c:axId val="496936040"/>
        <c:scaling>
          <c:orientation val="minMax"/>
        </c:scaling>
        <c:delete val="1"/>
        <c:axPos val="b"/>
        <c:numFmt formatCode="m/d/yyyy" sourceLinked="1"/>
        <c:majorTickMark val="out"/>
        <c:minorTickMark val="none"/>
        <c:tickLblPos val="nextTo"/>
        <c:crossAx val="496937024"/>
        <c:crosses val="autoZero"/>
        <c:auto val="1"/>
        <c:lblOffset val="100"/>
        <c:baseTimeUnit val="years"/>
      </c:dateAx>
      <c:valAx>
        <c:axId val="496937024"/>
        <c:scaling>
          <c:orientation val="minMax"/>
        </c:scaling>
        <c:delete val="1"/>
        <c:axPos val="l"/>
        <c:numFmt formatCode="General" sourceLinked="1"/>
        <c:majorTickMark val="none"/>
        <c:minorTickMark val="none"/>
        <c:tickLblPos val="nextTo"/>
        <c:crossAx val="49693604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solidFill>
                <a:srgbClr val="DDDDDD">
                  <a:alpha val="65000"/>
                </a:srgbClr>
              </a:solidFill>
            </a:ln>
            <a:effectLst/>
          </c:spPr>
          <c:cat>
            <c:numRef>
              <c:f>Sheet1!$A$2:$A$6</c:f>
              <c:numCache>
                <c:formatCode>m/d/yyyy</c:formatCode>
                <c:ptCount val="5"/>
                <c:pt idx="0">
                  <c:v>41640</c:v>
                </c:pt>
                <c:pt idx="1">
                  <c:v>42005</c:v>
                </c:pt>
                <c:pt idx="2">
                  <c:v>42370</c:v>
                </c:pt>
                <c:pt idx="3">
                  <c:v>42736</c:v>
                </c:pt>
              </c:numCache>
            </c:numRef>
          </c:cat>
          <c:val>
            <c:numRef>
              <c:f>Sheet1!$B$2:$B$6</c:f>
              <c:numCache>
                <c:formatCode>General</c:formatCode>
                <c:ptCount val="5"/>
                <c:pt idx="0">
                  <c:v>95539</c:v>
                </c:pt>
                <c:pt idx="1">
                  <c:v>314546</c:v>
                </c:pt>
                <c:pt idx="2">
                  <c:v>601886</c:v>
                </c:pt>
                <c:pt idx="3">
                  <c:v>778871</c:v>
                </c:pt>
              </c:numCache>
            </c:numRef>
          </c:val>
          <c:extLst>
            <c:ext xmlns:c16="http://schemas.microsoft.com/office/drawing/2014/chart" uri="{C3380CC4-5D6E-409C-BE32-E72D297353CC}">
              <c16:uniqueId val="{00000000-05E4-4724-AB13-E912B9107256}"/>
            </c:ext>
          </c:extLst>
        </c:ser>
        <c:dLbls>
          <c:showLegendKey val="0"/>
          <c:showVal val="0"/>
          <c:showCatName val="0"/>
          <c:showSerName val="0"/>
          <c:showPercent val="0"/>
          <c:showBubbleSize val="0"/>
        </c:dLbls>
        <c:axId val="496936040"/>
        <c:axId val="496937024"/>
      </c:areaChart>
      <c:dateAx>
        <c:axId val="496936040"/>
        <c:scaling>
          <c:orientation val="minMax"/>
        </c:scaling>
        <c:delete val="1"/>
        <c:axPos val="b"/>
        <c:numFmt formatCode="m/d/yyyy" sourceLinked="1"/>
        <c:majorTickMark val="out"/>
        <c:minorTickMark val="none"/>
        <c:tickLblPos val="nextTo"/>
        <c:crossAx val="496937024"/>
        <c:crosses val="autoZero"/>
        <c:auto val="1"/>
        <c:lblOffset val="100"/>
        <c:baseTimeUnit val="years"/>
      </c:dateAx>
      <c:valAx>
        <c:axId val="496937024"/>
        <c:scaling>
          <c:orientation val="minMax"/>
        </c:scaling>
        <c:delete val="1"/>
        <c:axPos val="l"/>
        <c:numFmt formatCode="General" sourceLinked="1"/>
        <c:majorTickMark val="none"/>
        <c:minorTickMark val="none"/>
        <c:tickLblPos val="nextTo"/>
        <c:crossAx val="49693604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967-4882-A559-B7554BBF91D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967-4882-A559-B7554BBF91D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967-4882-A559-B7554BBF91D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967-4882-A559-B7554BBF91D3}"/>
              </c:ext>
            </c:extLst>
          </c:dPt>
          <c:cat>
            <c:strRef>
              <c:f>Sheet1!$A$2:$A$5</c:f>
              <c:strCache>
                <c:ptCount val="4"/>
                <c:pt idx="0">
                  <c:v>1st Qtr</c:v>
                </c:pt>
                <c:pt idx="1">
                  <c:v>2nd Qtr</c:v>
                </c:pt>
                <c:pt idx="3">
                  <c:v>4th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0-D3AE-4E05-9FFC-DE9AE60A932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DA0-4E95-9738-97BFFD582BD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DA0-4E95-9738-97BFFD582BD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DA0-4E95-9738-97BFFD582BD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DA0-4E95-9738-97BFFD582BDF}"/>
              </c:ext>
            </c:extLst>
          </c:dPt>
          <c:cat>
            <c:strRef>
              <c:f>Sheet1!$A$2:$A$5</c:f>
              <c:strCache>
                <c:ptCount val="2"/>
                <c:pt idx="0">
                  <c:v>1st Qtr</c:v>
                </c:pt>
                <c:pt idx="1">
                  <c:v>2nd Qtr</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2DA0-4E95-9738-97BFFD582BD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7-11-22T12:44:48.316" idx="33">
    <p:pos x="7376" y="3961"/>
    <p:text>Nicole: need to swap out Alaska and TransAlta with 2 CFA stories</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9C98E5-5C90-4A23-8A82-690E9B52E24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6A2EC06-CE88-40DA-A391-6E44DD8885BB}">
      <dgm:prSet phldrT="[Text]"/>
      <dgm:spPr/>
      <dgm:t>
        <a:bodyPr/>
        <a:lstStyle/>
        <a:p>
          <a:r>
            <a:rPr lang="fr-FR"/>
            <a:t>1. CODEBASE </a:t>
          </a:r>
          <a:endParaRPr lang="en-US"/>
        </a:p>
      </dgm:t>
    </dgm:pt>
    <dgm:pt modelId="{A12C62D6-060C-4676-80CB-FBE2599944CF}" type="parTrans" cxnId="{B1794DA7-5022-4BAC-93E0-9B2846444A93}">
      <dgm:prSet/>
      <dgm:spPr/>
      <dgm:t>
        <a:bodyPr/>
        <a:lstStyle/>
        <a:p>
          <a:endParaRPr lang="en-US"/>
        </a:p>
      </dgm:t>
    </dgm:pt>
    <dgm:pt modelId="{45B54F46-FE73-4A46-9E03-2AB5612E26C5}" type="sibTrans" cxnId="{B1794DA7-5022-4BAC-93E0-9B2846444A93}">
      <dgm:prSet/>
      <dgm:spPr/>
      <dgm:t>
        <a:bodyPr/>
        <a:lstStyle/>
        <a:p>
          <a:endParaRPr lang="en-US"/>
        </a:p>
      </dgm:t>
    </dgm:pt>
    <dgm:pt modelId="{892E4749-69E4-49C9-8838-04B5E65316DF}">
      <dgm:prSet/>
      <dgm:spPr/>
      <dgm:t>
        <a:bodyPr/>
        <a:lstStyle/>
        <a:p>
          <a:r>
            <a:rPr lang="fr-FR" dirty="0"/>
            <a:t>One codebase </a:t>
          </a:r>
          <a:r>
            <a:rPr lang="fr-FR" dirty="0" err="1"/>
            <a:t>tracked</a:t>
          </a:r>
          <a:r>
            <a:rPr lang="fr-FR" dirty="0"/>
            <a:t> </a:t>
          </a:r>
        </a:p>
      </dgm:t>
    </dgm:pt>
    <dgm:pt modelId="{7B0EAF09-ACCC-4164-A100-59C4A90D2B4A}" type="parTrans" cxnId="{A40C0F70-9DEA-40A8-967E-A5E77C67C395}">
      <dgm:prSet/>
      <dgm:spPr/>
      <dgm:t>
        <a:bodyPr/>
        <a:lstStyle/>
        <a:p>
          <a:endParaRPr lang="en-US"/>
        </a:p>
      </dgm:t>
    </dgm:pt>
    <dgm:pt modelId="{D6C1BEFE-D3DE-4BDF-98D7-1B1070044200}" type="sibTrans" cxnId="{A40C0F70-9DEA-40A8-967E-A5E77C67C395}">
      <dgm:prSet/>
      <dgm:spPr/>
      <dgm:t>
        <a:bodyPr/>
        <a:lstStyle/>
        <a:p>
          <a:endParaRPr lang="en-US"/>
        </a:p>
      </dgm:t>
    </dgm:pt>
    <dgm:pt modelId="{31595E21-D9E5-4D79-970E-4CADBF77186F}">
      <dgm:prSet/>
      <dgm:spPr/>
      <dgm:t>
        <a:bodyPr/>
        <a:lstStyle/>
        <a:p>
          <a:r>
            <a:rPr lang="fr-FR" dirty="0"/>
            <a:t>in SCM, </a:t>
          </a:r>
          <a:r>
            <a:rPr lang="fr-FR" dirty="0" err="1"/>
            <a:t>many</a:t>
          </a:r>
          <a:r>
            <a:rPr lang="fr-FR" dirty="0"/>
            <a:t> </a:t>
          </a:r>
          <a:r>
            <a:rPr lang="fr-FR" dirty="0" err="1"/>
            <a:t>deploy</a:t>
          </a:r>
          <a:r>
            <a:rPr lang="fr-FR" dirty="0"/>
            <a:t> </a:t>
          </a:r>
        </a:p>
      </dgm:t>
    </dgm:pt>
    <dgm:pt modelId="{A0687557-84CB-402E-977E-2FEC7E05CB60}" type="parTrans" cxnId="{27E774AD-D308-426F-AAB0-B3C579DD760C}">
      <dgm:prSet/>
      <dgm:spPr/>
      <dgm:t>
        <a:bodyPr/>
        <a:lstStyle/>
        <a:p>
          <a:endParaRPr lang="en-US"/>
        </a:p>
      </dgm:t>
    </dgm:pt>
    <dgm:pt modelId="{7B9310E1-D77D-4248-9471-12F9F1E2FA85}" type="sibTrans" cxnId="{27E774AD-D308-426F-AAB0-B3C579DD760C}">
      <dgm:prSet/>
      <dgm:spPr/>
      <dgm:t>
        <a:bodyPr/>
        <a:lstStyle/>
        <a:p>
          <a:endParaRPr lang="en-US"/>
        </a:p>
      </dgm:t>
    </dgm:pt>
    <dgm:pt modelId="{58695CDE-4F11-4E67-8862-392F2F08239A}">
      <dgm:prSet/>
      <dgm:spPr/>
      <dgm:t>
        <a:bodyPr/>
        <a:lstStyle/>
        <a:p>
          <a:r>
            <a:rPr lang="fr-FR"/>
            <a:t>4. BACKING SERVICES </a:t>
          </a:r>
        </a:p>
      </dgm:t>
    </dgm:pt>
    <dgm:pt modelId="{0F063EFE-F3E2-4BFD-8A72-855A0797F33E}" type="parTrans" cxnId="{36F0FA13-58FB-4F40-AD2E-965829618240}">
      <dgm:prSet/>
      <dgm:spPr/>
      <dgm:t>
        <a:bodyPr/>
        <a:lstStyle/>
        <a:p>
          <a:endParaRPr lang="en-US"/>
        </a:p>
      </dgm:t>
    </dgm:pt>
    <dgm:pt modelId="{7A7CEA76-34F1-41DE-A29C-57006529D022}" type="sibTrans" cxnId="{36F0FA13-58FB-4F40-AD2E-965829618240}">
      <dgm:prSet/>
      <dgm:spPr/>
      <dgm:t>
        <a:bodyPr/>
        <a:lstStyle/>
        <a:p>
          <a:endParaRPr lang="en-US"/>
        </a:p>
      </dgm:t>
    </dgm:pt>
    <dgm:pt modelId="{DE224D39-6985-4AD4-9206-7D1830E58B49}">
      <dgm:prSet/>
      <dgm:spPr/>
      <dgm:t>
        <a:bodyPr/>
        <a:lstStyle/>
        <a:p>
          <a:r>
            <a:rPr lang="fr-FR" dirty="0" err="1"/>
            <a:t>Treat</a:t>
          </a:r>
          <a:r>
            <a:rPr lang="fr-FR" dirty="0"/>
            <a:t> backing services as </a:t>
          </a:r>
          <a:r>
            <a:rPr lang="fr-FR" dirty="0" err="1"/>
            <a:t>attached</a:t>
          </a:r>
          <a:r>
            <a:rPr lang="fr-FR" dirty="0"/>
            <a:t> </a:t>
          </a:r>
          <a:r>
            <a:rPr lang="fr-FR" dirty="0" err="1"/>
            <a:t>resources</a:t>
          </a:r>
          <a:endParaRPr lang="fr-FR" dirty="0"/>
        </a:p>
      </dgm:t>
    </dgm:pt>
    <dgm:pt modelId="{5BFE74C1-6F55-41EB-B78A-023F14A2152C}" type="parTrans" cxnId="{8D7F5D4A-2F1F-4CF3-9334-F65EBF23929D}">
      <dgm:prSet/>
      <dgm:spPr/>
      <dgm:t>
        <a:bodyPr/>
        <a:lstStyle/>
        <a:p>
          <a:endParaRPr lang="en-US"/>
        </a:p>
      </dgm:t>
    </dgm:pt>
    <dgm:pt modelId="{76BCB14D-803F-4182-8FCB-44A03817ED8E}" type="sibTrans" cxnId="{8D7F5D4A-2F1F-4CF3-9334-F65EBF23929D}">
      <dgm:prSet/>
      <dgm:spPr/>
      <dgm:t>
        <a:bodyPr/>
        <a:lstStyle/>
        <a:p>
          <a:endParaRPr lang="en-US"/>
        </a:p>
      </dgm:t>
    </dgm:pt>
    <dgm:pt modelId="{382BD807-2969-49A7-B46C-A174979AFEDF}">
      <dgm:prSet/>
      <dgm:spPr/>
      <dgm:t>
        <a:bodyPr/>
        <a:lstStyle/>
        <a:p>
          <a:r>
            <a:rPr lang="fr-FR"/>
            <a:t>7. PORT BINDING </a:t>
          </a:r>
        </a:p>
      </dgm:t>
    </dgm:pt>
    <dgm:pt modelId="{8FE48884-A2B3-4AA3-9969-92CF8917D63F}" type="parTrans" cxnId="{166F90ED-DFF9-4E83-A7CE-16A2F6A88FE0}">
      <dgm:prSet/>
      <dgm:spPr/>
      <dgm:t>
        <a:bodyPr/>
        <a:lstStyle/>
        <a:p>
          <a:endParaRPr lang="en-US"/>
        </a:p>
      </dgm:t>
    </dgm:pt>
    <dgm:pt modelId="{DD0A1B79-0CBA-493B-A7EA-61D48D0A2EA1}" type="sibTrans" cxnId="{166F90ED-DFF9-4E83-A7CE-16A2F6A88FE0}">
      <dgm:prSet/>
      <dgm:spPr/>
      <dgm:t>
        <a:bodyPr/>
        <a:lstStyle/>
        <a:p>
          <a:endParaRPr lang="en-US"/>
        </a:p>
      </dgm:t>
    </dgm:pt>
    <dgm:pt modelId="{DDA7D35A-5BF5-4DB0-80F4-51D764E46EAE}">
      <dgm:prSet/>
      <dgm:spPr/>
      <dgm:t>
        <a:bodyPr/>
        <a:lstStyle/>
        <a:p>
          <a:r>
            <a:rPr lang="fr-FR" dirty="0"/>
            <a:t>Export services via port binding</a:t>
          </a:r>
        </a:p>
      </dgm:t>
    </dgm:pt>
    <dgm:pt modelId="{2A6CFF7A-F326-4C30-86A6-194CEFCBC005}" type="parTrans" cxnId="{D72A8218-4ED9-4F58-9CD5-8DF539C1E466}">
      <dgm:prSet/>
      <dgm:spPr/>
      <dgm:t>
        <a:bodyPr/>
        <a:lstStyle/>
        <a:p>
          <a:endParaRPr lang="en-US"/>
        </a:p>
      </dgm:t>
    </dgm:pt>
    <dgm:pt modelId="{C595CC13-828D-4DC5-B409-4F53C4700B38}" type="sibTrans" cxnId="{D72A8218-4ED9-4F58-9CD5-8DF539C1E466}">
      <dgm:prSet/>
      <dgm:spPr/>
      <dgm:t>
        <a:bodyPr/>
        <a:lstStyle/>
        <a:p>
          <a:endParaRPr lang="en-US"/>
        </a:p>
      </dgm:t>
    </dgm:pt>
    <dgm:pt modelId="{5A4C2C5C-BA8B-4275-8B7C-DAC0328CFF2A}">
      <dgm:prSet/>
      <dgm:spPr/>
      <dgm:t>
        <a:bodyPr/>
        <a:lstStyle/>
        <a:p>
          <a:r>
            <a:rPr lang="fr-FR"/>
            <a:t>10. DEW PROD PARITY </a:t>
          </a:r>
        </a:p>
      </dgm:t>
    </dgm:pt>
    <dgm:pt modelId="{2D32F0E4-FB18-438C-A8E7-3041B0ED3632}" type="parTrans" cxnId="{33E0CE26-A5E6-406D-902A-94D7EA33C925}">
      <dgm:prSet/>
      <dgm:spPr/>
      <dgm:t>
        <a:bodyPr/>
        <a:lstStyle/>
        <a:p>
          <a:endParaRPr lang="en-US"/>
        </a:p>
      </dgm:t>
    </dgm:pt>
    <dgm:pt modelId="{DF0DF369-77BE-40CE-BA7F-A6547E6D0456}" type="sibTrans" cxnId="{33E0CE26-A5E6-406D-902A-94D7EA33C925}">
      <dgm:prSet/>
      <dgm:spPr/>
      <dgm:t>
        <a:bodyPr/>
        <a:lstStyle/>
        <a:p>
          <a:endParaRPr lang="en-US"/>
        </a:p>
      </dgm:t>
    </dgm:pt>
    <dgm:pt modelId="{84770621-E426-4B62-AF5B-2C44BEC563C7}">
      <dgm:prSet/>
      <dgm:spPr/>
      <dgm:t>
        <a:bodyPr/>
        <a:lstStyle/>
        <a:p>
          <a:r>
            <a:rPr lang="fr-FR" dirty="0" err="1"/>
            <a:t>Keep</a:t>
          </a:r>
          <a:r>
            <a:rPr lang="fr-FR" dirty="0"/>
            <a:t> dev, </a:t>
          </a:r>
          <a:r>
            <a:rPr lang="fr-FR" dirty="0" err="1"/>
            <a:t>staging</a:t>
          </a:r>
          <a:r>
            <a:rPr lang="fr-FR" dirty="0"/>
            <a:t>, prod as </a:t>
          </a:r>
          <a:r>
            <a:rPr lang="fr-FR" dirty="0" err="1"/>
            <a:t>similar</a:t>
          </a:r>
          <a:r>
            <a:rPr lang="fr-FR" dirty="0"/>
            <a:t> as possible </a:t>
          </a:r>
        </a:p>
      </dgm:t>
    </dgm:pt>
    <dgm:pt modelId="{C8C36EC0-C17A-4F96-A30E-99FA34D85AF5}" type="parTrans" cxnId="{96033325-621C-41A6-AB67-21E6B57A8C05}">
      <dgm:prSet/>
      <dgm:spPr/>
      <dgm:t>
        <a:bodyPr/>
        <a:lstStyle/>
        <a:p>
          <a:endParaRPr lang="en-US"/>
        </a:p>
      </dgm:t>
    </dgm:pt>
    <dgm:pt modelId="{310C8D34-3C17-468E-B401-17B9106524BE}" type="sibTrans" cxnId="{96033325-621C-41A6-AB67-21E6B57A8C05}">
      <dgm:prSet/>
      <dgm:spPr/>
      <dgm:t>
        <a:bodyPr/>
        <a:lstStyle/>
        <a:p>
          <a:endParaRPr lang="en-US"/>
        </a:p>
      </dgm:t>
    </dgm:pt>
    <dgm:pt modelId="{E84E51B1-36E6-4229-9E29-86EAA751DFCF}">
      <dgm:prSet/>
      <dgm:spPr/>
      <dgm:t>
        <a:bodyPr/>
        <a:lstStyle/>
        <a:p>
          <a:r>
            <a:rPr lang="fr-FR" dirty="0"/>
            <a:t>11. LOGS </a:t>
          </a:r>
        </a:p>
      </dgm:t>
    </dgm:pt>
    <dgm:pt modelId="{D44B62E5-2040-4240-83DF-7B5C0CD6F445}" type="parTrans" cxnId="{52EE5433-9D02-4099-8D06-078F9F837E35}">
      <dgm:prSet/>
      <dgm:spPr/>
      <dgm:t>
        <a:bodyPr/>
        <a:lstStyle/>
        <a:p>
          <a:endParaRPr lang="en-US"/>
        </a:p>
      </dgm:t>
    </dgm:pt>
    <dgm:pt modelId="{9C107057-61A1-49D3-87B8-2310EE3665BE}" type="sibTrans" cxnId="{52EE5433-9D02-4099-8D06-078F9F837E35}">
      <dgm:prSet/>
      <dgm:spPr/>
      <dgm:t>
        <a:bodyPr/>
        <a:lstStyle/>
        <a:p>
          <a:endParaRPr lang="en-US"/>
        </a:p>
      </dgm:t>
    </dgm:pt>
    <dgm:pt modelId="{F8EBE4AA-B14E-451E-A286-1A3BA7C420C8}">
      <dgm:prSet/>
      <dgm:spPr/>
      <dgm:t>
        <a:bodyPr/>
        <a:lstStyle/>
        <a:p>
          <a:r>
            <a:rPr lang="fr-FR" dirty="0" err="1"/>
            <a:t>Treat</a:t>
          </a:r>
          <a:r>
            <a:rPr lang="fr-FR" dirty="0"/>
            <a:t> logs as </a:t>
          </a:r>
          <a:r>
            <a:rPr lang="fr-FR" dirty="0" err="1"/>
            <a:t>event</a:t>
          </a:r>
          <a:r>
            <a:rPr lang="fr-FR" dirty="0"/>
            <a:t> </a:t>
          </a:r>
          <a:r>
            <a:rPr lang="fr-FR" dirty="0" err="1"/>
            <a:t>stream</a:t>
          </a:r>
          <a:r>
            <a:rPr lang="fr-FR" dirty="0"/>
            <a:t> </a:t>
          </a:r>
        </a:p>
      </dgm:t>
    </dgm:pt>
    <dgm:pt modelId="{3445C482-A5FE-44DE-AAC8-B344A10728DC}" type="parTrans" cxnId="{213CC3C2-79CB-43D9-A083-A1ECD8F9D094}">
      <dgm:prSet/>
      <dgm:spPr/>
      <dgm:t>
        <a:bodyPr/>
        <a:lstStyle/>
        <a:p>
          <a:endParaRPr lang="en-US"/>
        </a:p>
      </dgm:t>
    </dgm:pt>
    <dgm:pt modelId="{31D790A8-E7BA-494B-A290-6ACA6BA27967}" type="sibTrans" cxnId="{213CC3C2-79CB-43D9-A083-A1ECD8F9D094}">
      <dgm:prSet/>
      <dgm:spPr/>
      <dgm:t>
        <a:bodyPr/>
        <a:lstStyle/>
        <a:p>
          <a:endParaRPr lang="en-US"/>
        </a:p>
      </dgm:t>
    </dgm:pt>
    <dgm:pt modelId="{C17ADED3-2A44-4623-8D43-D35A143B2C43}">
      <dgm:prSet/>
      <dgm:spPr/>
      <dgm:t>
        <a:bodyPr/>
        <a:lstStyle/>
        <a:p>
          <a:r>
            <a:rPr lang="fr-FR" dirty="0"/>
            <a:t>12. ADMIN PROCESSES </a:t>
          </a:r>
        </a:p>
      </dgm:t>
    </dgm:pt>
    <dgm:pt modelId="{A2696421-AD2D-4D6C-932C-6CFF099FED7D}" type="parTrans" cxnId="{D42BCBE8-B182-4CDD-86E2-DE8455D96EB8}">
      <dgm:prSet/>
      <dgm:spPr/>
      <dgm:t>
        <a:bodyPr/>
        <a:lstStyle/>
        <a:p>
          <a:endParaRPr lang="en-US"/>
        </a:p>
      </dgm:t>
    </dgm:pt>
    <dgm:pt modelId="{31555956-51D1-4444-89CC-B330E2E00D10}" type="sibTrans" cxnId="{D42BCBE8-B182-4CDD-86E2-DE8455D96EB8}">
      <dgm:prSet/>
      <dgm:spPr/>
      <dgm:t>
        <a:bodyPr/>
        <a:lstStyle/>
        <a:p>
          <a:endParaRPr lang="en-US"/>
        </a:p>
      </dgm:t>
    </dgm:pt>
    <dgm:pt modelId="{126D6471-A23E-4CC8-9BED-201B1D7B8867}">
      <dgm:prSet/>
      <dgm:spPr/>
      <dgm:t>
        <a:bodyPr/>
        <a:lstStyle/>
        <a:p>
          <a:r>
            <a:rPr lang="fr-FR" dirty="0"/>
            <a:t>Run admin / </a:t>
          </a:r>
          <a:r>
            <a:rPr lang="fr-FR" dirty="0" err="1"/>
            <a:t>mgmt</a:t>
          </a:r>
          <a:r>
            <a:rPr lang="fr-FR" dirty="0"/>
            <a:t> </a:t>
          </a:r>
          <a:r>
            <a:rPr lang="fr-FR" dirty="0" err="1"/>
            <a:t>tasks</a:t>
          </a:r>
          <a:r>
            <a:rPr lang="fr-FR" dirty="0"/>
            <a:t> as one-off </a:t>
          </a:r>
          <a:r>
            <a:rPr lang="fr-FR" dirty="0" err="1"/>
            <a:t>processes</a:t>
          </a:r>
          <a:r>
            <a:rPr lang="fr-FR" dirty="0"/>
            <a:t> </a:t>
          </a:r>
        </a:p>
      </dgm:t>
    </dgm:pt>
    <dgm:pt modelId="{F05BB331-5E70-45D6-B9FC-2CBD342F0BDA}" type="parTrans" cxnId="{38E47725-F992-44A4-BE11-10E7D417F4BF}">
      <dgm:prSet/>
      <dgm:spPr/>
      <dgm:t>
        <a:bodyPr/>
        <a:lstStyle/>
        <a:p>
          <a:endParaRPr lang="en-US"/>
        </a:p>
      </dgm:t>
    </dgm:pt>
    <dgm:pt modelId="{F05E7CCC-5FBE-4B1F-9149-0AC3405CAA55}" type="sibTrans" cxnId="{38E47725-F992-44A4-BE11-10E7D417F4BF}">
      <dgm:prSet/>
      <dgm:spPr/>
      <dgm:t>
        <a:bodyPr/>
        <a:lstStyle/>
        <a:p>
          <a:endParaRPr lang="en-US"/>
        </a:p>
      </dgm:t>
    </dgm:pt>
    <dgm:pt modelId="{1B1B416C-7401-43D4-AC6C-AE6D4986C84A}">
      <dgm:prSet/>
      <dgm:spPr/>
      <dgm:t>
        <a:bodyPr/>
        <a:lstStyle/>
        <a:p>
          <a:r>
            <a:rPr lang="fr-FR"/>
            <a:t>2. DEPENDENCIES </a:t>
          </a:r>
          <a:endParaRPr lang="fr-FR" dirty="0"/>
        </a:p>
      </dgm:t>
    </dgm:pt>
    <dgm:pt modelId="{6812C3F1-37DA-46A7-94AF-6A7FE06BD90E}" type="parTrans" cxnId="{54F7194A-6CB2-4920-A191-939B9B897BF7}">
      <dgm:prSet/>
      <dgm:spPr/>
      <dgm:t>
        <a:bodyPr/>
        <a:lstStyle/>
        <a:p>
          <a:endParaRPr lang="en-US"/>
        </a:p>
      </dgm:t>
    </dgm:pt>
    <dgm:pt modelId="{5A43ADF9-99E9-4883-A868-3319B5D717AF}" type="sibTrans" cxnId="{54F7194A-6CB2-4920-A191-939B9B897BF7}">
      <dgm:prSet/>
      <dgm:spPr/>
      <dgm:t>
        <a:bodyPr/>
        <a:lstStyle/>
        <a:p>
          <a:endParaRPr lang="en-US"/>
        </a:p>
      </dgm:t>
    </dgm:pt>
    <dgm:pt modelId="{EC0042C4-9756-4312-BC5B-04A4C3001AD4}">
      <dgm:prSet/>
      <dgm:spPr/>
      <dgm:t>
        <a:bodyPr/>
        <a:lstStyle/>
        <a:p>
          <a:r>
            <a:rPr lang="fr-FR" dirty="0" err="1"/>
            <a:t>Explicitly</a:t>
          </a:r>
          <a:r>
            <a:rPr lang="fr-FR" dirty="0"/>
            <a:t> </a:t>
          </a:r>
          <a:r>
            <a:rPr lang="fr-FR" dirty="0" err="1"/>
            <a:t>declare</a:t>
          </a:r>
          <a:r>
            <a:rPr lang="fr-FR" dirty="0"/>
            <a:t> </a:t>
          </a:r>
          <a:r>
            <a:rPr lang="fr-FR" dirty="0" err="1"/>
            <a:t>isolate</a:t>
          </a:r>
          <a:r>
            <a:rPr lang="fr-FR" dirty="0"/>
            <a:t> </a:t>
          </a:r>
          <a:r>
            <a:rPr lang="fr-FR" dirty="0" err="1"/>
            <a:t>dependencies</a:t>
          </a:r>
          <a:r>
            <a:rPr lang="fr-FR" dirty="0"/>
            <a:t> </a:t>
          </a:r>
        </a:p>
      </dgm:t>
    </dgm:pt>
    <dgm:pt modelId="{0C2D689E-E252-4898-91AD-6E64DF406654}" type="parTrans" cxnId="{5E0D12FA-4B3D-482C-8024-3B251953B8D7}">
      <dgm:prSet/>
      <dgm:spPr/>
      <dgm:t>
        <a:bodyPr/>
        <a:lstStyle/>
        <a:p>
          <a:endParaRPr lang="en-US"/>
        </a:p>
      </dgm:t>
    </dgm:pt>
    <dgm:pt modelId="{F9503AAC-80FA-48F5-AED0-17E0A8BAA098}" type="sibTrans" cxnId="{5E0D12FA-4B3D-482C-8024-3B251953B8D7}">
      <dgm:prSet/>
      <dgm:spPr/>
      <dgm:t>
        <a:bodyPr/>
        <a:lstStyle/>
        <a:p>
          <a:endParaRPr lang="en-US"/>
        </a:p>
      </dgm:t>
    </dgm:pt>
    <dgm:pt modelId="{A25AEB5F-197D-4420-A10C-604042ED60A0}">
      <dgm:prSet/>
      <dgm:spPr/>
      <dgm:t>
        <a:bodyPr/>
        <a:lstStyle/>
        <a:p>
          <a:r>
            <a:rPr lang="fr-FR"/>
            <a:t>3. CONFIGURATION </a:t>
          </a:r>
          <a:endParaRPr lang="fr-FR" dirty="0"/>
        </a:p>
      </dgm:t>
    </dgm:pt>
    <dgm:pt modelId="{72AAF15A-32ED-4AA3-AFA6-7F74C27F8A1F}" type="parTrans" cxnId="{876E9564-7F29-4328-953D-823860335850}">
      <dgm:prSet/>
      <dgm:spPr/>
      <dgm:t>
        <a:bodyPr/>
        <a:lstStyle/>
        <a:p>
          <a:endParaRPr lang="en-US"/>
        </a:p>
      </dgm:t>
    </dgm:pt>
    <dgm:pt modelId="{80547799-8041-461F-A901-FD31C9EDFF01}" type="sibTrans" cxnId="{876E9564-7F29-4328-953D-823860335850}">
      <dgm:prSet/>
      <dgm:spPr/>
      <dgm:t>
        <a:bodyPr/>
        <a:lstStyle/>
        <a:p>
          <a:endParaRPr lang="en-US"/>
        </a:p>
      </dgm:t>
    </dgm:pt>
    <dgm:pt modelId="{6C4A66EC-AF4D-49C6-813B-5A6B912A8698}">
      <dgm:prSet/>
      <dgm:spPr/>
      <dgm:t>
        <a:bodyPr/>
        <a:lstStyle/>
        <a:p>
          <a:r>
            <a:rPr lang="fr-FR" dirty="0"/>
            <a:t>Store config in the </a:t>
          </a:r>
          <a:r>
            <a:rPr lang="fr-FR" dirty="0" err="1"/>
            <a:t>environment</a:t>
          </a:r>
          <a:r>
            <a:rPr lang="fr-FR" dirty="0"/>
            <a:t> </a:t>
          </a:r>
        </a:p>
      </dgm:t>
    </dgm:pt>
    <dgm:pt modelId="{F45870C2-C931-43DF-80C3-6382B32A65FE}" type="parTrans" cxnId="{BAF214E3-35A2-4394-B296-48AB2E492486}">
      <dgm:prSet/>
      <dgm:spPr/>
      <dgm:t>
        <a:bodyPr/>
        <a:lstStyle/>
        <a:p>
          <a:endParaRPr lang="en-US"/>
        </a:p>
      </dgm:t>
    </dgm:pt>
    <dgm:pt modelId="{A4974903-F920-48F3-BD62-70392E0A8BB4}" type="sibTrans" cxnId="{BAF214E3-35A2-4394-B296-48AB2E492486}">
      <dgm:prSet/>
      <dgm:spPr/>
      <dgm:t>
        <a:bodyPr/>
        <a:lstStyle/>
        <a:p>
          <a:endParaRPr lang="en-US"/>
        </a:p>
      </dgm:t>
    </dgm:pt>
    <dgm:pt modelId="{03EBFE62-A389-4310-8716-EA017324DADF}">
      <dgm:prSet/>
      <dgm:spPr/>
      <dgm:t>
        <a:bodyPr/>
        <a:lstStyle/>
        <a:p>
          <a:r>
            <a:rPr lang="fr-FR"/>
            <a:t>5. BUILD, RELEASE, RUN </a:t>
          </a:r>
          <a:endParaRPr lang="fr-FR" dirty="0"/>
        </a:p>
      </dgm:t>
    </dgm:pt>
    <dgm:pt modelId="{344A8E18-BE6A-431F-BDD6-75A5E433A335}" type="parTrans" cxnId="{15FC581C-7A9C-4FE6-BB9E-175742696D83}">
      <dgm:prSet/>
      <dgm:spPr/>
      <dgm:t>
        <a:bodyPr/>
        <a:lstStyle/>
        <a:p>
          <a:endParaRPr lang="en-US"/>
        </a:p>
      </dgm:t>
    </dgm:pt>
    <dgm:pt modelId="{F785E926-C8BF-4FA3-AA2D-4480503D3529}" type="sibTrans" cxnId="{15FC581C-7A9C-4FE6-BB9E-175742696D83}">
      <dgm:prSet/>
      <dgm:spPr/>
      <dgm:t>
        <a:bodyPr/>
        <a:lstStyle/>
        <a:p>
          <a:endParaRPr lang="en-US"/>
        </a:p>
      </dgm:t>
    </dgm:pt>
    <dgm:pt modelId="{F52DF4A8-DA67-4E31-9E53-7F7C0E6CAF27}">
      <dgm:prSet/>
      <dgm:spPr/>
      <dgm:t>
        <a:bodyPr/>
        <a:lstStyle/>
        <a:p>
          <a:r>
            <a:rPr lang="fr-FR" dirty="0" err="1"/>
            <a:t>Strictly</a:t>
          </a:r>
          <a:r>
            <a:rPr lang="fr-FR" dirty="0"/>
            <a:t> </a:t>
          </a:r>
          <a:r>
            <a:rPr lang="fr-FR" dirty="0" err="1"/>
            <a:t>separate</a:t>
          </a:r>
          <a:r>
            <a:rPr lang="fr-FR" dirty="0"/>
            <a:t> </a:t>
          </a:r>
          <a:r>
            <a:rPr lang="fr-FR" dirty="0" err="1"/>
            <a:t>build</a:t>
          </a:r>
          <a:r>
            <a:rPr lang="fr-FR" dirty="0"/>
            <a:t> and run stages </a:t>
          </a:r>
        </a:p>
      </dgm:t>
    </dgm:pt>
    <dgm:pt modelId="{CDD3FC81-512B-4A22-88AE-362D888662CA}" type="parTrans" cxnId="{46ECC849-5E30-4FE3-AA96-980F891366C3}">
      <dgm:prSet/>
      <dgm:spPr/>
      <dgm:t>
        <a:bodyPr/>
        <a:lstStyle/>
        <a:p>
          <a:endParaRPr lang="en-US"/>
        </a:p>
      </dgm:t>
    </dgm:pt>
    <dgm:pt modelId="{8C54FDE0-CD10-4CAF-B296-F12222B8D455}" type="sibTrans" cxnId="{46ECC849-5E30-4FE3-AA96-980F891366C3}">
      <dgm:prSet/>
      <dgm:spPr/>
      <dgm:t>
        <a:bodyPr/>
        <a:lstStyle/>
        <a:p>
          <a:endParaRPr lang="en-US"/>
        </a:p>
      </dgm:t>
    </dgm:pt>
    <dgm:pt modelId="{A4A85C51-42F9-4B42-B1D5-C0C4097BED6A}">
      <dgm:prSet/>
      <dgm:spPr/>
      <dgm:t>
        <a:bodyPr/>
        <a:lstStyle/>
        <a:p>
          <a:r>
            <a:rPr lang="fr-FR"/>
            <a:t>6. PROCESSES </a:t>
          </a:r>
          <a:endParaRPr lang="fr-FR" dirty="0"/>
        </a:p>
      </dgm:t>
    </dgm:pt>
    <dgm:pt modelId="{E3C4A0B0-AC6D-4D8E-80FC-65B2BB7D7E34}" type="parTrans" cxnId="{9B7CD1AC-900D-4D74-8ED7-D776095B2336}">
      <dgm:prSet/>
      <dgm:spPr/>
      <dgm:t>
        <a:bodyPr/>
        <a:lstStyle/>
        <a:p>
          <a:endParaRPr lang="en-US"/>
        </a:p>
      </dgm:t>
    </dgm:pt>
    <dgm:pt modelId="{70538441-8103-4FFD-BEBC-5208659D2C83}" type="sibTrans" cxnId="{9B7CD1AC-900D-4D74-8ED7-D776095B2336}">
      <dgm:prSet/>
      <dgm:spPr/>
      <dgm:t>
        <a:bodyPr/>
        <a:lstStyle/>
        <a:p>
          <a:endParaRPr lang="en-US"/>
        </a:p>
      </dgm:t>
    </dgm:pt>
    <dgm:pt modelId="{277058C6-C1B3-4A73-8A77-0B7E9B492039}">
      <dgm:prSet/>
      <dgm:spPr/>
      <dgm:t>
        <a:bodyPr/>
        <a:lstStyle/>
        <a:p>
          <a:r>
            <a:rPr lang="fr-FR" dirty="0" err="1"/>
            <a:t>Execute</a:t>
          </a:r>
          <a:r>
            <a:rPr lang="fr-FR" dirty="0"/>
            <a:t> app as </a:t>
          </a:r>
          <a:r>
            <a:rPr lang="fr-FR" dirty="0" err="1"/>
            <a:t>stateless</a:t>
          </a:r>
          <a:r>
            <a:rPr lang="fr-FR" dirty="0"/>
            <a:t> </a:t>
          </a:r>
          <a:r>
            <a:rPr lang="fr-FR" dirty="0" err="1"/>
            <a:t>processes</a:t>
          </a:r>
          <a:r>
            <a:rPr lang="fr-FR" dirty="0"/>
            <a:t> </a:t>
          </a:r>
        </a:p>
      </dgm:t>
    </dgm:pt>
    <dgm:pt modelId="{83B54753-50D7-4128-A3FB-652762131399}" type="parTrans" cxnId="{CC841CFB-DF02-4F8D-8BBF-CD889E8C3737}">
      <dgm:prSet/>
      <dgm:spPr/>
      <dgm:t>
        <a:bodyPr/>
        <a:lstStyle/>
        <a:p>
          <a:endParaRPr lang="en-US"/>
        </a:p>
      </dgm:t>
    </dgm:pt>
    <dgm:pt modelId="{BFF262EA-EEF6-4FE2-B8A5-9B4983AE4050}" type="sibTrans" cxnId="{CC841CFB-DF02-4F8D-8BBF-CD889E8C3737}">
      <dgm:prSet/>
      <dgm:spPr/>
      <dgm:t>
        <a:bodyPr/>
        <a:lstStyle/>
        <a:p>
          <a:endParaRPr lang="en-US"/>
        </a:p>
      </dgm:t>
    </dgm:pt>
    <dgm:pt modelId="{B452E0E7-165F-46C4-81EC-BC3BF85AC793}">
      <dgm:prSet/>
      <dgm:spPr/>
      <dgm:t>
        <a:bodyPr/>
        <a:lstStyle/>
        <a:p>
          <a:r>
            <a:rPr lang="fr-FR"/>
            <a:t>8. CONCURRENCY </a:t>
          </a:r>
          <a:endParaRPr lang="fr-FR" dirty="0"/>
        </a:p>
      </dgm:t>
    </dgm:pt>
    <dgm:pt modelId="{27D99F48-6896-49E0-9A05-B08F6E59109F}" type="parTrans" cxnId="{E9F22498-D12C-47A9-9A8F-5D9C29D27AB2}">
      <dgm:prSet/>
      <dgm:spPr/>
      <dgm:t>
        <a:bodyPr/>
        <a:lstStyle/>
        <a:p>
          <a:endParaRPr lang="en-US"/>
        </a:p>
      </dgm:t>
    </dgm:pt>
    <dgm:pt modelId="{96F587B1-E795-4B85-B35E-077BF0B34118}" type="sibTrans" cxnId="{E9F22498-D12C-47A9-9A8F-5D9C29D27AB2}">
      <dgm:prSet/>
      <dgm:spPr/>
      <dgm:t>
        <a:bodyPr/>
        <a:lstStyle/>
        <a:p>
          <a:endParaRPr lang="en-US"/>
        </a:p>
      </dgm:t>
    </dgm:pt>
    <dgm:pt modelId="{B12EA2CA-CA12-407D-8FC8-CD9A5A8BE5BB}">
      <dgm:prSet/>
      <dgm:spPr/>
      <dgm:t>
        <a:bodyPr/>
        <a:lstStyle/>
        <a:p>
          <a:r>
            <a:rPr lang="fr-FR" dirty="0" err="1"/>
            <a:t>Scale</a:t>
          </a:r>
          <a:r>
            <a:rPr lang="fr-FR" dirty="0"/>
            <a:t> out via the process model </a:t>
          </a:r>
        </a:p>
      </dgm:t>
    </dgm:pt>
    <dgm:pt modelId="{29903E40-5C34-4130-BFC9-D550FCEBCF73}" type="parTrans" cxnId="{AE7345F0-528B-4207-9685-8FB6A594D955}">
      <dgm:prSet/>
      <dgm:spPr/>
      <dgm:t>
        <a:bodyPr/>
        <a:lstStyle/>
        <a:p>
          <a:endParaRPr lang="en-US"/>
        </a:p>
      </dgm:t>
    </dgm:pt>
    <dgm:pt modelId="{855D390D-F519-4AFA-A614-CB3435C83372}" type="sibTrans" cxnId="{AE7345F0-528B-4207-9685-8FB6A594D955}">
      <dgm:prSet/>
      <dgm:spPr/>
      <dgm:t>
        <a:bodyPr/>
        <a:lstStyle/>
        <a:p>
          <a:endParaRPr lang="en-US"/>
        </a:p>
      </dgm:t>
    </dgm:pt>
    <dgm:pt modelId="{E26A4F16-7739-4D8F-8E3D-15B6D30443AA}">
      <dgm:prSet/>
      <dgm:spPr/>
      <dgm:t>
        <a:bodyPr/>
        <a:lstStyle/>
        <a:p>
          <a:r>
            <a:rPr lang="fr-FR"/>
            <a:t>9. DISPOSABILITY </a:t>
          </a:r>
          <a:endParaRPr lang="fr-FR" dirty="0"/>
        </a:p>
      </dgm:t>
    </dgm:pt>
    <dgm:pt modelId="{AFD67DBB-42DE-41BC-84A3-A5286E4EA1C8}" type="parTrans" cxnId="{6F6308A2-DF65-4DAB-8A04-107A0A80217B}">
      <dgm:prSet/>
      <dgm:spPr/>
      <dgm:t>
        <a:bodyPr/>
        <a:lstStyle/>
        <a:p>
          <a:endParaRPr lang="en-US"/>
        </a:p>
      </dgm:t>
    </dgm:pt>
    <dgm:pt modelId="{B82CC860-8A3E-422B-9584-73846D932D88}" type="sibTrans" cxnId="{6F6308A2-DF65-4DAB-8A04-107A0A80217B}">
      <dgm:prSet/>
      <dgm:spPr/>
      <dgm:t>
        <a:bodyPr/>
        <a:lstStyle/>
        <a:p>
          <a:endParaRPr lang="en-US"/>
        </a:p>
      </dgm:t>
    </dgm:pt>
    <dgm:pt modelId="{3A24F4B2-6E20-4EA6-8AF7-B80D6BF2A2B7}">
      <dgm:prSet/>
      <dgm:spPr/>
      <dgm:t>
        <a:bodyPr/>
        <a:lstStyle/>
        <a:p>
          <a:r>
            <a:rPr lang="fr-FR" dirty="0" err="1"/>
            <a:t>Maximize</a:t>
          </a:r>
          <a:r>
            <a:rPr lang="fr-FR" dirty="0"/>
            <a:t> </a:t>
          </a:r>
          <a:r>
            <a:rPr lang="fr-FR" dirty="0" err="1"/>
            <a:t>robustness</a:t>
          </a:r>
          <a:r>
            <a:rPr lang="fr-FR" dirty="0"/>
            <a:t> &amp; </a:t>
          </a:r>
          <a:r>
            <a:rPr lang="fr-FR" dirty="0" err="1"/>
            <a:t>graceful</a:t>
          </a:r>
          <a:r>
            <a:rPr lang="fr-FR" dirty="0"/>
            <a:t> </a:t>
          </a:r>
          <a:r>
            <a:rPr lang="fr-FR" dirty="0" err="1"/>
            <a:t>shutdown</a:t>
          </a:r>
          <a:r>
            <a:rPr lang="fr-FR" dirty="0"/>
            <a:t> </a:t>
          </a:r>
        </a:p>
      </dgm:t>
    </dgm:pt>
    <dgm:pt modelId="{BC3B3D3B-B33A-4344-BA49-0D56F4014BDE}" type="parTrans" cxnId="{4EC831D9-D4E3-4EAC-A31D-ED247671604D}">
      <dgm:prSet/>
      <dgm:spPr/>
      <dgm:t>
        <a:bodyPr/>
        <a:lstStyle/>
        <a:p>
          <a:endParaRPr lang="en-US"/>
        </a:p>
      </dgm:t>
    </dgm:pt>
    <dgm:pt modelId="{F9638DD3-6304-4A35-BCD0-B7D13A59B082}" type="sibTrans" cxnId="{4EC831D9-D4E3-4EAC-A31D-ED247671604D}">
      <dgm:prSet/>
      <dgm:spPr/>
      <dgm:t>
        <a:bodyPr/>
        <a:lstStyle/>
        <a:p>
          <a:endParaRPr lang="en-US"/>
        </a:p>
      </dgm:t>
    </dgm:pt>
    <dgm:pt modelId="{9C4DB54C-BADD-4FA8-AA3A-B82371158265}" type="pres">
      <dgm:prSet presAssocID="{839C98E5-5C90-4A23-8A82-690E9B52E245}" presName="diagram" presStyleCnt="0">
        <dgm:presLayoutVars>
          <dgm:dir/>
          <dgm:resizeHandles val="exact"/>
        </dgm:presLayoutVars>
      </dgm:prSet>
      <dgm:spPr/>
    </dgm:pt>
    <dgm:pt modelId="{F1BA400D-2072-4224-895B-DEF76D702042}" type="pres">
      <dgm:prSet presAssocID="{66A2EC06-CE88-40DA-A391-6E44DD8885BB}" presName="node" presStyleLbl="node1" presStyleIdx="0" presStyleCnt="12">
        <dgm:presLayoutVars>
          <dgm:bulletEnabled val="1"/>
        </dgm:presLayoutVars>
      </dgm:prSet>
      <dgm:spPr/>
    </dgm:pt>
    <dgm:pt modelId="{B20EDD68-31B3-49AE-BE14-2406D38343E4}" type="pres">
      <dgm:prSet presAssocID="{45B54F46-FE73-4A46-9E03-2AB5612E26C5}" presName="sibTrans" presStyleCnt="0"/>
      <dgm:spPr/>
    </dgm:pt>
    <dgm:pt modelId="{7022D84D-7503-4422-ACEA-B03E4D85D6BD}" type="pres">
      <dgm:prSet presAssocID="{1B1B416C-7401-43D4-AC6C-AE6D4986C84A}" presName="node" presStyleLbl="node1" presStyleIdx="1" presStyleCnt="12">
        <dgm:presLayoutVars>
          <dgm:bulletEnabled val="1"/>
        </dgm:presLayoutVars>
      </dgm:prSet>
      <dgm:spPr/>
    </dgm:pt>
    <dgm:pt modelId="{D691C4A4-B8F7-4127-A757-C5D9293E134A}" type="pres">
      <dgm:prSet presAssocID="{5A43ADF9-99E9-4883-A868-3319B5D717AF}" presName="sibTrans" presStyleCnt="0"/>
      <dgm:spPr/>
    </dgm:pt>
    <dgm:pt modelId="{3F79EFE3-38B7-4AAE-A455-36BE5FE7299C}" type="pres">
      <dgm:prSet presAssocID="{A25AEB5F-197D-4420-A10C-604042ED60A0}" presName="node" presStyleLbl="node1" presStyleIdx="2" presStyleCnt="12">
        <dgm:presLayoutVars>
          <dgm:bulletEnabled val="1"/>
        </dgm:presLayoutVars>
      </dgm:prSet>
      <dgm:spPr/>
    </dgm:pt>
    <dgm:pt modelId="{C9552A0D-561C-4F82-A30C-960AD8357A58}" type="pres">
      <dgm:prSet presAssocID="{80547799-8041-461F-A901-FD31C9EDFF01}" presName="sibTrans" presStyleCnt="0"/>
      <dgm:spPr/>
    </dgm:pt>
    <dgm:pt modelId="{0BCF2BCF-974A-4795-9C0F-0024AA992BE3}" type="pres">
      <dgm:prSet presAssocID="{58695CDE-4F11-4E67-8862-392F2F08239A}" presName="node" presStyleLbl="node1" presStyleIdx="3" presStyleCnt="12">
        <dgm:presLayoutVars>
          <dgm:bulletEnabled val="1"/>
        </dgm:presLayoutVars>
      </dgm:prSet>
      <dgm:spPr/>
    </dgm:pt>
    <dgm:pt modelId="{D008E4F3-1CF0-4875-ABAB-90ACBD4D3A8E}" type="pres">
      <dgm:prSet presAssocID="{7A7CEA76-34F1-41DE-A29C-57006529D022}" presName="sibTrans" presStyleCnt="0"/>
      <dgm:spPr/>
    </dgm:pt>
    <dgm:pt modelId="{380708A3-F38C-4EFD-A883-3DE103766EFB}" type="pres">
      <dgm:prSet presAssocID="{03EBFE62-A389-4310-8716-EA017324DADF}" presName="node" presStyleLbl="node1" presStyleIdx="4" presStyleCnt="12">
        <dgm:presLayoutVars>
          <dgm:bulletEnabled val="1"/>
        </dgm:presLayoutVars>
      </dgm:prSet>
      <dgm:spPr/>
    </dgm:pt>
    <dgm:pt modelId="{15D69E09-B135-4B31-BD54-01D31EC91BF5}" type="pres">
      <dgm:prSet presAssocID="{F785E926-C8BF-4FA3-AA2D-4480503D3529}" presName="sibTrans" presStyleCnt="0"/>
      <dgm:spPr/>
    </dgm:pt>
    <dgm:pt modelId="{EAAB444A-5DFB-4A0F-87EC-95794FF80234}" type="pres">
      <dgm:prSet presAssocID="{A4A85C51-42F9-4B42-B1D5-C0C4097BED6A}" presName="node" presStyleLbl="node1" presStyleIdx="5" presStyleCnt="12">
        <dgm:presLayoutVars>
          <dgm:bulletEnabled val="1"/>
        </dgm:presLayoutVars>
      </dgm:prSet>
      <dgm:spPr/>
    </dgm:pt>
    <dgm:pt modelId="{9451DAAB-91BB-4E87-AD22-2FBB3AA50F2E}" type="pres">
      <dgm:prSet presAssocID="{70538441-8103-4FFD-BEBC-5208659D2C83}" presName="sibTrans" presStyleCnt="0"/>
      <dgm:spPr/>
    </dgm:pt>
    <dgm:pt modelId="{74B46A46-E7A4-4E91-8D5B-2E29E44A0FFD}" type="pres">
      <dgm:prSet presAssocID="{382BD807-2969-49A7-B46C-A174979AFEDF}" presName="node" presStyleLbl="node1" presStyleIdx="6" presStyleCnt="12">
        <dgm:presLayoutVars>
          <dgm:bulletEnabled val="1"/>
        </dgm:presLayoutVars>
      </dgm:prSet>
      <dgm:spPr/>
    </dgm:pt>
    <dgm:pt modelId="{E95B7CE5-450B-4D7B-9987-F33A2563D671}" type="pres">
      <dgm:prSet presAssocID="{DD0A1B79-0CBA-493B-A7EA-61D48D0A2EA1}" presName="sibTrans" presStyleCnt="0"/>
      <dgm:spPr/>
    </dgm:pt>
    <dgm:pt modelId="{8F17FC81-C74F-4105-8FC5-F352E45A164F}" type="pres">
      <dgm:prSet presAssocID="{B452E0E7-165F-46C4-81EC-BC3BF85AC793}" presName="node" presStyleLbl="node1" presStyleIdx="7" presStyleCnt="12">
        <dgm:presLayoutVars>
          <dgm:bulletEnabled val="1"/>
        </dgm:presLayoutVars>
      </dgm:prSet>
      <dgm:spPr/>
    </dgm:pt>
    <dgm:pt modelId="{508FF898-B00B-4F60-81CA-95FB4A69745C}" type="pres">
      <dgm:prSet presAssocID="{96F587B1-E795-4B85-B35E-077BF0B34118}" presName="sibTrans" presStyleCnt="0"/>
      <dgm:spPr/>
    </dgm:pt>
    <dgm:pt modelId="{08907CC5-9064-487E-AD5F-335287D01FD9}" type="pres">
      <dgm:prSet presAssocID="{E26A4F16-7739-4D8F-8E3D-15B6D30443AA}" presName="node" presStyleLbl="node1" presStyleIdx="8" presStyleCnt="12">
        <dgm:presLayoutVars>
          <dgm:bulletEnabled val="1"/>
        </dgm:presLayoutVars>
      </dgm:prSet>
      <dgm:spPr/>
    </dgm:pt>
    <dgm:pt modelId="{0622A5F1-A147-43E7-9D65-18DA34BF8965}" type="pres">
      <dgm:prSet presAssocID="{B82CC860-8A3E-422B-9584-73846D932D88}" presName="sibTrans" presStyleCnt="0"/>
      <dgm:spPr/>
    </dgm:pt>
    <dgm:pt modelId="{85C8075D-E017-48E3-AB6E-AC2E9C05ED3A}" type="pres">
      <dgm:prSet presAssocID="{5A4C2C5C-BA8B-4275-8B7C-DAC0328CFF2A}" presName="node" presStyleLbl="node1" presStyleIdx="9" presStyleCnt="12">
        <dgm:presLayoutVars>
          <dgm:bulletEnabled val="1"/>
        </dgm:presLayoutVars>
      </dgm:prSet>
      <dgm:spPr/>
    </dgm:pt>
    <dgm:pt modelId="{F99CBC4A-9C06-4B60-B5EA-95272706D26F}" type="pres">
      <dgm:prSet presAssocID="{DF0DF369-77BE-40CE-BA7F-A6547E6D0456}" presName="sibTrans" presStyleCnt="0"/>
      <dgm:spPr/>
    </dgm:pt>
    <dgm:pt modelId="{EB813CF8-3BF7-4952-834A-F2D5CEF6F5C1}" type="pres">
      <dgm:prSet presAssocID="{E84E51B1-36E6-4229-9E29-86EAA751DFCF}" presName="node" presStyleLbl="node1" presStyleIdx="10" presStyleCnt="12">
        <dgm:presLayoutVars>
          <dgm:bulletEnabled val="1"/>
        </dgm:presLayoutVars>
      </dgm:prSet>
      <dgm:spPr/>
    </dgm:pt>
    <dgm:pt modelId="{BFFA9DC1-10E2-44FF-9C0D-9B5C4ECDA6F1}" type="pres">
      <dgm:prSet presAssocID="{9C107057-61A1-49D3-87B8-2310EE3665BE}" presName="sibTrans" presStyleCnt="0"/>
      <dgm:spPr/>
    </dgm:pt>
    <dgm:pt modelId="{982B3E30-AECC-4BA6-982C-5D87006EC14A}" type="pres">
      <dgm:prSet presAssocID="{C17ADED3-2A44-4623-8D43-D35A143B2C43}" presName="node" presStyleLbl="node1" presStyleIdx="11" presStyleCnt="12">
        <dgm:presLayoutVars>
          <dgm:bulletEnabled val="1"/>
        </dgm:presLayoutVars>
      </dgm:prSet>
      <dgm:spPr/>
    </dgm:pt>
  </dgm:ptLst>
  <dgm:cxnLst>
    <dgm:cxn modelId="{E8F1A908-10A0-459A-9107-A35A965CCEEA}" type="presOf" srcId="{277058C6-C1B3-4A73-8A77-0B7E9B492039}" destId="{EAAB444A-5DFB-4A0F-87EC-95794FF80234}" srcOrd="0" destOrd="1" presId="urn:microsoft.com/office/officeart/2005/8/layout/default"/>
    <dgm:cxn modelId="{F9B18B12-0D3E-4ACD-A326-758371A9B0E8}" type="presOf" srcId="{6C4A66EC-AF4D-49C6-813B-5A6B912A8698}" destId="{3F79EFE3-38B7-4AAE-A455-36BE5FE7299C}" srcOrd="0" destOrd="1" presId="urn:microsoft.com/office/officeart/2005/8/layout/default"/>
    <dgm:cxn modelId="{36F0FA13-58FB-4F40-AD2E-965829618240}" srcId="{839C98E5-5C90-4A23-8A82-690E9B52E245}" destId="{58695CDE-4F11-4E67-8862-392F2F08239A}" srcOrd="3" destOrd="0" parTransId="{0F063EFE-F3E2-4BFD-8A72-855A0797F33E}" sibTransId="{7A7CEA76-34F1-41DE-A29C-57006529D022}"/>
    <dgm:cxn modelId="{FEEAE717-907E-40E3-98C2-175618067BAD}" type="presOf" srcId="{F8EBE4AA-B14E-451E-A286-1A3BA7C420C8}" destId="{EB813CF8-3BF7-4952-834A-F2D5CEF6F5C1}" srcOrd="0" destOrd="1" presId="urn:microsoft.com/office/officeart/2005/8/layout/default"/>
    <dgm:cxn modelId="{D72A8218-4ED9-4F58-9CD5-8DF539C1E466}" srcId="{382BD807-2969-49A7-B46C-A174979AFEDF}" destId="{DDA7D35A-5BF5-4DB0-80F4-51D764E46EAE}" srcOrd="0" destOrd="0" parTransId="{2A6CFF7A-F326-4C30-86A6-194CEFCBC005}" sibTransId="{C595CC13-828D-4DC5-B409-4F53C4700B38}"/>
    <dgm:cxn modelId="{C103241B-A6BF-4727-8FA6-28B0FE7C09B3}" type="presOf" srcId="{84770621-E426-4B62-AF5B-2C44BEC563C7}" destId="{85C8075D-E017-48E3-AB6E-AC2E9C05ED3A}" srcOrd="0" destOrd="1" presId="urn:microsoft.com/office/officeart/2005/8/layout/default"/>
    <dgm:cxn modelId="{15FC581C-7A9C-4FE6-BB9E-175742696D83}" srcId="{839C98E5-5C90-4A23-8A82-690E9B52E245}" destId="{03EBFE62-A389-4310-8716-EA017324DADF}" srcOrd="4" destOrd="0" parTransId="{344A8E18-BE6A-431F-BDD6-75A5E433A335}" sibTransId="{F785E926-C8BF-4FA3-AA2D-4480503D3529}"/>
    <dgm:cxn modelId="{96033325-621C-41A6-AB67-21E6B57A8C05}" srcId="{5A4C2C5C-BA8B-4275-8B7C-DAC0328CFF2A}" destId="{84770621-E426-4B62-AF5B-2C44BEC563C7}" srcOrd="0" destOrd="0" parTransId="{C8C36EC0-C17A-4F96-A30E-99FA34D85AF5}" sibTransId="{310C8D34-3C17-468E-B401-17B9106524BE}"/>
    <dgm:cxn modelId="{38E47725-F992-44A4-BE11-10E7D417F4BF}" srcId="{C17ADED3-2A44-4623-8D43-D35A143B2C43}" destId="{126D6471-A23E-4CC8-9BED-201B1D7B8867}" srcOrd="0" destOrd="0" parTransId="{F05BB331-5E70-45D6-B9FC-2CBD342F0BDA}" sibTransId="{F05E7CCC-5FBE-4B1F-9149-0AC3405CAA55}"/>
    <dgm:cxn modelId="{33E0CE26-A5E6-406D-902A-94D7EA33C925}" srcId="{839C98E5-5C90-4A23-8A82-690E9B52E245}" destId="{5A4C2C5C-BA8B-4275-8B7C-DAC0328CFF2A}" srcOrd="9" destOrd="0" parTransId="{2D32F0E4-FB18-438C-A8E7-3041B0ED3632}" sibTransId="{DF0DF369-77BE-40CE-BA7F-A6547E6D0456}"/>
    <dgm:cxn modelId="{834BA129-72CF-436D-A7B1-EAA913CF2DE7}" type="presOf" srcId="{892E4749-69E4-49C9-8838-04B5E65316DF}" destId="{F1BA400D-2072-4224-895B-DEF76D702042}" srcOrd="0" destOrd="1" presId="urn:microsoft.com/office/officeart/2005/8/layout/default"/>
    <dgm:cxn modelId="{99614E2B-796E-4E6B-B8E5-8F1EC728C905}" type="presOf" srcId="{E26A4F16-7739-4D8F-8E3D-15B6D30443AA}" destId="{08907CC5-9064-487E-AD5F-335287D01FD9}" srcOrd="0" destOrd="0" presId="urn:microsoft.com/office/officeart/2005/8/layout/default"/>
    <dgm:cxn modelId="{3A4CC02B-CB55-4345-9468-87CC74CF19A6}" type="presOf" srcId="{31595E21-D9E5-4D79-970E-4CADBF77186F}" destId="{F1BA400D-2072-4224-895B-DEF76D702042}" srcOrd="0" destOrd="2" presId="urn:microsoft.com/office/officeart/2005/8/layout/default"/>
    <dgm:cxn modelId="{52EE5433-9D02-4099-8D06-078F9F837E35}" srcId="{839C98E5-5C90-4A23-8A82-690E9B52E245}" destId="{E84E51B1-36E6-4229-9E29-86EAA751DFCF}" srcOrd="10" destOrd="0" parTransId="{D44B62E5-2040-4240-83DF-7B5C0CD6F445}" sibTransId="{9C107057-61A1-49D3-87B8-2310EE3665BE}"/>
    <dgm:cxn modelId="{184E3B5D-EA26-4AA4-B6C4-083888BD72B7}" type="presOf" srcId="{F52DF4A8-DA67-4E31-9E53-7F7C0E6CAF27}" destId="{380708A3-F38C-4EFD-A883-3DE103766EFB}" srcOrd="0" destOrd="1" presId="urn:microsoft.com/office/officeart/2005/8/layout/default"/>
    <dgm:cxn modelId="{6C26875E-6A6E-41BC-88E7-1756EA01F414}" type="presOf" srcId="{03EBFE62-A389-4310-8716-EA017324DADF}" destId="{380708A3-F38C-4EFD-A883-3DE103766EFB}" srcOrd="0" destOrd="0" presId="urn:microsoft.com/office/officeart/2005/8/layout/default"/>
    <dgm:cxn modelId="{876E9564-7F29-4328-953D-823860335850}" srcId="{839C98E5-5C90-4A23-8A82-690E9B52E245}" destId="{A25AEB5F-197D-4420-A10C-604042ED60A0}" srcOrd="2" destOrd="0" parTransId="{72AAF15A-32ED-4AA3-AFA6-7F74C27F8A1F}" sibTransId="{80547799-8041-461F-A901-FD31C9EDFF01}"/>
    <dgm:cxn modelId="{A2B21069-1A64-4309-BABC-7C046CD190BB}" type="presOf" srcId="{A25AEB5F-197D-4420-A10C-604042ED60A0}" destId="{3F79EFE3-38B7-4AAE-A455-36BE5FE7299C}" srcOrd="0" destOrd="0" presId="urn:microsoft.com/office/officeart/2005/8/layout/default"/>
    <dgm:cxn modelId="{46ECC849-5E30-4FE3-AA96-980F891366C3}" srcId="{03EBFE62-A389-4310-8716-EA017324DADF}" destId="{F52DF4A8-DA67-4E31-9E53-7F7C0E6CAF27}" srcOrd="0" destOrd="0" parTransId="{CDD3FC81-512B-4A22-88AE-362D888662CA}" sibTransId="{8C54FDE0-CD10-4CAF-B296-F12222B8D455}"/>
    <dgm:cxn modelId="{54F7194A-6CB2-4920-A191-939B9B897BF7}" srcId="{839C98E5-5C90-4A23-8A82-690E9B52E245}" destId="{1B1B416C-7401-43D4-AC6C-AE6D4986C84A}" srcOrd="1" destOrd="0" parTransId="{6812C3F1-37DA-46A7-94AF-6A7FE06BD90E}" sibTransId="{5A43ADF9-99E9-4883-A868-3319B5D717AF}"/>
    <dgm:cxn modelId="{8D7F5D4A-2F1F-4CF3-9334-F65EBF23929D}" srcId="{58695CDE-4F11-4E67-8862-392F2F08239A}" destId="{DE224D39-6985-4AD4-9206-7D1830E58B49}" srcOrd="0" destOrd="0" parTransId="{5BFE74C1-6F55-41EB-B78A-023F14A2152C}" sibTransId="{76BCB14D-803F-4182-8FCB-44A03817ED8E}"/>
    <dgm:cxn modelId="{A40C0F70-9DEA-40A8-967E-A5E77C67C395}" srcId="{66A2EC06-CE88-40DA-A391-6E44DD8885BB}" destId="{892E4749-69E4-49C9-8838-04B5E65316DF}" srcOrd="0" destOrd="0" parTransId="{7B0EAF09-ACCC-4164-A100-59C4A90D2B4A}" sibTransId="{D6C1BEFE-D3DE-4BDF-98D7-1B1070044200}"/>
    <dgm:cxn modelId="{BA3D8B73-81EF-40D2-BF47-9EBEDA455137}" type="presOf" srcId="{C17ADED3-2A44-4623-8D43-D35A143B2C43}" destId="{982B3E30-AECC-4BA6-982C-5D87006EC14A}" srcOrd="0" destOrd="0" presId="urn:microsoft.com/office/officeart/2005/8/layout/default"/>
    <dgm:cxn modelId="{3109908D-9E38-4BE3-A643-39A2E88DA6CC}" type="presOf" srcId="{EC0042C4-9756-4312-BC5B-04A4C3001AD4}" destId="{7022D84D-7503-4422-ACEA-B03E4D85D6BD}" srcOrd="0" destOrd="1" presId="urn:microsoft.com/office/officeart/2005/8/layout/default"/>
    <dgm:cxn modelId="{72840994-D884-4654-8505-24522CDBAC5F}" type="presOf" srcId="{126D6471-A23E-4CC8-9BED-201B1D7B8867}" destId="{982B3E30-AECC-4BA6-982C-5D87006EC14A}" srcOrd="0" destOrd="1" presId="urn:microsoft.com/office/officeart/2005/8/layout/default"/>
    <dgm:cxn modelId="{E9F22498-D12C-47A9-9A8F-5D9C29D27AB2}" srcId="{839C98E5-5C90-4A23-8A82-690E9B52E245}" destId="{B452E0E7-165F-46C4-81EC-BC3BF85AC793}" srcOrd="7" destOrd="0" parTransId="{27D99F48-6896-49E0-9A05-B08F6E59109F}" sibTransId="{96F587B1-E795-4B85-B35E-077BF0B34118}"/>
    <dgm:cxn modelId="{7757A7A0-5266-448D-9908-EB2738A218C9}" type="presOf" srcId="{A4A85C51-42F9-4B42-B1D5-C0C4097BED6A}" destId="{EAAB444A-5DFB-4A0F-87EC-95794FF80234}" srcOrd="0" destOrd="0" presId="urn:microsoft.com/office/officeart/2005/8/layout/default"/>
    <dgm:cxn modelId="{6F6308A2-DF65-4DAB-8A04-107A0A80217B}" srcId="{839C98E5-5C90-4A23-8A82-690E9B52E245}" destId="{E26A4F16-7739-4D8F-8E3D-15B6D30443AA}" srcOrd="8" destOrd="0" parTransId="{AFD67DBB-42DE-41BC-84A3-A5286E4EA1C8}" sibTransId="{B82CC860-8A3E-422B-9584-73846D932D88}"/>
    <dgm:cxn modelId="{B9B7DDA6-8AD2-48FF-A0B0-E31DC4961AE7}" type="presOf" srcId="{58695CDE-4F11-4E67-8862-392F2F08239A}" destId="{0BCF2BCF-974A-4795-9C0F-0024AA992BE3}" srcOrd="0" destOrd="0" presId="urn:microsoft.com/office/officeart/2005/8/layout/default"/>
    <dgm:cxn modelId="{B1794DA7-5022-4BAC-93E0-9B2846444A93}" srcId="{839C98E5-5C90-4A23-8A82-690E9B52E245}" destId="{66A2EC06-CE88-40DA-A391-6E44DD8885BB}" srcOrd="0" destOrd="0" parTransId="{A12C62D6-060C-4676-80CB-FBE2599944CF}" sibTransId="{45B54F46-FE73-4A46-9E03-2AB5612E26C5}"/>
    <dgm:cxn modelId="{E726EEA9-5555-4BA7-B938-D4CF13368A9C}" type="presOf" srcId="{B12EA2CA-CA12-407D-8FC8-CD9A5A8BE5BB}" destId="{8F17FC81-C74F-4105-8FC5-F352E45A164F}" srcOrd="0" destOrd="1" presId="urn:microsoft.com/office/officeart/2005/8/layout/default"/>
    <dgm:cxn modelId="{9B7CD1AC-900D-4D74-8ED7-D776095B2336}" srcId="{839C98E5-5C90-4A23-8A82-690E9B52E245}" destId="{A4A85C51-42F9-4B42-B1D5-C0C4097BED6A}" srcOrd="5" destOrd="0" parTransId="{E3C4A0B0-AC6D-4D8E-80FC-65B2BB7D7E34}" sibTransId="{70538441-8103-4FFD-BEBC-5208659D2C83}"/>
    <dgm:cxn modelId="{27E774AD-D308-426F-AAB0-B3C579DD760C}" srcId="{66A2EC06-CE88-40DA-A391-6E44DD8885BB}" destId="{31595E21-D9E5-4D79-970E-4CADBF77186F}" srcOrd="1" destOrd="0" parTransId="{A0687557-84CB-402E-977E-2FEC7E05CB60}" sibTransId="{7B9310E1-D77D-4248-9471-12F9F1E2FA85}"/>
    <dgm:cxn modelId="{7D9140AF-58E9-4B5A-B8FF-8CE38B909614}" type="presOf" srcId="{1B1B416C-7401-43D4-AC6C-AE6D4986C84A}" destId="{7022D84D-7503-4422-ACEA-B03E4D85D6BD}" srcOrd="0" destOrd="0" presId="urn:microsoft.com/office/officeart/2005/8/layout/default"/>
    <dgm:cxn modelId="{835153B0-5BD1-493F-9E17-118DE752DC52}" type="presOf" srcId="{66A2EC06-CE88-40DA-A391-6E44DD8885BB}" destId="{F1BA400D-2072-4224-895B-DEF76D702042}" srcOrd="0" destOrd="0" presId="urn:microsoft.com/office/officeart/2005/8/layout/default"/>
    <dgm:cxn modelId="{213CC3C2-79CB-43D9-A083-A1ECD8F9D094}" srcId="{E84E51B1-36E6-4229-9E29-86EAA751DFCF}" destId="{F8EBE4AA-B14E-451E-A286-1A3BA7C420C8}" srcOrd="0" destOrd="0" parTransId="{3445C482-A5FE-44DE-AAC8-B344A10728DC}" sibTransId="{31D790A8-E7BA-494B-A290-6ACA6BA27967}"/>
    <dgm:cxn modelId="{227D24D5-0E14-4C98-96DE-16419050D429}" type="presOf" srcId="{3A24F4B2-6E20-4EA6-8AF7-B80D6BF2A2B7}" destId="{08907CC5-9064-487E-AD5F-335287D01FD9}" srcOrd="0" destOrd="1" presId="urn:microsoft.com/office/officeart/2005/8/layout/default"/>
    <dgm:cxn modelId="{C0894BD6-B5B3-48E0-BA74-59A9288F4EAB}" type="presOf" srcId="{5A4C2C5C-BA8B-4275-8B7C-DAC0328CFF2A}" destId="{85C8075D-E017-48E3-AB6E-AC2E9C05ED3A}" srcOrd="0" destOrd="0" presId="urn:microsoft.com/office/officeart/2005/8/layout/default"/>
    <dgm:cxn modelId="{4EC831D9-D4E3-4EAC-A31D-ED247671604D}" srcId="{E26A4F16-7739-4D8F-8E3D-15B6D30443AA}" destId="{3A24F4B2-6E20-4EA6-8AF7-B80D6BF2A2B7}" srcOrd="0" destOrd="0" parTransId="{BC3B3D3B-B33A-4344-BA49-0D56F4014BDE}" sibTransId="{F9638DD3-6304-4A35-BCD0-B7D13A59B082}"/>
    <dgm:cxn modelId="{BAF214E3-35A2-4394-B296-48AB2E492486}" srcId="{A25AEB5F-197D-4420-A10C-604042ED60A0}" destId="{6C4A66EC-AF4D-49C6-813B-5A6B912A8698}" srcOrd="0" destOrd="0" parTransId="{F45870C2-C931-43DF-80C3-6382B32A65FE}" sibTransId="{A4974903-F920-48F3-BD62-70392E0A8BB4}"/>
    <dgm:cxn modelId="{D42BCBE8-B182-4CDD-86E2-DE8455D96EB8}" srcId="{839C98E5-5C90-4A23-8A82-690E9B52E245}" destId="{C17ADED3-2A44-4623-8D43-D35A143B2C43}" srcOrd="11" destOrd="0" parTransId="{A2696421-AD2D-4D6C-932C-6CFF099FED7D}" sibTransId="{31555956-51D1-4444-89CC-B330E2E00D10}"/>
    <dgm:cxn modelId="{86A750EA-E53F-43D3-BB38-3DA21F617407}" type="presOf" srcId="{B452E0E7-165F-46C4-81EC-BC3BF85AC793}" destId="{8F17FC81-C74F-4105-8FC5-F352E45A164F}" srcOrd="0" destOrd="0" presId="urn:microsoft.com/office/officeart/2005/8/layout/default"/>
    <dgm:cxn modelId="{706D4CEB-7F00-4924-8847-EA6147625184}" type="presOf" srcId="{DE224D39-6985-4AD4-9206-7D1830E58B49}" destId="{0BCF2BCF-974A-4795-9C0F-0024AA992BE3}" srcOrd="0" destOrd="1" presId="urn:microsoft.com/office/officeart/2005/8/layout/default"/>
    <dgm:cxn modelId="{166F90ED-DFF9-4E83-A7CE-16A2F6A88FE0}" srcId="{839C98E5-5C90-4A23-8A82-690E9B52E245}" destId="{382BD807-2969-49A7-B46C-A174979AFEDF}" srcOrd="6" destOrd="0" parTransId="{8FE48884-A2B3-4AA3-9969-92CF8917D63F}" sibTransId="{DD0A1B79-0CBA-493B-A7EA-61D48D0A2EA1}"/>
    <dgm:cxn modelId="{7407F8ED-7CAE-4AF3-BAD6-E6E7B0FC3C8F}" type="presOf" srcId="{DDA7D35A-5BF5-4DB0-80F4-51D764E46EAE}" destId="{74B46A46-E7A4-4E91-8D5B-2E29E44A0FFD}" srcOrd="0" destOrd="1" presId="urn:microsoft.com/office/officeart/2005/8/layout/default"/>
    <dgm:cxn modelId="{0CC786EF-5F97-4146-973C-212C25B319AF}" type="presOf" srcId="{E84E51B1-36E6-4229-9E29-86EAA751DFCF}" destId="{EB813CF8-3BF7-4952-834A-F2D5CEF6F5C1}" srcOrd="0" destOrd="0" presId="urn:microsoft.com/office/officeart/2005/8/layout/default"/>
    <dgm:cxn modelId="{AE7345F0-528B-4207-9685-8FB6A594D955}" srcId="{B452E0E7-165F-46C4-81EC-BC3BF85AC793}" destId="{B12EA2CA-CA12-407D-8FC8-CD9A5A8BE5BB}" srcOrd="0" destOrd="0" parTransId="{29903E40-5C34-4130-BFC9-D550FCEBCF73}" sibTransId="{855D390D-F519-4AFA-A614-CB3435C83372}"/>
    <dgm:cxn modelId="{0C1AFFF8-2913-4885-A71A-73AB1396713D}" type="presOf" srcId="{382BD807-2969-49A7-B46C-A174979AFEDF}" destId="{74B46A46-E7A4-4E91-8D5B-2E29E44A0FFD}" srcOrd="0" destOrd="0" presId="urn:microsoft.com/office/officeart/2005/8/layout/default"/>
    <dgm:cxn modelId="{5E0D12FA-4B3D-482C-8024-3B251953B8D7}" srcId="{1B1B416C-7401-43D4-AC6C-AE6D4986C84A}" destId="{EC0042C4-9756-4312-BC5B-04A4C3001AD4}" srcOrd="0" destOrd="0" parTransId="{0C2D689E-E252-4898-91AD-6E64DF406654}" sibTransId="{F9503AAC-80FA-48F5-AED0-17E0A8BAA098}"/>
    <dgm:cxn modelId="{CC841CFB-DF02-4F8D-8BBF-CD889E8C3737}" srcId="{A4A85C51-42F9-4B42-B1D5-C0C4097BED6A}" destId="{277058C6-C1B3-4A73-8A77-0B7E9B492039}" srcOrd="0" destOrd="0" parTransId="{83B54753-50D7-4128-A3FB-652762131399}" sibTransId="{BFF262EA-EEF6-4FE2-B8A5-9B4983AE4050}"/>
    <dgm:cxn modelId="{A229F8FF-2D6D-4A67-AFEE-E5ABDE314987}" type="presOf" srcId="{839C98E5-5C90-4A23-8A82-690E9B52E245}" destId="{9C4DB54C-BADD-4FA8-AA3A-B82371158265}" srcOrd="0" destOrd="0" presId="urn:microsoft.com/office/officeart/2005/8/layout/default"/>
    <dgm:cxn modelId="{0550AA39-22AA-4131-94C7-A9FA2D7FD919}" type="presParOf" srcId="{9C4DB54C-BADD-4FA8-AA3A-B82371158265}" destId="{F1BA400D-2072-4224-895B-DEF76D702042}" srcOrd="0" destOrd="0" presId="urn:microsoft.com/office/officeart/2005/8/layout/default"/>
    <dgm:cxn modelId="{B7808EBF-DCC3-4ED3-BFAC-6198CA27D76F}" type="presParOf" srcId="{9C4DB54C-BADD-4FA8-AA3A-B82371158265}" destId="{B20EDD68-31B3-49AE-BE14-2406D38343E4}" srcOrd="1" destOrd="0" presId="urn:microsoft.com/office/officeart/2005/8/layout/default"/>
    <dgm:cxn modelId="{3D49299F-E3B4-4B73-AC84-6A8853BB50FB}" type="presParOf" srcId="{9C4DB54C-BADD-4FA8-AA3A-B82371158265}" destId="{7022D84D-7503-4422-ACEA-B03E4D85D6BD}" srcOrd="2" destOrd="0" presId="urn:microsoft.com/office/officeart/2005/8/layout/default"/>
    <dgm:cxn modelId="{C9828B2C-18BB-4AE1-887E-5BEDF0EBE445}" type="presParOf" srcId="{9C4DB54C-BADD-4FA8-AA3A-B82371158265}" destId="{D691C4A4-B8F7-4127-A757-C5D9293E134A}" srcOrd="3" destOrd="0" presId="urn:microsoft.com/office/officeart/2005/8/layout/default"/>
    <dgm:cxn modelId="{96DBF952-D850-4D8D-997C-76B5D9D0E376}" type="presParOf" srcId="{9C4DB54C-BADD-4FA8-AA3A-B82371158265}" destId="{3F79EFE3-38B7-4AAE-A455-36BE5FE7299C}" srcOrd="4" destOrd="0" presId="urn:microsoft.com/office/officeart/2005/8/layout/default"/>
    <dgm:cxn modelId="{B6731C11-C917-4220-9DC1-E14E2C6C8C3D}" type="presParOf" srcId="{9C4DB54C-BADD-4FA8-AA3A-B82371158265}" destId="{C9552A0D-561C-4F82-A30C-960AD8357A58}" srcOrd="5" destOrd="0" presId="urn:microsoft.com/office/officeart/2005/8/layout/default"/>
    <dgm:cxn modelId="{3BA81452-5764-4EB7-89B8-B48994C21E56}" type="presParOf" srcId="{9C4DB54C-BADD-4FA8-AA3A-B82371158265}" destId="{0BCF2BCF-974A-4795-9C0F-0024AA992BE3}" srcOrd="6" destOrd="0" presId="urn:microsoft.com/office/officeart/2005/8/layout/default"/>
    <dgm:cxn modelId="{49566121-4C0D-4522-B0B5-3363109A9849}" type="presParOf" srcId="{9C4DB54C-BADD-4FA8-AA3A-B82371158265}" destId="{D008E4F3-1CF0-4875-ABAB-90ACBD4D3A8E}" srcOrd="7" destOrd="0" presId="urn:microsoft.com/office/officeart/2005/8/layout/default"/>
    <dgm:cxn modelId="{7EAE408F-2F7A-4ECB-B714-5491139DF676}" type="presParOf" srcId="{9C4DB54C-BADD-4FA8-AA3A-B82371158265}" destId="{380708A3-F38C-4EFD-A883-3DE103766EFB}" srcOrd="8" destOrd="0" presId="urn:microsoft.com/office/officeart/2005/8/layout/default"/>
    <dgm:cxn modelId="{81AE5EB2-F749-42EA-A6DC-7459C2D06CD9}" type="presParOf" srcId="{9C4DB54C-BADD-4FA8-AA3A-B82371158265}" destId="{15D69E09-B135-4B31-BD54-01D31EC91BF5}" srcOrd="9" destOrd="0" presId="urn:microsoft.com/office/officeart/2005/8/layout/default"/>
    <dgm:cxn modelId="{57DA2304-C727-4EE5-9C1A-4F3EA8F795F1}" type="presParOf" srcId="{9C4DB54C-BADD-4FA8-AA3A-B82371158265}" destId="{EAAB444A-5DFB-4A0F-87EC-95794FF80234}" srcOrd="10" destOrd="0" presId="urn:microsoft.com/office/officeart/2005/8/layout/default"/>
    <dgm:cxn modelId="{0FD8E1B6-3261-4744-A869-3422D1923398}" type="presParOf" srcId="{9C4DB54C-BADD-4FA8-AA3A-B82371158265}" destId="{9451DAAB-91BB-4E87-AD22-2FBB3AA50F2E}" srcOrd="11" destOrd="0" presId="urn:microsoft.com/office/officeart/2005/8/layout/default"/>
    <dgm:cxn modelId="{D346803C-38E1-4D15-BA0C-D7FDDF6E0E03}" type="presParOf" srcId="{9C4DB54C-BADD-4FA8-AA3A-B82371158265}" destId="{74B46A46-E7A4-4E91-8D5B-2E29E44A0FFD}" srcOrd="12" destOrd="0" presId="urn:microsoft.com/office/officeart/2005/8/layout/default"/>
    <dgm:cxn modelId="{26FDE983-A8B7-45C5-9395-547B147E6C98}" type="presParOf" srcId="{9C4DB54C-BADD-4FA8-AA3A-B82371158265}" destId="{E95B7CE5-450B-4D7B-9987-F33A2563D671}" srcOrd="13" destOrd="0" presId="urn:microsoft.com/office/officeart/2005/8/layout/default"/>
    <dgm:cxn modelId="{697C8A13-4F01-4F0D-8D6A-9CBAED1DB285}" type="presParOf" srcId="{9C4DB54C-BADD-4FA8-AA3A-B82371158265}" destId="{8F17FC81-C74F-4105-8FC5-F352E45A164F}" srcOrd="14" destOrd="0" presId="urn:microsoft.com/office/officeart/2005/8/layout/default"/>
    <dgm:cxn modelId="{7A7F37B2-53E2-4900-A99E-379067B6C717}" type="presParOf" srcId="{9C4DB54C-BADD-4FA8-AA3A-B82371158265}" destId="{508FF898-B00B-4F60-81CA-95FB4A69745C}" srcOrd="15" destOrd="0" presId="urn:microsoft.com/office/officeart/2005/8/layout/default"/>
    <dgm:cxn modelId="{8CB6255F-A371-4107-9AF7-0EBAE947F408}" type="presParOf" srcId="{9C4DB54C-BADD-4FA8-AA3A-B82371158265}" destId="{08907CC5-9064-487E-AD5F-335287D01FD9}" srcOrd="16" destOrd="0" presId="urn:microsoft.com/office/officeart/2005/8/layout/default"/>
    <dgm:cxn modelId="{C27E17A0-013E-402D-9417-F12C55E718E3}" type="presParOf" srcId="{9C4DB54C-BADD-4FA8-AA3A-B82371158265}" destId="{0622A5F1-A147-43E7-9D65-18DA34BF8965}" srcOrd="17" destOrd="0" presId="urn:microsoft.com/office/officeart/2005/8/layout/default"/>
    <dgm:cxn modelId="{EEDA7F35-BB9A-435F-908D-DE0B2B1B9E4A}" type="presParOf" srcId="{9C4DB54C-BADD-4FA8-AA3A-B82371158265}" destId="{85C8075D-E017-48E3-AB6E-AC2E9C05ED3A}" srcOrd="18" destOrd="0" presId="urn:microsoft.com/office/officeart/2005/8/layout/default"/>
    <dgm:cxn modelId="{21A3AEBC-6F0F-4E94-A405-175D8E6FC0AA}" type="presParOf" srcId="{9C4DB54C-BADD-4FA8-AA3A-B82371158265}" destId="{F99CBC4A-9C06-4B60-B5EA-95272706D26F}" srcOrd="19" destOrd="0" presId="urn:microsoft.com/office/officeart/2005/8/layout/default"/>
    <dgm:cxn modelId="{34C33402-C2D8-4ACB-8E23-347B71893774}" type="presParOf" srcId="{9C4DB54C-BADD-4FA8-AA3A-B82371158265}" destId="{EB813CF8-3BF7-4952-834A-F2D5CEF6F5C1}" srcOrd="20" destOrd="0" presId="urn:microsoft.com/office/officeart/2005/8/layout/default"/>
    <dgm:cxn modelId="{368F11B2-BE8F-4544-8F7D-970B083D1D54}" type="presParOf" srcId="{9C4DB54C-BADD-4FA8-AA3A-B82371158265}" destId="{BFFA9DC1-10E2-44FF-9C0D-9B5C4ECDA6F1}" srcOrd="21" destOrd="0" presId="urn:microsoft.com/office/officeart/2005/8/layout/default"/>
    <dgm:cxn modelId="{E42279DD-7A9B-4912-A735-87E77AA2BD93}" type="presParOf" srcId="{9C4DB54C-BADD-4FA8-AA3A-B82371158265}" destId="{982B3E30-AECC-4BA6-982C-5D87006EC14A}"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A400D-2072-4224-895B-DEF76D702042}">
      <dsp:nvSpPr>
        <dsp:cNvPr id="0" name=""/>
        <dsp:cNvSpPr/>
      </dsp:nvSpPr>
      <dsp:spPr>
        <a:xfrm>
          <a:off x="3523" y="52700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a:t>1. CODEBASE </a:t>
          </a:r>
          <a:endParaRPr lang="en-US" sz="2300" kern="1200"/>
        </a:p>
        <a:p>
          <a:pPr marL="171450" lvl="1" indent="-171450" algn="l" defTabSz="800100">
            <a:lnSpc>
              <a:spcPct val="90000"/>
            </a:lnSpc>
            <a:spcBef>
              <a:spcPct val="0"/>
            </a:spcBef>
            <a:spcAft>
              <a:spcPct val="15000"/>
            </a:spcAft>
            <a:buChar char="•"/>
          </a:pPr>
          <a:r>
            <a:rPr lang="fr-FR" sz="1800" kern="1200" dirty="0"/>
            <a:t>One codebase </a:t>
          </a:r>
          <a:r>
            <a:rPr lang="fr-FR" sz="1800" kern="1200" dirty="0" err="1"/>
            <a:t>tracked</a:t>
          </a:r>
          <a:r>
            <a:rPr lang="fr-FR" sz="1800" kern="1200" dirty="0"/>
            <a:t> </a:t>
          </a:r>
        </a:p>
        <a:p>
          <a:pPr marL="171450" lvl="1" indent="-171450" algn="l" defTabSz="800100">
            <a:lnSpc>
              <a:spcPct val="90000"/>
            </a:lnSpc>
            <a:spcBef>
              <a:spcPct val="0"/>
            </a:spcBef>
            <a:spcAft>
              <a:spcPct val="15000"/>
            </a:spcAft>
            <a:buChar char="•"/>
          </a:pPr>
          <a:r>
            <a:rPr lang="fr-FR" sz="1800" kern="1200" dirty="0"/>
            <a:t>in SCM, </a:t>
          </a:r>
          <a:r>
            <a:rPr lang="fr-FR" sz="1800" kern="1200" dirty="0" err="1"/>
            <a:t>many</a:t>
          </a:r>
          <a:r>
            <a:rPr lang="fr-FR" sz="1800" kern="1200" dirty="0"/>
            <a:t> </a:t>
          </a:r>
          <a:r>
            <a:rPr lang="fr-FR" sz="1800" kern="1200" dirty="0" err="1"/>
            <a:t>deploy</a:t>
          </a:r>
          <a:r>
            <a:rPr lang="fr-FR" sz="1800" kern="1200" dirty="0"/>
            <a:t> </a:t>
          </a:r>
        </a:p>
      </dsp:txBody>
      <dsp:txXfrm>
        <a:off x="3523" y="527005"/>
        <a:ext cx="2795314" cy="1677188"/>
      </dsp:txXfrm>
    </dsp:sp>
    <dsp:sp modelId="{7022D84D-7503-4422-ACEA-B03E4D85D6BD}">
      <dsp:nvSpPr>
        <dsp:cNvPr id="0" name=""/>
        <dsp:cNvSpPr/>
      </dsp:nvSpPr>
      <dsp:spPr>
        <a:xfrm>
          <a:off x="3078369" y="52700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a:t>2. DEPENDENCIES </a:t>
          </a:r>
          <a:endParaRPr lang="fr-FR" sz="2300" kern="1200" dirty="0"/>
        </a:p>
        <a:p>
          <a:pPr marL="171450" lvl="1" indent="-171450" algn="l" defTabSz="800100">
            <a:lnSpc>
              <a:spcPct val="90000"/>
            </a:lnSpc>
            <a:spcBef>
              <a:spcPct val="0"/>
            </a:spcBef>
            <a:spcAft>
              <a:spcPct val="15000"/>
            </a:spcAft>
            <a:buChar char="•"/>
          </a:pPr>
          <a:r>
            <a:rPr lang="fr-FR" sz="1800" kern="1200" dirty="0" err="1"/>
            <a:t>Explicitly</a:t>
          </a:r>
          <a:r>
            <a:rPr lang="fr-FR" sz="1800" kern="1200" dirty="0"/>
            <a:t> </a:t>
          </a:r>
          <a:r>
            <a:rPr lang="fr-FR" sz="1800" kern="1200" dirty="0" err="1"/>
            <a:t>declare</a:t>
          </a:r>
          <a:r>
            <a:rPr lang="fr-FR" sz="1800" kern="1200" dirty="0"/>
            <a:t> </a:t>
          </a:r>
          <a:r>
            <a:rPr lang="fr-FR" sz="1800" kern="1200" dirty="0" err="1"/>
            <a:t>isolate</a:t>
          </a:r>
          <a:r>
            <a:rPr lang="fr-FR" sz="1800" kern="1200" dirty="0"/>
            <a:t> </a:t>
          </a:r>
          <a:r>
            <a:rPr lang="fr-FR" sz="1800" kern="1200" dirty="0" err="1"/>
            <a:t>dependencies</a:t>
          </a:r>
          <a:r>
            <a:rPr lang="fr-FR" sz="1800" kern="1200" dirty="0"/>
            <a:t> </a:t>
          </a:r>
        </a:p>
      </dsp:txBody>
      <dsp:txXfrm>
        <a:off x="3078369" y="527005"/>
        <a:ext cx="2795314" cy="1677188"/>
      </dsp:txXfrm>
    </dsp:sp>
    <dsp:sp modelId="{3F79EFE3-38B7-4AAE-A455-36BE5FE7299C}">
      <dsp:nvSpPr>
        <dsp:cNvPr id="0" name=""/>
        <dsp:cNvSpPr/>
      </dsp:nvSpPr>
      <dsp:spPr>
        <a:xfrm>
          <a:off x="6153215" y="52700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a:t>3. CONFIGURATION </a:t>
          </a:r>
          <a:endParaRPr lang="fr-FR" sz="2300" kern="1200" dirty="0"/>
        </a:p>
        <a:p>
          <a:pPr marL="171450" lvl="1" indent="-171450" algn="l" defTabSz="800100">
            <a:lnSpc>
              <a:spcPct val="90000"/>
            </a:lnSpc>
            <a:spcBef>
              <a:spcPct val="0"/>
            </a:spcBef>
            <a:spcAft>
              <a:spcPct val="15000"/>
            </a:spcAft>
            <a:buChar char="•"/>
          </a:pPr>
          <a:r>
            <a:rPr lang="fr-FR" sz="1800" kern="1200" dirty="0"/>
            <a:t>Store config in the </a:t>
          </a:r>
          <a:r>
            <a:rPr lang="fr-FR" sz="1800" kern="1200" dirty="0" err="1"/>
            <a:t>environment</a:t>
          </a:r>
          <a:r>
            <a:rPr lang="fr-FR" sz="1800" kern="1200" dirty="0"/>
            <a:t> </a:t>
          </a:r>
        </a:p>
      </dsp:txBody>
      <dsp:txXfrm>
        <a:off x="6153215" y="527005"/>
        <a:ext cx="2795314" cy="1677188"/>
      </dsp:txXfrm>
    </dsp:sp>
    <dsp:sp modelId="{0BCF2BCF-974A-4795-9C0F-0024AA992BE3}">
      <dsp:nvSpPr>
        <dsp:cNvPr id="0" name=""/>
        <dsp:cNvSpPr/>
      </dsp:nvSpPr>
      <dsp:spPr>
        <a:xfrm>
          <a:off x="9228061" y="52700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a:t>4. BACKING SERVICES </a:t>
          </a:r>
        </a:p>
        <a:p>
          <a:pPr marL="171450" lvl="1" indent="-171450" algn="l" defTabSz="800100">
            <a:lnSpc>
              <a:spcPct val="90000"/>
            </a:lnSpc>
            <a:spcBef>
              <a:spcPct val="0"/>
            </a:spcBef>
            <a:spcAft>
              <a:spcPct val="15000"/>
            </a:spcAft>
            <a:buChar char="•"/>
          </a:pPr>
          <a:r>
            <a:rPr lang="fr-FR" sz="1800" kern="1200" dirty="0" err="1"/>
            <a:t>Treat</a:t>
          </a:r>
          <a:r>
            <a:rPr lang="fr-FR" sz="1800" kern="1200" dirty="0"/>
            <a:t> backing services as </a:t>
          </a:r>
          <a:r>
            <a:rPr lang="fr-FR" sz="1800" kern="1200" dirty="0" err="1"/>
            <a:t>attached</a:t>
          </a:r>
          <a:r>
            <a:rPr lang="fr-FR" sz="1800" kern="1200" dirty="0"/>
            <a:t> </a:t>
          </a:r>
          <a:r>
            <a:rPr lang="fr-FR" sz="1800" kern="1200" dirty="0" err="1"/>
            <a:t>resources</a:t>
          </a:r>
          <a:endParaRPr lang="fr-FR" sz="1800" kern="1200" dirty="0"/>
        </a:p>
      </dsp:txBody>
      <dsp:txXfrm>
        <a:off x="9228061" y="527005"/>
        <a:ext cx="2795314" cy="1677188"/>
      </dsp:txXfrm>
    </dsp:sp>
    <dsp:sp modelId="{380708A3-F38C-4EFD-A883-3DE103766EFB}">
      <dsp:nvSpPr>
        <dsp:cNvPr id="0" name=""/>
        <dsp:cNvSpPr/>
      </dsp:nvSpPr>
      <dsp:spPr>
        <a:xfrm>
          <a:off x="3523" y="248372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a:t>5. BUILD, RELEASE, RUN </a:t>
          </a:r>
          <a:endParaRPr lang="fr-FR" sz="2300" kern="1200" dirty="0"/>
        </a:p>
        <a:p>
          <a:pPr marL="171450" lvl="1" indent="-171450" algn="l" defTabSz="800100">
            <a:lnSpc>
              <a:spcPct val="90000"/>
            </a:lnSpc>
            <a:spcBef>
              <a:spcPct val="0"/>
            </a:spcBef>
            <a:spcAft>
              <a:spcPct val="15000"/>
            </a:spcAft>
            <a:buChar char="•"/>
          </a:pPr>
          <a:r>
            <a:rPr lang="fr-FR" sz="1800" kern="1200" dirty="0" err="1"/>
            <a:t>Strictly</a:t>
          </a:r>
          <a:r>
            <a:rPr lang="fr-FR" sz="1800" kern="1200" dirty="0"/>
            <a:t> </a:t>
          </a:r>
          <a:r>
            <a:rPr lang="fr-FR" sz="1800" kern="1200" dirty="0" err="1"/>
            <a:t>separate</a:t>
          </a:r>
          <a:r>
            <a:rPr lang="fr-FR" sz="1800" kern="1200" dirty="0"/>
            <a:t> </a:t>
          </a:r>
          <a:r>
            <a:rPr lang="fr-FR" sz="1800" kern="1200" dirty="0" err="1"/>
            <a:t>build</a:t>
          </a:r>
          <a:r>
            <a:rPr lang="fr-FR" sz="1800" kern="1200" dirty="0"/>
            <a:t> and run stages </a:t>
          </a:r>
        </a:p>
      </dsp:txBody>
      <dsp:txXfrm>
        <a:off x="3523" y="2483725"/>
        <a:ext cx="2795314" cy="1677188"/>
      </dsp:txXfrm>
    </dsp:sp>
    <dsp:sp modelId="{EAAB444A-5DFB-4A0F-87EC-95794FF80234}">
      <dsp:nvSpPr>
        <dsp:cNvPr id="0" name=""/>
        <dsp:cNvSpPr/>
      </dsp:nvSpPr>
      <dsp:spPr>
        <a:xfrm>
          <a:off x="3078369" y="248372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a:t>6. PROCESSES </a:t>
          </a:r>
          <a:endParaRPr lang="fr-FR" sz="2300" kern="1200" dirty="0"/>
        </a:p>
        <a:p>
          <a:pPr marL="171450" lvl="1" indent="-171450" algn="l" defTabSz="800100">
            <a:lnSpc>
              <a:spcPct val="90000"/>
            </a:lnSpc>
            <a:spcBef>
              <a:spcPct val="0"/>
            </a:spcBef>
            <a:spcAft>
              <a:spcPct val="15000"/>
            </a:spcAft>
            <a:buChar char="•"/>
          </a:pPr>
          <a:r>
            <a:rPr lang="fr-FR" sz="1800" kern="1200" dirty="0" err="1"/>
            <a:t>Execute</a:t>
          </a:r>
          <a:r>
            <a:rPr lang="fr-FR" sz="1800" kern="1200" dirty="0"/>
            <a:t> app as </a:t>
          </a:r>
          <a:r>
            <a:rPr lang="fr-FR" sz="1800" kern="1200" dirty="0" err="1"/>
            <a:t>stateless</a:t>
          </a:r>
          <a:r>
            <a:rPr lang="fr-FR" sz="1800" kern="1200" dirty="0"/>
            <a:t> </a:t>
          </a:r>
          <a:r>
            <a:rPr lang="fr-FR" sz="1800" kern="1200" dirty="0" err="1"/>
            <a:t>processes</a:t>
          </a:r>
          <a:r>
            <a:rPr lang="fr-FR" sz="1800" kern="1200" dirty="0"/>
            <a:t> </a:t>
          </a:r>
        </a:p>
      </dsp:txBody>
      <dsp:txXfrm>
        <a:off x="3078369" y="2483725"/>
        <a:ext cx="2795314" cy="1677188"/>
      </dsp:txXfrm>
    </dsp:sp>
    <dsp:sp modelId="{74B46A46-E7A4-4E91-8D5B-2E29E44A0FFD}">
      <dsp:nvSpPr>
        <dsp:cNvPr id="0" name=""/>
        <dsp:cNvSpPr/>
      </dsp:nvSpPr>
      <dsp:spPr>
        <a:xfrm>
          <a:off x="6153215" y="248372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a:t>7. PORT BINDING </a:t>
          </a:r>
        </a:p>
        <a:p>
          <a:pPr marL="171450" lvl="1" indent="-171450" algn="l" defTabSz="800100">
            <a:lnSpc>
              <a:spcPct val="90000"/>
            </a:lnSpc>
            <a:spcBef>
              <a:spcPct val="0"/>
            </a:spcBef>
            <a:spcAft>
              <a:spcPct val="15000"/>
            </a:spcAft>
            <a:buChar char="•"/>
          </a:pPr>
          <a:r>
            <a:rPr lang="fr-FR" sz="1800" kern="1200" dirty="0"/>
            <a:t>Export services via port binding</a:t>
          </a:r>
        </a:p>
      </dsp:txBody>
      <dsp:txXfrm>
        <a:off x="6153215" y="2483725"/>
        <a:ext cx="2795314" cy="1677188"/>
      </dsp:txXfrm>
    </dsp:sp>
    <dsp:sp modelId="{8F17FC81-C74F-4105-8FC5-F352E45A164F}">
      <dsp:nvSpPr>
        <dsp:cNvPr id="0" name=""/>
        <dsp:cNvSpPr/>
      </dsp:nvSpPr>
      <dsp:spPr>
        <a:xfrm>
          <a:off x="9228061" y="248372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a:t>8. CONCURRENCY </a:t>
          </a:r>
          <a:endParaRPr lang="fr-FR" sz="2300" kern="1200" dirty="0"/>
        </a:p>
        <a:p>
          <a:pPr marL="171450" lvl="1" indent="-171450" algn="l" defTabSz="800100">
            <a:lnSpc>
              <a:spcPct val="90000"/>
            </a:lnSpc>
            <a:spcBef>
              <a:spcPct val="0"/>
            </a:spcBef>
            <a:spcAft>
              <a:spcPct val="15000"/>
            </a:spcAft>
            <a:buChar char="•"/>
          </a:pPr>
          <a:r>
            <a:rPr lang="fr-FR" sz="1800" kern="1200" dirty="0" err="1"/>
            <a:t>Scale</a:t>
          </a:r>
          <a:r>
            <a:rPr lang="fr-FR" sz="1800" kern="1200" dirty="0"/>
            <a:t> out via the process model </a:t>
          </a:r>
        </a:p>
      </dsp:txBody>
      <dsp:txXfrm>
        <a:off x="9228061" y="2483725"/>
        <a:ext cx="2795314" cy="1677188"/>
      </dsp:txXfrm>
    </dsp:sp>
    <dsp:sp modelId="{08907CC5-9064-487E-AD5F-335287D01FD9}">
      <dsp:nvSpPr>
        <dsp:cNvPr id="0" name=""/>
        <dsp:cNvSpPr/>
      </dsp:nvSpPr>
      <dsp:spPr>
        <a:xfrm>
          <a:off x="3523" y="444044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a:t>9. DISPOSABILITY </a:t>
          </a:r>
          <a:endParaRPr lang="fr-FR" sz="2300" kern="1200" dirty="0"/>
        </a:p>
        <a:p>
          <a:pPr marL="171450" lvl="1" indent="-171450" algn="l" defTabSz="800100">
            <a:lnSpc>
              <a:spcPct val="90000"/>
            </a:lnSpc>
            <a:spcBef>
              <a:spcPct val="0"/>
            </a:spcBef>
            <a:spcAft>
              <a:spcPct val="15000"/>
            </a:spcAft>
            <a:buChar char="•"/>
          </a:pPr>
          <a:r>
            <a:rPr lang="fr-FR" sz="1800" kern="1200" dirty="0" err="1"/>
            <a:t>Maximize</a:t>
          </a:r>
          <a:r>
            <a:rPr lang="fr-FR" sz="1800" kern="1200" dirty="0"/>
            <a:t> </a:t>
          </a:r>
          <a:r>
            <a:rPr lang="fr-FR" sz="1800" kern="1200" dirty="0" err="1"/>
            <a:t>robustness</a:t>
          </a:r>
          <a:r>
            <a:rPr lang="fr-FR" sz="1800" kern="1200" dirty="0"/>
            <a:t> &amp; </a:t>
          </a:r>
          <a:r>
            <a:rPr lang="fr-FR" sz="1800" kern="1200" dirty="0" err="1"/>
            <a:t>graceful</a:t>
          </a:r>
          <a:r>
            <a:rPr lang="fr-FR" sz="1800" kern="1200" dirty="0"/>
            <a:t> </a:t>
          </a:r>
          <a:r>
            <a:rPr lang="fr-FR" sz="1800" kern="1200" dirty="0" err="1"/>
            <a:t>shutdown</a:t>
          </a:r>
          <a:r>
            <a:rPr lang="fr-FR" sz="1800" kern="1200" dirty="0"/>
            <a:t> </a:t>
          </a:r>
        </a:p>
      </dsp:txBody>
      <dsp:txXfrm>
        <a:off x="3523" y="4440445"/>
        <a:ext cx="2795314" cy="1677188"/>
      </dsp:txXfrm>
    </dsp:sp>
    <dsp:sp modelId="{85C8075D-E017-48E3-AB6E-AC2E9C05ED3A}">
      <dsp:nvSpPr>
        <dsp:cNvPr id="0" name=""/>
        <dsp:cNvSpPr/>
      </dsp:nvSpPr>
      <dsp:spPr>
        <a:xfrm>
          <a:off x="3078369" y="444044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a:t>10. DEW PROD PARITY </a:t>
          </a:r>
        </a:p>
        <a:p>
          <a:pPr marL="171450" lvl="1" indent="-171450" algn="l" defTabSz="800100">
            <a:lnSpc>
              <a:spcPct val="90000"/>
            </a:lnSpc>
            <a:spcBef>
              <a:spcPct val="0"/>
            </a:spcBef>
            <a:spcAft>
              <a:spcPct val="15000"/>
            </a:spcAft>
            <a:buChar char="•"/>
          </a:pPr>
          <a:r>
            <a:rPr lang="fr-FR" sz="1800" kern="1200" dirty="0" err="1"/>
            <a:t>Keep</a:t>
          </a:r>
          <a:r>
            <a:rPr lang="fr-FR" sz="1800" kern="1200" dirty="0"/>
            <a:t> dev, </a:t>
          </a:r>
          <a:r>
            <a:rPr lang="fr-FR" sz="1800" kern="1200" dirty="0" err="1"/>
            <a:t>staging</a:t>
          </a:r>
          <a:r>
            <a:rPr lang="fr-FR" sz="1800" kern="1200" dirty="0"/>
            <a:t>, prod as </a:t>
          </a:r>
          <a:r>
            <a:rPr lang="fr-FR" sz="1800" kern="1200" dirty="0" err="1"/>
            <a:t>similar</a:t>
          </a:r>
          <a:r>
            <a:rPr lang="fr-FR" sz="1800" kern="1200" dirty="0"/>
            <a:t> as possible </a:t>
          </a:r>
        </a:p>
      </dsp:txBody>
      <dsp:txXfrm>
        <a:off x="3078369" y="4440445"/>
        <a:ext cx="2795314" cy="1677188"/>
      </dsp:txXfrm>
    </dsp:sp>
    <dsp:sp modelId="{EB813CF8-3BF7-4952-834A-F2D5CEF6F5C1}">
      <dsp:nvSpPr>
        <dsp:cNvPr id="0" name=""/>
        <dsp:cNvSpPr/>
      </dsp:nvSpPr>
      <dsp:spPr>
        <a:xfrm>
          <a:off x="6153215" y="444044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dirty="0"/>
            <a:t>11. LOGS </a:t>
          </a:r>
        </a:p>
        <a:p>
          <a:pPr marL="171450" lvl="1" indent="-171450" algn="l" defTabSz="800100">
            <a:lnSpc>
              <a:spcPct val="90000"/>
            </a:lnSpc>
            <a:spcBef>
              <a:spcPct val="0"/>
            </a:spcBef>
            <a:spcAft>
              <a:spcPct val="15000"/>
            </a:spcAft>
            <a:buChar char="•"/>
          </a:pPr>
          <a:r>
            <a:rPr lang="fr-FR" sz="1800" kern="1200" dirty="0" err="1"/>
            <a:t>Treat</a:t>
          </a:r>
          <a:r>
            <a:rPr lang="fr-FR" sz="1800" kern="1200" dirty="0"/>
            <a:t> logs as </a:t>
          </a:r>
          <a:r>
            <a:rPr lang="fr-FR" sz="1800" kern="1200" dirty="0" err="1"/>
            <a:t>event</a:t>
          </a:r>
          <a:r>
            <a:rPr lang="fr-FR" sz="1800" kern="1200" dirty="0"/>
            <a:t> </a:t>
          </a:r>
          <a:r>
            <a:rPr lang="fr-FR" sz="1800" kern="1200" dirty="0" err="1"/>
            <a:t>stream</a:t>
          </a:r>
          <a:r>
            <a:rPr lang="fr-FR" sz="1800" kern="1200" dirty="0"/>
            <a:t> </a:t>
          </a:r>
        </a:p>
      </dsp:txBody>
      <dsp:txXfrm>
        <a:off x="6153215" y="4440445"/>
        <a:ext cx="2795314" cy="1677188"/>
      </dsp:txXfrm>
    </dsp:sp>
    <dsp:sp modelId="{982B3E30-AECC-4BA6-982C-5D87006EC14A}">
      <dsp:nvSpPr>
        <dsp:cNvPr id="0" name=""/>
        <dsp:cNvSpPr/>
      </dsp:nvSpPr>
      <dsp:spPr>
        <a:xfrm>
          <a:off x="9228061" y="4440445"/>
          <a:ext cx="2795314" cy="167718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dirty="0"/>
            <a:t>12. ADMIN PROCESSES </a:t>
          </a:r>
        </a:p>
        <a:p>
          <a:pPr marL="171450" lvl="1" indent="-171450" algn="l" defTabSz="800100">
            <a:lnSpc>
              <a:spcPct val="90000"/>
            </a:lnSpc>
            <a:spcBef>
              <a:spcPct val="0"/>
            </a:spcBef>
            <a:spcAft>
              <a:spcPct val="15000"/>
            </a:spcAft>
            <a:buChar char="•"/>
          </a:pPr>
          <a:r>
            <a:rPr lang="fr-FR" sz="1800" kern="1200" dirty="0"/>
            <a:t>Run admin / </a:t>
          </a:r>
          <a:r>
            <a:rPr lang="fr-FR" sz="1800" kern="1200" dirty="0" err="1"/>
            <a:t>mgmt</a:t>
          </a:r>
          <a:r>
            <a:rPr lang="fr-FR" sz="1800" kern="1200" dirty="0"/>
            <a:t> </a:t>
          </a:r>
          <a:r>
            <a:rPr lang="fr-FR" sz="1800" kern="1200" dirty="0" err="1"/>
            <a:t>tasks</a:t>
          </a:r>
          <a:r>
            <a:rPr lang="fr-FR" sz="1800" kern="1200" dirty="0"/>
            <a:t> as one-off </a:t>
          </a:r>
          <a:r>
            <a:rPr lang="fr-FR" sz="1800" kern="1200" dirty="0" err="1"/>
            <a:t>processes</a:t>
          </a:r>
          <a:r>
            <a:rPr lang="fr-FR" sz="1800" kern="1200" dirty="0"/>
            <a:t> </a:t>
          </a:r>
        </a:p>
      </dsp:txBody>
      <dsp:txXfrm>
        <a:off x="9228061" y="4440445"/>
        <a:ext cx="2795314" cy="167718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E30A8-1C65-4AEE-81DD-D5FF969EAF90}" type="datetimeFigureOut">
              <a:rPr lang="en-US" smtClean="0"/>
              <a:t>9/21/2018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FC2B6-5D76-4D7B-9ED3-4AF53D3E833D}" type="slidenum">
              <a:rPr lang="en-US" smtClean="0"/>
              <a:t>‹#›</a:t>
            </a:fld>
            <a:endParaRPr lang="en-US"/>
          </a:p>
        </p:txBody>
      </p:sp>
    </p:spTree>
    <p:extLst>
      <p:ext uri="{BB962C8B-B14F-4D97-AF65-F5344CB8AC3E}">
        <p14:creationId xmlns:p14="http://schemas.microsoft.com/office/powerpoint/2010/main" val="1885193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a01.safelinks.protection.outlook.com/?url=https://www.gartner.com/it-glossary/pace-layered-application-strategy/&amp;data=02|01|dowhitta@microsoft.com|af79a128ab0f42dbb30608d538619423|72f988bf86f141af91ab2d7cd011db47|1|0|636476914115791857&amp;sdata=%2BA6Tv%2B6swxwTxCIG6EEgsYIjM11JvH6D8no8bL1SaXg%3D&amp;reserved=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icrosoft.sharepoint.com/teams/EnterpriseInsights/Lists/Sources/DispForm.aspx?ID=852&amp;Source=https://microsoft.sharepoint.com/teams/EnterpriseInsights/Lists/Sources/AllItems.aspx?sortField%3DCreated%26isAscending%3Dfalse&amp;ContentTypeId=0x01008B03200E1CFC4A438801008537BDE28D&amp;RootFolder=/teams/EnterpriseInsights/Lists/Sourc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ocker.com/customers/metlife-transforms-customer-experience-legacy-and-microservices-mashup"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customers.microsoft.com/en-us/story/multi-national-energy-company-uses-powerapps-to-create-a-decision-validation-too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co.microsoft.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some time now, the buzzword on everybody’s lips when it comes to innovation has been </a:t>
            </a: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Digital Transformation</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a:p>
            <a:pPr marL="171450" indent="-171450">
              <a:buFont typeface="Arial" panose="020B0604020202020204" pitchFamily="34" charset="0"/>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a web search, and you will find a plethora of quotes and citations about the need to change how business is done today by thought leaders, CEOs and assorted business gurus.</a:t>
            </a:r>
          </a:p>
          <a:p>
            <a:pPr marL="171450" indent="-171450">
              <a:buFont typeface="Arial" panose="020B0604020202020204" pitchFamily="34" charset="0"/>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common thread that runs through all of these quotes is that Digital Transformation isn't just for Silicon Valley companies or young startups anymore.</a:t>
            </a:r>
          </a:p>
          <a:p>
            <a:pPr marL="171450" indent="-171450">
              <a:buFont typeface="Arial" panose="020B0604020202020204" pitchFamily="34" charset="0"/>
              <a:buChar cha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It's a way of life for organizations looking to survive in the next decade.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9/21/2018 4:26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36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a:t>
            </a:r>
          </a:p>
          <a:p>
            <a:endParaRPr lang="en-US" dirty="0"/>
          </a:p>
          <a:p>
            <a:r>
              <a:rPr lang="en-US" dirty="0"/>
              <a:t>While this can be a lot to consumer at one glance, our guidance is, from system of record to innovation, we recommend you move up the stack, from gaining just efficiency to a true innovation play. </a:t>
            </a:r>
          </a:p>
          <a:p>
            <a:endParaRPr lang="en-US" dirty="0"/>
          </a:p>
          <a:p>
            <a:r>
              <a:rPr lang="en-US" dirty="0"/>
              <a:t>Each customer is a unique snowflake. We get it. We offer portfolio assessment consultation service, tools and partners to help you decide the best path forward.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FC2B6-5D76-4D7B-9ED3-4AF53D3E8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039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r>
              <a:rPr lang="en-US" sz="1200" u="sng" kern="1200" dirty="0">
                <a:solidFill>
                  <a:schemeClr val="tx1"/>
                </a:solidFill>
                <a:effectLst/>
                <a:latin typeface="+mn-lt"/>
                <a:ea typeface="+mn-ea"/>
                <a:cs typeface="+mn-cs"/>
                <a:hlinkClick r:id="rId3"/>
              </a:rPr>
              <a:t>Gartner IT Glossary</a:t>
            </a:r>
            <a:r>
              <a:rPr lang="en-US" sz="1200" kern="1200" dirty="0">
                <a:solidFill>
                  <a:schemeClr val="tx1"/>
                </a:solidFill>
                <a:effectLst/>
                <a:latin typeface="+mn-lt"/>
                <a:ea typeface="+mn-ea"/>
                <a:cs typeface="+mn-cs"/>
              </a:rPr>
              <a:t>. </a:t>
            </a:r>
            <a:endParaRPr lang="en-US" sz="1200" b="1" i="0" u="none" strike="noStrike" kern="1200" dirty="0">
              <a:solidFill>
                <a:schemeClr val="tx1"/>
              </a:solidFill>
              <a:effectLst/>
              <a:latin typeface="+mn-lt"/>
              <a:ea typeface="+mn-ea"/>
              <a:cs typeface="+mn-cs"/>
            </a:endParaRPr>
          </a:p>
          <a:p>
            <a:pPr rtl="0" eaLnBrk="1" fontAlgn="b" latinLnBrk="0" hangingPunct="1"/>
            <a:r>
              <a:rPr kumimoji="0" lang="en-US" sz="1200" b="0" i="0" u="none" strike="noStrike" kern="1200" cap="none" spc="0" normalizeH="0" baseline="0" noProof="0" dirty="0">
                <a:ln>
                  <a:noFill/>
                </a:ln>
                <a:solidFill>
                  <a:srgbClr val="353535"/>
                </a:solidFill>
                <a:effectLst/>
                <a:uLnTx/>
                <a:uFillTx/>
                <a:latin typeface="HelveticaNeueLTStd-Md"/>
                <a:ea typeface="+mn-ea"/>
                <a:cs typeface="+mn-cs"/>
              </a:rPr>
              <a:t>Decision Point for Choosing a Cloud Application Migration Strategy, Gartner. </a:t>
            </a:r>
            <a:r>
              <a:rPr kumimoji="0" lang="en-US" sz="1200" b="0" i="0" u="none" strike="noStrike" kern="1200" cap="none" spc="0" normalizeH="0" baseline="0" noProof="0" dirty="0">
                <a:ln>
                  <a:noFill/>
                </a:ln>
                <a:solidFill>
                  <a:srgbClr val="353535"/>
                </a:solidFill>
                <a:effectLst/>
                <a:uLnTx/>
                <a:uFillTx/>
                <a:latin typeface="HelveticaNeueLTStd-Bd"/>
                <a:ea typeface="+mn-ea"/>
                <a:cs typeface="+mn-cs"/>
              </a:rPr>
              <a:t>Published: </a:t>
            </a:r>
            <a:r>
              <a:rPr kumimoji="0" lang="en-US" sz="1200" b="0" i="0" u="none" strike="noStrike" kern="1200" cap="none" spc="0" normalizeH="0" baseline="0" noProof="0" dirty="0">
                <a:ln>
                  <a:noFill/>
                </a:ln>
                <a:solidFill>
                  <a:srgbClr val="353535"/>
                </a:solidFill>
                <a:effectLst/>
                <a:uLnTx/>
                <a:uFillTx/>
                <a:latin typeface="HelveticaNeueLTStd-Roman"/>
                <a:ea typeface="+mn-ea"/>
                <a:cs typeface="+mn-cs"/>
              </a:rPr>
              <a:t>29 March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gradFill>
                <a:gsLst>
                  <a:gs pos="0">
                    <a:srgbClr val="353535"/>
                  </a:gs>
                  <a:gs pos="100000">
                    <a:srgbClr val="353535"/>
                  </a:gs>
                </a:gsLst>
                <a:lin ang="5400000" scaled="1"/>
              </a:gradFill>
              <a:latin typeface="Segoe UI Semi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0">
                      <a:srgbClr val="353535"/>
                    </a:gs>
                    <a:gs pos="100000">
                      <a:srgbClr val="353535"/>
                    </a:gs>
                  </a:gsLst>
                  <a:lin ang="5400000" scaled="1"/>
                </a:gradFill>
                <a:latin typeface="Segoe UI Semilight"/>
              </a:rPr>
              <a:t>Source: “The Total Economic Impact Of Microsoft Azure PaaS,” a commissioned study conducted by Forrester Consulting, June 2016</a:t>
            </a:r>
          </a:p>
          <a:p>
            <a:endParaRPr lang="en-US" dirty="0"/>
          </a:p>
          <a:p>
            <a:r>
              <a:rPr lang="en-US" dirty="0"/>
              <a:t>Container ROI: State of App Development Survey: Q1 2016, Cornell University case study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794E36-E79D-4A41-8F99-E452DEF01F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9925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DFC2B6-5D76-4D7B-9ED3-4AF53D3E833D}" type="slidenum">
              <a:rPr lang="en-US" smtClean="0"/>
              <a:t>26</a:t>
            </a:fld>
            <a:endParaRPr lang="en-US"/>
          </a:p>
        </p:txBody>
      </p:sp>
    </p:spTree>
    <p:extLst>
      <p:ext uri="{BB962C8B-B14F-4D97-AF65-F5344CB8AC3E}">
        <p14:creationId xmlns:p14="http://schemas.microsoft.com/office/powerpoint/2010/main" val="2859313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Presentation Notes:</a:t>
            </a:r>
          </a:p>
          <a:p>
            <a:r>
              <a:rPr lang="en-US" dirty="0"/>
              <a:t>This slide shows the </a:t>
            </a:r>
            <a:r>
              <a:rPr lang="en-US" b="0" dirty="0"/>
              <a:t>outcome of the </a:t>
            </a:r>
            <a:r>
              <a:rPr lang="en-US" b="1" dirty="0"/>
              <a:t>portfolio evaluation process</a:t>
            </a:r>
            <a:r>
              <a:rPr lang="en-US" dirty="0"/>
              <a:t>. It shows the output and results</a:t>
            </a:r>
            <a:r>
              <a:rPr lang="en-US" baseline="0" dirty="0"/>
              <a:t> of portfolio evaluation, and how the vast portfolio is divided up and slated for adoption. It also shows that half of the portfolio consists of custom LOB apps.</a:t>
            </a:r>
            <a:endParaRPr lang="en-US" dirty="0"/>
          </a:p>
          <a:p>
            <a:endParaRPr lang="en-US" dirty="0"/>
          </a:p>
          <a:p>
            <a:r>
              <a:rPr lang="en-US" b="1" dirty="0"/>
              <a:t>Speaker Notes:</a:t>
            </a:r>
            <a:endParaRPr lang="en-US" dirty="0"/>
          </a:p>
          <a:p>
            <a:pPr marL="0" indent="0">
              <a:buFont typeface="Arial" panose="020B0604020202020204" pitchFamily="34" charset="0"/>
              <a:buNone/>
            </a:pPr>
            <a:r>
              <a:rPr lang="en-US" dirty="0"/>
              <a:t>After</a:t>
            </a:r>
            <a:r>
              <a:rPr lang="en-US" baseline="0" dirty="0"/>
              <a:t> analyzing our portfolio, we’ve determined rough distributions of application placement in the cloud.</a:t>
            </a:r>
          </a:p>
          <a:p>
            <a:pPr marL="171450" indent="-171450">
              <a:buFont typeface="Arial" panose="020B0604020202020204" pitchFamily="34" charset="0"/>
              <a:buChar char="•"/>
            </a:pPr>
            <a:r>
              <a:rPr lang="en-US" baseline="0" dirty="0"/>
              <a:t>As mentioned previously, this has been a great opportunity to retire applications and streamline our portfolio. We see </a:t>
            </a:r>
            <a:r>
              <a:rPr lang="en-US" b="1" u="sng" baseline="0" dirty="0"/>
              <a:t>30 percent</a:t>
            </a:r>
            <a:r>
              <a:rPr lang="en-US" baseline="0" dirty="0"/>
              <a:t> of our portfolio here. 1,300 apps, very aggressive about addressing capability duplication. </a:t>
            </a:r>
          </a:p>
          <a:p>
            <a:pPr marL="342900" lvl="1" indent="-171450">
              <a:buFont typeface="Arial" panose="020B0604020202020204" pitchFamily="34" charset="0"/>
              <a:buChar char="•"/>
            </a:pPr>
            <a:r>
              <a:rPr lang="en-US" baseline="0" dirty="0"/>
              <a:t>Retire: Evaluate whether we can retire or consolidate functionality into one app or service line. </a:t>
            </a:r>
          </a:p>
          <a:p>
            <a:pPr marL="342900" lvl="1" indent="-171450">
              <a:buFont typeface="Arial" panose="020B0604020202020204" pitchFamily="34" charset="0"/>
              <a:buChar char="•"/>
            </a:pPr>
            <a:r>
              <a:rPr lang="en-US" baseline="0" dirty="0"/>
              <a:t>Rightsize: IT is good at overprovisioning and underutilizing. This is reflected in utilization rates, and cold/frozen servers.  Moving to the cloud is an opportunity to look at performance and capabilities of existing physical servers/VMs, and decide where to land in Azure. </a:t>
            </a:r>
          </a:p>
          <a:p>
            <a:pPr marL="342900" lvl="1" indent="-171450">
              <a:buFont typeface="Arial" panose="020B0604020202020204" pitchFamily="34" charset="0"/>
              <a:buChar char="•"/>
            </a:pPr>
            <a:r>
              <a:rPr lang="en-US" baseline="0" dirty="0"/>
              <a:t>Eliminate environments: Thousands of physical servers and VMs have been eliminated.</a:t>
            </a:r>
          </a:p>
          <a:p>
            <a:pPr marL="514350" lvl="2" indent="-171450">
              <a:buFont typeface="Arial" panose="020B0604020202020204" pitchFamily="34" charset="0"/>
              <a:buChar char="•"/>
            </a:pPr>
            <a:r>
              <a:rPr lang="en-US" baseline="0" dirty="0"/>
              <a:t>Go after cold (&lt; 5% server utilization in 90 days) and frozen (&lt; 20% server utilization in 7 days) assets. Get smart about how we use what we bought.</a:t>
            </a:r>
          </a:p>
          <a:p>
            <a:pPr marL="514350" lvl="2" indent="-171450">
              <a:buFont typeface="Arial" panose="020B0604020202020204" pitchFamily="34" charset="0"/>
              <a:buChar char="•"/>
            </a:pPr>
            <a:r>
              <a:rPr lang="en-US" baseline="0" dirty="0"/>
              <a:t>For sustain apps (no further investment), look to see if app has pre-production environments such as Dev or Test, and turn them off. This can realize a 90% cost savings.</a:t>
            </a:r>
          </a:p>
          <a:p>
            <a:pPr marL="514350" lvl="2"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We see </a:t>
            </a:r>
            <a:r>
              <a:rPr lang="en-US" b="1" u="sng" baseline="0" dirty="0"/>
              <a:t>15%</a:t>
            </a:r>
            <a:r>
              <a:rPr lang="en-US" baseline="0" dirty="0"/>
              <a:t> of our portfolio being replaced by a SaaS solution (move from Office servers to Office 365)  </a:t>
            </a:r>
          </a:p>
          <a:p>
            <a:pPr marL="171450" indent="-171450">
              <a:buFont typeface="Arial" panose="020B0604020202020204" pitchFamily="34" charset="0"/>
              <a:buChar char="•"/>
            </a:pPr>
            <a:r>
              <a:rPr lang="en-US" baseline="0" dirty="0"/>
              <a:t>Adopt commodity solutions, such as Office 365, SharePoint Online, some third-party solutions, as they become available. </a:t>
            </a:r>
          </a:p>
          <a:p>
            <a:pPr marL="171450" indent="-171450">
              <a:buFont typeface="Arial" panose="020B0604020202020204" pitchFamily="34" charset="0"/>
              <a:buChar char="•"/>
            </a:pPr>
            <a:r>
              <a:rPr lang="en-US" baseline="0" dirty="0"/>
              <a:t>Transition functionality from shadow IT to retail solutions.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Complex and customized LOB applications make up </a:t>
            </a:r>
            <a:r>
              <a:rPr lang="en-US" b="1" u="sng" baseline="0" dirty="0"/>
              <a:t>50%</a:t>
            </a:r>
            <a:r>
              <a:rPr lang="en-US" baseline="0" dirty="0"/>
              <a:t> of our portfolio. Within that 50%:</a:t>
            </a:r>
          </a:p>
          <a:p>
            <a:pPr marL="171450" indent="-171450">
              <a:buFont typeface="Arial" panose="020B0604020202020204" pitchFamily="34" charset="0"/>
              <a:buChar char="•"/>
            </a:pPr>
            <a:r>
              <a:rPr lang="en-US" b="1" baseline="0" dirty="0"/>
              <a:t>35% </a:t>
            </a:r>
            <a:r>
              <a:rPr lang="en-US" b="0" baseline="0" dirty="0"/>
              <a:t>have been identified as “first to move.” These are basic web apps, or re-architected solutions.</a:t>
            </a:r>
          </a:p>
          <a:p>
            <a:pPr marL="171450" indent="-171450">
              <a:buFont typeface="Arial" panose="020B0604020202020204" pitchFamily="34" charset="0"/>
              <a:buChar char="•"/>
            </a:pPr>
            <a:r>
              <a:rPr lang="en-US" b="1" baseline="0" dirty="0"/>
              <a:t>10% </a:t>
            </a:r>
            <a:r>
              <a:rPr lang="en-US" b="0" baseline="0" dirty="0"/>
              <a:t>have been identified as “next to move.” These are being  Moved to IaaS. We are more aggressive than customers, focusing on “what’s moving next?” Don’t hesitate, move apps and functionality, and make it work.</a:t>
            </a:r>
          </a:p>
          <a:p>
            <a:pPr marL="171450" indent="-171450">
              <a:buFont typeface="Arial" panose="020B0604020202020204" pitchFamily="34" charset="0"/>
              <a:buChar char="•"/>
            </a:pPr>
            <a:r>
              <a:rPr lang="en-US" b="1" baseline="0" dirty="0"/>
              <a:t>5% </a:t>
            </a:r>
            <a:r>
              <a:rPr lang="en-US" baseline="0" dirty="0"/>
              <a:t>have been identified as “hard or costly to move.” They </a:t>
            </a:r>
            <a:r>
              <a:rPr lang="en-US" b="0" baseline="0" dirty="0"/>
              <a:t>fail, and fail fast.</a:t>
            </a:r>
            <a:endParaRPr lang="en-US" b="1" baseline="0" dirty="0"/>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Some apps have been moved back on-premises. Why? </a:t>
            </a:r>
          </a:p>
          <a:p>
            <a:pPr marL="171450" indent="-171450">
              <a:buFont typeface="Arial" panose="020B0604020202020204" pitchFamily="34" charset="0"/>
              <a:buChar char="•"/>
            </a:pPr>
            <a:r>
              <a:rPr lang="en-US" b="0" baseline="0" dirty="0"/>
              <a:t>Azure capabilities need to develop, or need very large VM to make it work. </a:t>
            </a:r>
          </a:p>
          <a:p>
            <a:pPr marL="171450" indent="-171450">
              <a:buFont typeface="Arial" panose="020B0604020202020204" pitchFamily="34" charset="0"/>
              <a:buChar char="•"/>
            </a:pPr>
            <a:r>
              <a:rPr lang="en-US" b="0" baseline="0" dirty="0"/>
              <a:t>They can’t meet SLAs, and can’t be remediated. </a:t>
            </a:r>
          </a:p>
          <a:p>
            <a:pPr marL="171450" indent="-171450">
              <a:buFont typeface="Arial" panose="020B0604020202020204" pitchFamily="34" charset="0"/>
              <a:buChar char="•"/>
            </a:pPr>
            <a:r>
              <a:rPr lang="en-US" b="0" baseline="0" dirty="0"/>
              <a:t>Proof of concept, for example </a:t>
            </a:r>
            <a:r>
              <a:rPr lang="en-US" baseline="0" dirty="0"/>
              <a:t>waiting for internal security reviews, due diligence, and so on. </a:t>
            </a:r>
          </a:p>
          <a:p>
            <a:pPr marL="171450" indent="-171450">
              <a:buFont typeface="Arial" panose="020B0604020202020204" pitchFamily="34" charset="0"/>
              <a:buChar char="•"/>
            </a:pPr>
            <a:r>
              <a:rPr lang="en-US" b="0" u="none" baseline="0" dirty="0"/>
              <a:t>Less than </a:t>
            </a:r>
            <a:r>
              <a:rPr lang="en-US" b="1" u="sng" baseline="0" dirty="0"/>
              <a:t>5%</a:t>
            </a:r>
            <a:r>
              <a:rPr lang="en-US" b="1" baseline="0" dirty="0"/>
              <a:t> </a:t>
            </a:r>
            <a:r>
              <a:rPr lang="en-US" baseline="0" dirty="0"/>
              <a:t>of apps remain on premises.</a:t>
            </a:r>
          </a:p>
          <a:p>
            <a:pPr marL="342900" lvl="1" indent="-171450">
              <a:buFont typeface="Arial" panose="020B0604020202020204" pitchFamily="34" charset="0"/>
              <a:buChar char="•"/>
            </a:pPr>
            <a:endParaRPr lang="en-US" baseline="0" dirty="0"/>
          </a:p>
          <a:p>
            <a:pPr marL="0" indent="0">
              <a:buFont typeface="Arial" panose="020B0604020202020204" pitchFamily="34" charset="0"/>
              <a:buNone/>
            </a:pPr>
            <a:r>
              <a:rPr lang="en-US" b="1" dirty="0"/>
              <a:t>Notes</a:t>
            </a:r>
            <a:r>
              <a:rPr lang="en-US" b="1" baseline="0" dirty="0"/>
              <a:t> on rightsizing</a:t>
            </a:r>
          </a:p>
          <a:p>
            <a:pPr marL="171450" indent="-171450">
              <a:buFont typeface="Arial" panose="020B0604020202020204" pitchFamily="34" charset="0"/>
              <a:buChar char="•"/>
            </a:pPr>
            <a:r>
              <a:rPr lang="en-US" baseline="0" dirty="0"/>
              <a:t>Take the opportunity to rightsize as you go in.  Scale up and out. Acquire technical “debt” from legacy apps, which were designed to work in on-premises environments, where latency is low.  </a:t>
            </a:r>
          </a:p>
          <a:p>
            <a:pPr marL="171450" indent="-171450">
              <a:buFont typeface="Arial" panose="020B0604020202020204" pitchFamily="34" charset="0"/>
              <a:buChar char="•"/>
            </a:pPr>
            <a:r>
              <a:rPr lang="en-US" baseline="0" dirty="0"/>
              <a:t>Moving to the cloud, some considerations, such as latency, may no longer be an issue in the cloud environment. On the other hand, there may be new issues, such as the speed of light, when workloads are moved further away. </a:t>
            </a:r>
          </a:p>
          <a:p>
            <a:pPr marL="171450" indent="-171450">
              <a:buFont typeface="Arial" panose="020B0604020202020204" pitchFamily="34" charset="0"/>
              <a:buChar char="•"/>
            </a:pPr>
            <a:r>
              <a:rPr lang="en-US" baseline="0" dirty="0"/>
              <a:t>Like an onion, the center is a server. It is unlikely that an enterprise IT app is a single server. Usually multiple servers. </a:t>
            </a:r>
          </a:p>
          <a:p>
            <a:pPr marL="171450" indent="-171450">
              <a:buFont typeface="Arial" panose="020B0604020202020204" pitchFamily="34" charset="0"/>
              <a:buChar char="•"/>
            </a:pPr>
            <a:r>
              <a:rPr lang="en-US" baseline="0" dirty="0"/>
              <a:t>Move one server into public cloud?  Adding 50 megaseconds can have an impact. There are upstream and downstream dependencies on service lines.  For example, the store experience is an app, sales engine, and fulfillment engine. The move may affect customers, SLAs with business partners, etc.  </a:t>
            </a:r>
          </a:p>
          <a:p>
            <a:pPr marL="171450" indent="-171450">
              <a:buFont typeface="Arial" panose="020B0604020202020204" pitchFamily="34" charset="0"/>
              <a:buChar char="•"/>
            </a:pPr>
            <a:r>
              <a:rPr lang="en-US" baseline="0" dirty="0"/>
              <a:t>Start with smallest computing capacity that you can make it work in; it is easier to move to larger sizes if needed.  </a:t>
            </a:r>
          </a:p>
          <a:p>
            <a:pPr marL="342900" lvl="1" indent="-171450">
              <a:buFont typeface="Arial" panose="020B0604020202020204" pitchFamily="34" charset="0"/>
              <a:buChar char="•"/>
            </a:pPr>
            <a:r>
              <a:rPr lang="en-US" baseline="0" dirty="0"/>
              <a:t>This is a big cultural change. IT usually overprovisions computing capacity.</a:t>
            </a:r>
          </a:p>
          <a:p>
            <a:pPr marL="342900" lvl="1" indent="-171450">
              <a:buFont typeface="Arial" panose="020B0604020202020204" pitchFamily="34" charset="0"/>
              <a:buChar char="•"/>
            </a:pPr>
            <a:r>
              <a:rPr lang="en-US" baseline="0" dirty="0"/>
              <a:t>You must continue to monitor environments. For example, if writing an app for PaaS, it doesn’t automatically rightsize itself.</a:t>
            </a:r>
          </a:p>
          <a:p>
            <a:pPr marL="342900" lvl="1" indent="-171450">
              <a:buFont typeface="Arial" panose="020B0604020202020204" pitchFamily="34" charset="0"/>
              <a:buChar char="•"/>
            </a:pPr>
            <a:endParaRPr lang="en-US" dirty="0"/>
          </a:p>
          <a:p>
            <a:pPr marL="0" lvl="0" indent="0">
              <a:buFont typeface="Arial" panose="020B0604020202020204" pitchFamily="34" charset="0"/>
              <a:buNone/>
            </a:pPr>
            <a:r>
              <a:rPr lang="en-US" b="1" baseline="0" dirty="0"/>
              <a:t>Process for approaching complex/customized LOB apps</a:t>
            </a:r>
          </a:p>
          <a:p>
            <a:pPr marL="228600" lvl="0" indent="-228600">
              <a:buFont typeface="+mj-lt"/>
              <a:buAutoNum type="arabicPeriod"/>
            </a:pPr>
            <a:r>
              <a:rPr lang="en-US" baseline="0" dirty="0"/>
              <a:t>Expose functionality in existing SaaS/PaaS solution. </a:t>
            </a:r>
            <a:r>
              <a:rPr lang="en-US" i="0" baseline="0" dirty="0"/>
              <a:t>May have to re-architect or rebuild. </a:t>
            </a:r>
            <a:endParaRPr lang="en-US" i="1" baseline="0" dirty="0"/>
          </a:p>
          <a:p>
            <a:pPr marL="228600" lvl="0" indent="-228600">
              <a:buFont typeface="+mj-lt"/>
              <a:buAutoNum type="arabicPeriod"/>
            </a:pPr>
            <a:r>
              <a:rPr lang="en-US" i="0" baseline="0" dirty="0"/>
              <a:t>Convert to Azure PaaS solution.</a:t>
            </a:r>
            <a:endParaRPr lang="en-US" i="1" baseline="0" dirty="0"/>
          </a:p>
          <a:p>
            <a:pPr marL="228600" lvl="0" indent="-228600">
              <a:buFont typeface="+mj-lt"/>
              <a:buAutoNum type="arabicPeriod"/>
            </a:pPr>
            <a:r>
              <a:rPr lang="en-US" i="0" baseline="0" dirty="0"/>
              <a:t>Optimize and perform bulk operation, move to Azure IaaS VM. </a:t>
            </a:r>
            <a:endParaRPr lang="en-US" i="1" baseline="0" dirty="0"/>
          </a:p>
          <a:p>
            <a:pPr marL="228600" lvl="0" indent="-228600">
              <a:buFont typeface="+mj-lt"/>
              <a:buAutoNum type="arabicPeriod"/>
            </a:pPr>
            <a:r>
              <a:rPr lang="en-US" i="0" baseline="0" dirty="0"/>
              <a:t>No change, lift and shift to IaaS. Move the existing IT footprint to Azure.  Re-create/copy to Azure, or move from on- to off-premises.</a:t>
            </a:r>
          </a:p>
          <a:p>
            <a:pPr marL="171450" indent="-171450">
              <a:buFont typeface="Arial" panose="020B0604020202020204" pitchFamily="34" charset="0"/>
              <a:buChar char="•"/>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Microsoft IT Access Strategy</a:t>
            </a:r>
          </a:p>
        </p:txBody>
      </p:sp>
      <p:sp>
        <p:nvSpPr>
          <p:cNvPr id="5" name="Footer Placeholder 4"/>
          <p:cNvSpPr>
            <a:spLocks noGrp="1"/>
          </p:cNvSpPr>
          <p:nvPr>
            <p:ph type="ftr" sz="quarter" idx="11"/>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E2133CE3-ECDC-46BA-B2C9-ABABA38E712E}"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9/21/2018</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48792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9/21/2018 4:15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5930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20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29</a:t>
            </a:fld>
            <a:endParaRPr kumimoji="0" lang="en-US" sz="20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924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71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dirty="0"/>
              <a:t>Containers are becoming the common currency of deployment and </a:t>
            </a:r>
            <a:r>
              <a:rPr lang="en-US" sz="1000" dirty="0"/>
              <a:t>have fundamentally changed the way developers develop their applications, the way applications are deployed, and the way system administrators manage their environments. </a:t>
            </a:r>
          </a:p>
          <a:p>
            <a:pPr marL="181240" indent="-181240">
              <a:buFont typeface="Arial" panose="020B0604020202020204" pitchFamily="34" charset="0"/>
              <a:buChar char="•"/>
            </a:pPr>
            <a:r>
              <a:rPr lang="en-US" sz="1000" dirty="0"/>
              <a:t>Containers offer a broadly accepted and open standard, enabling simple portability between platforms and even between clouds. </a:t>
            </a:r>
          </a:p>
          <a:p>
            <a:endParaRPr lang="en-US" dirty="0"/>
          </a:p>
          <a:p>
            <a:r>
              <a:rPr lang="en-US" dirty="0"/>
              <a:t>Azure offer you the flexibility to use tools that your teams are familiar with.   You can use Azure Container Registry </a:t>
            </a:r>
            <a:r>
              <a:rPr lang="en-US" sz="1000" dirty="0"/>
              <a:t>to s</a:t>
            </a:r>
            <a:r>
              <a:rPr lang="en-US" dirty="0"/>
              <a:t>tore </a:t>
            </a:r>
            <a:r>
              <a:rPr lang="en-US" sz="1000" dirty="0"/>
              <a:t>and manage container images across all types of Azure deployments and deploy them using compute option that works best for your needs. </a:t>
            </a:r>
          </a:p>
          <a:p>
            <a:endParaRPr lang="en-US" sz="1000" dirty="0"/>
          </a:p>
          <a:p>
            <a:r>
              <a:rPr lang="en-US" sz="1000" dirty="0"/>
              <a:t>If you’re getting started with containers, Azure Container Instances (ACI) provide a simple experience to get started with containers in the cloud, enabling you to quickly create and deploy new containers with only a few simple parameters. For web apps, we now support containers in App Service which offers built-in CI/CD and a fully managed platform to run container based web applications. </a:t>
            </a:r>
          </a:p>
          <a:p>
            <a:endParaRPr lang="en-US" sz="1000" dirty="0"/>
          </a:p>
          <a:p>
            <a:r>
              <a:rPr lang="en-US" sz="1000" dirty="0"/>
              <a:t>For advanced applications, you would typically need a product that supports container orchestration.  We support all the leading container &amp; orchestrators we have in the marketplace.  </a:t>
            </a:r>
          </a:p>
          <a:p>
            <a:r>
              <a:rPr lang="en-US" sz="1000" dirty="0"/>
              <a:t>Azure Service Fabric is one such platform we also use to run many of our own services such as Skype for Business, Dynamics 365. It supports container orchestration, both for Windows and Linux, and can be used to run large scale applications.  </a:t>
            </a:r>
          </a:p>
          <a:p>
            <a:r>
              <a:rPr lang="en-US" sz="1000" dirty="0"/>
              <a:t> </a:t>
            </a:r>
          </a:p>
          <a:p>
            <a:r>
              <a:rPr lang="en-US" sz="1000" dirty="0"/>
              <a:t>One of our core tenets is to provide to provide choice  and Microsoft was one of the first to support the leading open source container orchestrators, including Kubernetes, Docker Swarm, and DC/OS, in the cloud.   </a:t>
            </a:r>
          </a:p>
          <a:p>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91557-1ADB-4044-AE76-1579580224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323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endParaRPr lang="en-US"/>
          </a:p>
        </p:txBody>
      </p:sp>
      <p:sp>
        <p:nvSpPr>
          <p:cNvPr id="4" name="Slide Number Placeholder 3"/>
          <p:cNvSpPr>
            <a:spLocks noGrp="1"/>
          </p:cNvSpPr>
          <p:nvPr>
            <p:ph type="sldNum" sz="quarter" idx="10"/>
          </p:nvPr>
        </p:nvSpPr>
        <p:spPr/>
        <p:txBody>
          <a:bodyPr/>
          <a:lstStyle/>
          <a:p>
            <a:pPr defTabSz="934627">
              <a:defRPr/>
            </a:pPr>
            <a:fld id="{B52A94F2-0D1C-45F1-8647-969E41860937}" type="slidenum">
              <a:rPr lang="en-US" sz="1800" kern="0">
                <a:solidFill>
                  <a:prstClr val="black"/>
                </a:solidFill>
              </a:rPr>
              <a:pPr defTabSz="934627">
                <a:defRPr/>
              </a:pPr>
              <a:t>32</a:t>
            </a:fld>
            <a:endParaRPr lang="en-US" sz="1800" kern="0">
              <a:solidFill>
                <a:prstClr val="black"/>
              </a:solidFill>
            </a:endParaRPr>
          </a:p>
        </p:txBody>
      </p:sp>
    </p:spTree>
    <p:extLst>
      <p:ext uri="{BB962C8B-B14F-4D97-AF65-F5344CB8AC3E}">
        <p14:creationId xmlns:p14="http://schemas.microsoft.com/office/powerpoint/2010/main" val="3873675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endParaRPr lang="en-US"/>
          </a:p>
        </p:txBody>
      </p:sp>
      <p:sp>
        <p:nvSpPr>
          <p:cNvPr id="4" name="Slide Number Placeholder 3"/>
          <p:cNvSpPr>
            <a:spLocks noGrp="1"/>
          </p:cNvSpPr>
          <p:nvPr>
            <p:ph type="sldNum" sz="quarter" idx="10"/>
          </p:nvPr>
        </p:nvSpPr>
        <p:spPr/>
        <p:txBody>
          <a:bodyPr/>
          <a:lstStyle/>
          <a:p>
            <a:pPr defTabSz="934627">
              <a:defRPr/>
            </a:pPr>
            <a:fld id="{B52A94F2-0D1C-45F1-8647-969E41860937}" type="slidenum">
              <a:rPr lang="en-US" sz="1800" kern="0">
                <a:solidFill>
                  <a:prstClr val="black"/>
                </a:solidFill>
              </a:rPr>
              <a:pPr defTabSz="934627">
                <a:defRPr/>
              </a:pPr>
              <a:t>33</a:t>
            </a:fld>
            <a:endParaRPr lang="en-US" sz="1800" kern="0">
              <a:solidFill>
                <a:prstClr val="black"/>
              </a:solidFill>
            </a:endParaRPr>
          </a:p>
        </p:txBody>
      </p:sp>
    </p:spTree>
    <p:extLst>
      <p:ext uri="{BB962C8B-B14F-4D97-AF65-F5344CB8AC3E}">
        <p14:creationId xmlns:p14="http://schemas.microsoft.com/office/powerpoint/2010/main" val="154948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Hiring – each and every new technical hire needs to have OSS skills…</a:t>
            </a:r>
          </a:p>
          <a:p>
            <a:r>
              <a:rPr lang="en-US"/>
              <a:t>Get comfortable, get fluent</a:t>
            </a:r>
          </a:p>
          <a:p>
            <a:r>
              <a:rPr lang="en-US"/>
              <a:t>Please communicate this to your teams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2681615"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9/21/2018 4:37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8449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ModernBiz</a:t>
            </a:r>
          </a:p>
          <a:p>
            <a:endParaRPr lang="en-US"/>
          </a:p>
        </p:txBody>
      </p:sp>
      <p:sp>
        <p:nvSpPr>
          <p:cNvPr id="5" name="Footer Placeholder 4"/>
          <p:cNvSpPr>
            <a:spLocks noGrp="1"/>
          </p:cNvSpPr>
          <p:nvPr>
            <p:ph type="ftr" sz="quarter" idx="11"/>
          </p:nvPr>
        </p:nvSpPr>
        <p:spPr/>
        <p:txBody>
          <a:bodyPr/>
          <a:lstStyle/>
          <a:p>
            <a:pPr defTabSz="9240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55298EA-D246-4B2A-8132-EC416373A9A8}" type="datetime8">
              <a:rPr lang="en-US" smtClean="0"/>
              <a:t>9/21/2018 4:47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007837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ModernBiz</a:t>
            </a:r>
          </a:p>
          <a:p>
            <a:endParaRPr lang="en-US"/>
          </a:p>
        </p:txBody>
      </p:sp>
      <p:sp>
        <p:nvSpPr>
          <p:cNvPr id="5" name="Footer Placeholder 4"/>
          <p:cNvSpPr>
            <a:spLocks noGrp="1"/>
          </p:cNvSpPr>
          <p:nvPr>
            <p:ph type="ftr" sz="quarter" idx="11"/>
          </p:nvPr>
        </p:nvSpPr>
        <p:spPr/>
        <p:txBody>
          <a:bodyPr/>
          <a:lstStyle/>
          <a:p>
            <a:pPr defTabSz="9240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55298EA-D246-4B2A-8132-EC416373A9A8}" type="datetime8">
              <a:rPr lang="en-US" smtClean="0"/>
              <a:t>9/21/2018 4:47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55453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644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619164" marR="0" lvl="0" indent="0" algn="l" defTabSz="9903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9/21/2018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093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6516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400" kern="1200">
                <a:solidFill>
                  <a:schemeClr val="tx1"/>
                </a:solidFill>
                <a:effectLst/>
                <a:latin typeface="Segoe UI Light" pitchFamily="34" charset="0"/>
                <a:ea typeface="+mn-ea"/>
                <a:cs typeface="+mn-cs"/>
              </a:rPr>
              <a:t>DevOps is the union of people, process and technology to enable the continuous delivery of value to your end customers</a:t>
            </a:r>
          </a:p>
          <a:p>
            <a:pPr marL="171450" indent="-171450">
              <a:buFontTx/>
              <a:buChar char="-"/>
            </a:pPr>
            <a:endParaRPr lang="en-US" sz="14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0891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619164" marR="0" lvl="0" indent="0" algn="l" defTabSz="9903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9/21/2018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518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9527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619164" marR="0" lvl="0" indent="0" algn="l" defTabSz="9903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9/21/2018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321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Innovation fuels digital transformation</a:t>
            </a:r>
          </a:p>
          <a:p>
            <a:pPr lvl="4"/>
            <a:r>
              <a:rPr lang="en-US" b="1"/>
              <a:t>Digital transformation </a:t>
            </a:r>
            <a:r>
              <a:rPr lang="en-US"/>
              <a:t>is top-of-mind for every business, regardless of industry, shape, and size.</a:t>
            </a:r>
          </a:p>
          <a:p>
            <a:pPr lvl="4"/>
            <a:r>
              <a:rPr lang="en-US"/>
              <a:t>Whether it’s to engage with customers in new and innovative ways, to transform and differentiate their products, to create efficiencies in operations, or to empower a new generation of millennials in the workforce.</a:t>
            </a:r>
          </a:p>
          <a:p>
            <a:pPr lvl="4"/>
            <a:r>
              <a:rPr lang="en-US"/>
              <a:t>Businesses are embracing </a:t>
            </a:r>
            <a:r>
              <a:rPr lang="en-US" b="1"/>
              <a:t>new technologies at a pace never seen before </a:t>
            </a:r>
            <a:r>
              <a:rPr lang="en-US"/>
              <a:t>so that they can </a:t>
            </a:r>
            <a:r>
              <a:rPr lang="en-US" b="1"/>
              <a:t>remain relevant and stay ahead of their competition</a:t>
            </a:r>
            <a:r>
              <a:rPr lang="en-US"/>
              <a:t>.</a:t>
            </a:r>
          </a:p>
          <a:p>
            <a:pPr lvl="4"/>
            <a:r>
              <a:rPr lang="en-US"/>
              <a:t>And in doing so, organizations of all sizes across industries are realigning their business around </a:t>
            </a:r>
            <a:r>
              <a:rPr lang="en-US" b="1"/>
              <a:t>digital experiences</a:t>
            </a:r>
            <a:r>
              <a:rPr lang="en-US"/>
              <a:t>, because they realize that the majority of interactions </a:t>
            </a:r>
            <a:r>
              <a:rPr lang="en-US" b="1"/>
              <a:t>with customers, employees, and partners </a:t>
            </a:r>
            <a:r>
              <a:rPr lang="en-US"/>
              <a:t>going forward will happen through </a:t>
            </a:r>
            <a:r>
              <a:rPr lang="en-US" b="1"/>
              <a:t>apps and other digital channels</a:t>
            </a:r>
            <a:r>
              <a:rPr lang="en-US"/>
              <a:t>.</a:t>
            </a:r>
          </a:p>
          <a:p>
            <a:pPr lvl="4"/>
            <a:r>
              <a:rPr lang="en-US"/>
              <a:t>And as the business world moves into the digital space—to meet the next generation of customers, employees, and partners; to create new efficiencies; and to compete globally—apps, and specifically innovation through apps, is central to their strategy.</a:t>
            </a:r>
          </a:p>
          <a:p>
            <a:pPr lvl="4"/>
            <a:r>
              <a:rPr lang="en-US" b="1"/>
              <a:t>We call this app innovation, and we see it at the core of every digital transformation journey.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85E954-C093-468C-B386-099503D1F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057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1691">
              <a:spcAft>
                <a:spcPts val="361"/>
              </a:spcAft>
              <a:defRPr/>
            </a:pPr>
            <a:endParaRPr lang="en-US" sz="13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91691"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7619" marR="0" lvl="0" indent="0" algn="l" defTabSz="97187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91691"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1691" rtl="0" eaLnBrk="1" fontAlgn="auto" latinLnBrk="0" hangingPunct="1">
                <a:lnSpc>
                  <a:spcPct val="100000"/>
                </a:lnSpc>
                <a:spcBef>
                  <a:spcPts val="0"/>
                </a:spcBef>
                <a:spcAft>
                  <a:spcPts val="0"/>
                </a:spcAft>
                <a:buClrTx/>
                <a:buSzTx/>
                <a:buFontTx/>
                <a:buNone/>
                <a:tabLst/>
                <a:defRPr/>
              </a:pPr>
              <a:t>9/21/2018 5:04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16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1691"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9094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Ouvrir</a:t>
            </a:r>
            <a:r>
              <a:rPr lang="en-US"/>
              <a:t> avec la  </a:t>
            </a:r>
            <a:r>
              <a:rPr lang="en-US" err="1"/>
              <a:t>liberté</a:t>
            </a:r>
            <a:r>
              <a:rPr lang="en-US"/>
              <a:t> des </a:t>
            </a:r>
            <a:r>
              <a:rPr lang="en-US" err="1"/>
              <a:t>plateformes</a:t>
            </a:r>
            <a:r>
              <a:rPr lang="en-US"/>
              <a:t>…</a:t>
            </a:r>
          </a:p>
        </p:txBody>
      </p:sp>
      <p:sp>
        <p:nvSpPr>
          <p:cNvPr id="4" name="Slide Number Placeholder 3"/>
          <p:cNvSpPr>
            <a:spLocks noGrp="1"/>
          </p:cNvSpPr>
          <p:nvPr>
            <p:ph type="sldNum" sz="quarter" idx="10"/>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A3CC8A1F-D357-4631-8BBB-DCC45B114D10}"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138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With the accelerating pace of change around us, every business needs to innovate &amp; change faster than ever before </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Old infrastructure and traditional ways of building apps are becoming growth inhibitors for an enterprise</a:t>
            </a:r>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Business need rapid innovation – to rollout out new business models, optimize business processes, respond to regulations </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72% of IT budget is dedicated to keep-the-lights-on functions which doesn’t leave whole lot for new projects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Businesses need their employees to be productive on the go. And everyone wants to be able to connect to their </a:t>
            </a:r>
            <a:r>
              <a:rPr lang="en-US" dirty="0" err="1"/>
              <a:t>LoB</a:t>
            </a:r>
            <a:r>
              <a:rPr lang="en-US" dirty="0"/>
              <a:t> systems, regardless of whether they are old are new, through mobile devices</a:t>
            </a:r>
          </a:p>
          <a:p>
            <a:pPr marL="285750" indent="-285750">
              <a:buFont typeface="Arial" panose="020B0604020202020204" pitchFamily="34" charset="0"/>
              <a:buChar char="•"/>
            </a:pPr>
            <a:r>
              <a:rPr lang="en-US" dirty="0"/>
              <a:t>Demand for mobile apps is 5x the capacity of IT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Business leaders want their employees to make decisions faster which requires friction free access to data, reporting and analysis. </a:t>
            </a:r>
          </a:p>
          <a:p>
            <a:pPr marL="285750" indent="-285750">
              <a:buFont typeface="Arial" panose="020B0604020202020204" pitchFamily="34" charset="0"/>
              <a:buChar char="•"/>
            </a:pPr>
            <a:r>
              <a:rPr lang="en-US" dirty="0"/>
              <a:t>For many traditional IT departments, this creates an endless churn of building reports – taking precious resources away from new development initiatives and still not being able to meet the reporting needs of business</a:t>
            </a:r>
          </a:p>
          <a:p>
            <a:pPr marL="285750" indent="-285750">
              <a:buFont typeface="Arial" panose="020B0604020202020204" pitchFamily="34" charset="0"/>
              <a:buChar char="•"/>
            </a:pPr>
            <a:r>
              <a:rPr lang="en-US" dirty="0"/>
              <a:t>These are just some examples illustrating the widening digital divide between Business and IT</a:t>
            </a:r>
          </a:p>
          <a:p>
            <a:pPr marL="285750" indent="-285750">
              <a:buFont typeface="Arial" panose="020B0604020202020204" pitchFamily="34" charset="0"/>
              <a:buChar char="•"/>
            </a:pPr>
            <a:r>
              <a:rPr lang="en-US" dirty="0"/>
              <a:t>And today we’re going to show you how you can address these challenges &amp; transform your internal business apps leveraging the strengths of IT and business  (power users)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Shadow IT. Security concerns</a:t>
            </a:r>
          </a:p>
          <a:p>
            <a:pPr marL="285750" indent="-285750">
              <a:buFont typeface="Arial" panose="020B0604020202020204" pitchFamily="34" charset="0"/>
              <a:buChar char="•"/>
            </a:pPr>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Source 1.</a:t>
            </a:r>
            <a:r>
              <a:rPr lang="en-US" sz="1200" dirty="0"/>
              <a:t> Data source: Forrester IT Survey, 2013</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Forrester Research survey of IT leaders at more than 3,700 companies, respondents estimated that they spend an average 72% of the money in their budgets on such keep-the-lights-on functions as replacing or expanding capacity and supporting ongoing operations and maintenance, while only 28% of the money goes toward new projects.</a:t>
            </a:r>
          </a:p>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kern="1200" dirty="0">
                <a:solidFill>
                  <a:schemeClr val="tx1"/>
                </a:solidFill>
                <a:effectLst/>
                <a:latin typeface="+mn-lt"/>
                <a:ea typeface="+mn-ea"/>
                <a:cs typeface="+mn-cs"/>
              </a:rPr>
              <a:t>Source 2: Forrester Predicts Investment In Artificial Intelligence Will Grow 300% in 2017. Forrester Research, Inc. November 1, 2016. </a:t>
            </a:r>
            <a:r>
              <a:rPr lang="en-US" sz="1200" i="1" u="sng" kern="1200" dirty="0">
                <a:solidFill>
                  <a:schemeClr val="tx1"/>
                </a:solidFill>
                <a:effectLst/>
                <a:latin typeface="+mn-lt"/>
                <a:ea typeface="+mn-ea"/>
                <a:cs typeface="+mn-cs"/>
                <a:hlinkClick r:id="rId3"/>
              </a:rPr>
              <a:t>(Source)</a:t>
            </a:r>
            <a:r>
              <a:rPr lang="en-US" sz="1200" u="sng" kern="1200" dirty="0">
                <a:solidFill>
                  <a:schemeClr val="tx1"/>
                </a:solidFill>
                <a:effectLst/>
                <a:latin typeface="+mn-lt"/>
                <a:ea typeface="+mn-ea"/>
                <a:cs typeface="+mn-cs"/>
                <a:hlinkClick r:id="rId3"/>
              </a:rPr>
              <a:t> </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While in 2015 it found that only 51% of data and analytics decision-makers said that they were able to easily obtain data and analyze it without the help of technologist, Forrester expects this figure to rise to around 66% in 2017</a:t>
            </a:r>
          </a:p>
          <a:p>
            <a:pPr marL="285750" indent="-2857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 ===================================================================</a:t>
            </a:r>
          </a:p>
          <a:p>
            <a:pPr marL="0" indent="0">
              <a:buFont typeface="Arial" panose="020B0604020202020204" pitchFamily="34" charset="0"/>
              <a:buNone/>
            </a:pPr>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F3F3F"/>
                </a:solidFill>
                <a:effectLst/>
                <a:uLnTx/>
                <a:uFillTx/>
                <a:latin typeface="Segoe UI"/>
                <a:ea typeface="+mn-ea"/>
                <a:cs typeface="+mn-cs"/>
              </a:rPr>
              <a:t>Data source: Enterprise Application Trends. Gartner, 2016</a:t>
            </a:r>
            <a:endParaRPr kumimoji="0" lang="en-US" sz="12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By the end of 2017, market demand for mobile app development services will grow at least five times faster than internal IT organizations' capacity to deliver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http://www.gartner.com/newsroom/id/3076817</a:t>
            </a:r>
          </a:p>
          <a:p>
            <a:pPr marL="0" indent="0">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26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prstClr val="black"/>
                </a:solidFill>
              </a:rPr>
              <a:t>Now this is a picture that all of us can relate to.  We typically have to work with lots of </a:t>
            </a:r>
            <a:r>
              <a:rPr lang="en-US" sz="1200" dirty="0" err="1">
                <a:solidFill>
                  <a:prstClr val="black"/>
                </a:solidFill>
              </a:rPr>
              <a:t>LoB</a:t>
            </a:r>
            <a:r>
              <a:rPr lang="en-US" sz="1200" dirty="0">
                <a:solidFill>
                  <a:prstClr val="black"/>
                </a:solidFill>
              </a:rPr>
              <a:t> apps. Many enterprises have more than 1,000 </a:t>
            </a:r>
            <a:r>
              <a:rPr lang="en-US" sz="1200" dirty="0" err="1">
                <a:solidFill>
                  <a:prstClr val="black"/>
                </a:solidFill>
              </a:rPr>
              <a:t>LoB</a:t>
            </a:r>
            <a:r>
              <a:rPr lang="en-US" sz="1200" dirty="0">
                <a:solidFill>
                  <a:prstClr val="black"/>
                </a:solidFill>
              </a:rPr>
              <a:t> systems – You might have a system for budgeting, orders, invoices, approvals and so on.  In fact, many companies have multiple systems serving somewhat similar function, say, Approvals.  And employees really have to jump from one system to another to get work done or request IT to create mash-up apps that pull data from different systems and create workflows to capture the details as a document moves from one employee to another or from one </a:t>
            </a:r>
            <a:r>
              <a:rPr lang="en-US" sz="1200" dirty="0" err="1">
                <a:solidFill>
                  <a:prstClr val="black"/>
                </a:solidFill>
              </a:rPr>
              <a:t>dept</a:t>
            </a:r>
            <a:r>
              <a:rPr lang="en-US" sz="1200" dirty="0">
                <a:solidFill>
                  <a:prstClr val="black"/>
                </a:solidFill>
              </a:rPr>
              <a:t> to another.</a:t>
            </a:r>
          </a:p>
          <a:p>
            <a:pPr marL="0" indent="0">
              <a:buNone/>
            </a:pPr>
            <a:endParaRPr lang="en-US" sz="1200" dirty="0">
              <a:solidFill>
                <a:prstClr val="black"/>
              </a:solidFill>
            </a:endParaRPr>
          </a:p>
          <a:p>
            <a:pPr marL="0" indent="0">
              <a:buNone/>
            </a:pPr>
            <a:r>
              <a:rPr lang="en-US" sz="1200" dirty="0">
                <a:solidFill>
                  <a:prstClr val="black"/>
                </a:solidFill>
              </a:rPr>
              <a:t>It is not surprising, almost all employees now expect to access </a:t>
            </a:r>
            <a:r>
              <a:rPr lang="en-US" sz="1200" dirty="0" err="1">
                <a:solidFill>
                  <a:prstClr val="black"/>
                </a:solidFill>
              </a:rPr>
              <a:t>LoB</a:t>
            </a:r>
            <a:r>
              <a:rPr lang="en-US" sz="1200" dirty="0">
                <a:solidFill>
                  <a:prstClr val="black"/>
                </a:solidFill>
              </a:rPr>
              <a:t> systems from mobile devices which is fueling huge demand for mobile apps in an enterprise.  And if they cannot access the data easily, it impacts their productivity.    With the changing needs of business, they also request lots of changes and need them sooner than latter. </a:t>
            </a:r>
          </a:p>
          <a:p>
            <a:pPr marL="0" indent="0">
              <a:buNone/>
            </a:pPr>
            <a:endParaRPr lang="en-US" sz="1200"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But lot of these systems are hard to change.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rPr>
              <a:t>Some of the </a:t>
            </a:r>
            <a:r>
              <a:rPr lang="en-US" sz="1200" dirty="0" err="1">
                <a:solidFill>
                  <a:prstClr val="black"/>
                </a:solidFill>
              </a:rPr>
              <a:t>LoB</a:t>
            </a:r>
            <a:r>
              <a:rPr lang="en-US" sz="1200" dirty="0">
                <a:solidFill>
                  <a:prstClr val="black"/>
                </a:solidFill>
              </a:rPr>
              <a:t> systems were built10-20 years ago and it goes without saying it is not easy or practical to replace them.  They are  going to be there for a long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rPr>
              <a:t>Next, there is a wide variety of </a:t>
            </a:r>
            <a:r>
              <a:rPr lang="en-US" sz="1200" dirty="0" err="1">
                <a:solidFill>
                  <a:prstClr val="black"/>
                </a:solidFill>
              </a:rPr>
              <a:t>LoB</a:t>
            </a:r>
            <a:r>
              <a:rPr lang="en-US" sz="1200" dirty="0">
                <a:solidFill>
                  <a:prstClr val="black"/>
                </a:solidFill>
              </a:rPr>
              <a:t> apps. You still have many companies running their core business processes using Mainframes.  For some apps, you might have created custom built apps, or have an ISV solution customized per your organization needs.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rPr>
              <a:t>Next, you might be hosting some apps in cloud or on-premises. </a:t>
            </a:r>
          </a:p>
          <a:p>
            <a:pPr marL="0" indent="0">
              <a:buNone/>
            </a:pPr>
            <a:endParaRPr lang="en-US" sz="1200" dirty="0">
              <a:solidFill>
                <a:prstClr val="black"/>
              </a:solidFill>
            </a:endParaRPr>
          </a:p>
          <a:p>
            <a:pPr marL="0" indent="0">
              <a:buNone/>
            </a:pPr>
            <a:r>
              <a:rPr lang="en-US" sz="1200" dirty="0">
                <a:solidFill>
                  <a:prstClr val="black"/>
                </a:solidFill>
              </a:rPr>
              <a:t>This makes it hard for IT to maintain and innovate on these apps matching the speed of business.   Here are some implications of the state most large enterprises find themselves in:  </a:t>
            </a:r>
          </a:p>
          <a:p>
            <a:pPr marL="171450" indent="-171450">
              <a:buFont typeface="Arial" panose="020B0604020202020204" pitchFamily="34" charset="0"/>
              <a:buChar char="•"/>
            </a:pPr>
            <a:r>
              <a:rPr lang="en-US" sz="1200" dirty="0">
                <a:solidFill>
                  <a:prstClr val="black"/>
                </a:solidFill>
              </a:rPr>
              <a:t>1</a:t>
            </a:r>
            <a:r>
              <a:rPr lang="en-US" sz="1200" baseline="30000" dirty="0">
                <a:solidFill>
                  <a:prstClr val="black"/>
                </a:solidFill>
              </a:rPr>
              <a:t>st</a:t>
            </a:r>
            <a:r>
              <a:rPr lang="en-US" sz="1200" dirty="0">
                <a:solidFill>
                  <a:prstClr val="black"/>
                </a:solidFill>
              </a:rPr>
              <a:t> …. 80% of IT budget is spent on maintenance which means there is only 20% left to do something new. You might be thinking about Digital transformation but lots of times will find IT not having sufficient budget to support your request. It is not that IT doesn’t want to move fast but are constrained by budget and resources. </a:t>
            </a:r>
          </a:p>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2</a:t>
            </a:r>
            <a:r>
              <a:rPr lang="en-US" sz="1200" baseline="30000" dirty="0">
                <a:solidFill>
                  <a:prstClr val="black"/>
                </a:solidFill>
              </a:rPr>
              <a:t>nd</a:t>
            </a:r>
            <a:r>
              <a:rPr lang="en-US" sz="1200" dirty="0">
                <a:solidFill>
                  <a:prstClr val="black"/>
                </a:solidFill>
              </a:rPr>
              <a:t> every business leader today wants their organization be more agile.  They want their employees should be able to respond faster to end customers, if there is a change you should be able land it fast in the marketplace.  This requires your employees to be highly productive but about 28% of their time is spent on administrative tasks such as copying data from one system to another,  approving in one system and then into another and so on, or manually driving a business process, or spending time on finding data which might be hiding somewhere in these systems.  This creates a huge productivity drag and impacts the agility of your whole enterprise. </a:t>
            </a:r>
          </a:p>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3</a:t>
            </a:r>
            <a:r>
              <a:rPr lang="en-US" sz="1200" baseline="30000" dirty="0">
                <a:solidFill>
                  <a:prstClr val="black"/>
                </a:solidFill>
              </a:rPr>
              <a:t>rd</a:t>
            </a:r>
            <a:r>
              <a:rPr lang="en-US" sz="1200" dirty="0">
                <a:solidFill>
                  <a:prstClr val="black"/>
                </a:solidFill>
              </a:rPr>
              <a:t> Security is top of mind for everyone. Not only you need it for compliance reasons but it is also about customers’ trust.  Unfortunately, the number of When customers given their data to you they expect you to keep it secure and that is why data breaches are so costly as they impact your ability to attract and retain customers.  </a:t>
            </a:r>
          </a:p>
          <a:p>
            <a:pPr marL="0" indent="0">
              <a:buFont typeface="Arial" panose="020B0604020202020204" pitchFamily="34" charset="0"/>
              <a:buNone/>
            </a:pPr>
            <a:endParaRPr lang="en-US" sz="1200" dirty="0">
              <a:solidFill>
                <a:prstClr val="black"/>
              </a:solidFill>
            </a:endParaRPr>
          </a:p>
          <a:p>
            <a:pPr marL="0" indent="0">
              <a:buFont typeface="Arial" panose="020B0604020202020204" pitchFamily="34" charset="0"/>
              <a:buNone/>
            </a:pP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a:t>
            </a:r>
          </a:p>
          <a:p>
            <a:pPr marL="0" indent="0">
              <a:buNone/>
            </a:pPr>
            <a:endParaRPr lang="en-US" sz="1200" dirty="0">
              <a:solidFill>
                <a:prstClr val="black"/>
              </a:solidFill>
            </a:endParaRPr>
          </a:p>
          <a:p>
            <a:pPr marL="0" indent="0">
              <a:buNone/>
            </a:pPr>
            <a:r>
              <a:rPr lang="en-US" sz="1200" b="1" dirty="0">
                <a:solidFill>
                  <a:prstClr val="black"/>
                </a:solidFill>
              </a:rPr>
              <a:t>Data sources: </a:t>
            </a:r>
          </a:p>
          <a:p>
            <a:pPr marL="228600" indent="-228600">
              <a:buAutoNum type="arabicParenR"/>
            </a:pPr>
            <a:endParaRPr lang="en-US" sz="1200" dirty="0">
              <a:solidFill>
                <a:prstClr val="black"/>
              </a:solidFill>
            </a:endParaRPr>
          </a:p>
          <a:p>
            <a:pPr marL="228600" indent="-228600">
              <a:buAutoNum type="arabicParenR"/>
            </a:pPr>
            <a:r>
              <a:rPr lang="en-US" sz="1200" dirty="0">
                <a:solidFill>
                  <a:prstClr val="black"/>
                </a:solidFill>
              </a:rPr>
              <a:t>Cost:  http://www.gartner.com/newsroom/id/497088</a:t>
            </a:r>
          </a:p>
          <a:p>
            <a:pPr marL="0" indent="0">
              <a:buNone/>
            </a:pPr>
            <a:endParaRPr lang="en-US" sz="1200" dirty="0">
              <a:solidFill>
                <a:prstClr val="black"/>
              </a:solidFill>
            </a:endParaRPr>
          </a:p>
          <a:p>
            <a:r>
              <a:rPr lang="en-US" sz="1200" dirty="0">
                <a:solidFill>
                  <a:prstClr val="black"/>
                </a:solidFill>
              </a:rPr>
              <a:t>2) Agility:  https://acrobat.adobe.com/content/dam/doc-cloud/en/pdfs/idc-adobe-document-disconnect-whitepaper-global-ue-final.pdf</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dirty="0">
              <a:solidFill>
                <a:prstClr val="black"/>
              </a:solidFill>
            </a:endParaRPr>
          </a:p>
          <a:p>
            <a:pPr marL="0" indent="0">
              <a:buFont typeface="Arial" panose="020B0604020202020204" pitchFamily="34" charset="0"/>
              <a:buNone/>
            </a:pPr>
            <a:endParaRPr lang="en-US" sz="1200" dirty="0">
              <a:solidFill>
                <a:prstClr val="black"/>
              </a:solidFill>
            </a:endParaRPr>
          </a:p>
          <a:p>
            <a:pPr marL="0" indent="0">
              <a:buFont typeface="Arial" panose="020B0604020202020204" pitchFamily="34" charset="0"/>
              <a:buNone/>
            </a:pPr>
            <a:r>
              <a:rPr lang="en-US" sz="1200" dirty="0">
                <a:solidFill>
                  <a:prstClr val="black"/>
                </a:solidFill>
              </a:rPr>
              <a:t>3) Security:  http://www.idtheftcenter.org/2016databreaches.html</a:t>
            </a:r>
          </a:p>
          <a:p>
            <a:pPr marL="0" indent="0">
              <a:buFont typeface="Arial" panose="020B0604020202020204" pitchFamily="34" charset="0"/>
              <a:buNone/>
            </a:pPr>
            <a:endParaRPr lang="en-US" sz="1200" dirty="0">
              <a:solidFill>
                <a:prstClr val="black"/>
              </a:solidFill>
            </a:endParaRPr>
          </a:p>
          <a:p>
            <a:pPr marL="0" indent="0">
              <a:buFont typeface="Arial" panose="020B0604020202020204" pitchFamily="34" charset="0"/>
              <a:buNone/>
            </a:pPr>
            <a:r>
              <a:rPr lang="en-US" sz="1200" dirty="0">
                <a:solidFill>
                  <a:prstClr val="black"/>
                </a:solidFill>
              </a:rPr>
              <a:t>=====================================================================================================</a:t>
            </a:r>
          </a:p>
          <a:p>
            <a:pPr marL="457200" indent="-457200">
              <a:buFont typeface="Arial" panose="020B0604020202020204" pitchFamily="34" charset="0"/>
              <a:buChar char="•"/>
            </a:pPr>
            <a:r>
              <a:rPr lang="en-US" sz="1200" dirty="0">
                <a:solidFill>
                  <a:prstClr val="black"/>
                </a:solidFill>
              </a:rPr>
              <a:t>Productivity &amp; Agility</a:t>
            </a:r>
          </a:p>
          <a:p>
            <a:pPr marL="914400" lvl="1" indent="-457200">
              <a:buFont typeface="Arial" panose="020B0604020202020204" pitchFamily="34" charset="0"/>
              <a:buChar char="•"/>
            </a:pPr>
            <a:r>
              <a:rPr lang="en-US" sz="1200" dirty="0">
                <a:solidFill>
                  <a:prstClr val="black"/>
                </a:solidFill>
              </a:rPr>
              <a:t>Employees spend so much of time searching and gather data vs  getting contextual info/data automatically. </a:t>
            </a:r>
          </a:p>
          <a:p>
            <a:pPr marL="914400" lvl="1" indent="-457200">
              <a:buFont typeface="Arial" panose="020B0604020202020204" pitchFamily="34" charset="0"/>
              <a:buChar char="•"/>
            </a:pPr>
            <a:r>
              <a:rPr lang="en-US" sz="1200" dirty="0">
                <a:solidFill>
                  <a:prstClr val="black"/>
                </a:solidFill>
              </a:rPr>
              <a:t>It takes far too long to respond to changing business processes or new business requirements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Agility:   </a:t>
            </a:r>
            <a:r>
              <a:rPr lang="en-US" sz="1200" b="1" i="0" kern="1200" dirty="0">
                <a:solidFill>
                  <a:schemeClr val="tx1"/>
                </a:solidFill>
                <a:effectLst/>
                <a:latin typeface="+mn-lt"/>
                <a:ea typeface="+mn-ea"/>
                <a:cs typeface="+mn-cs"/>
              </a:rPr>
              <a:t>For achieving agility, there should be a rolling plan in addition to the mid-term or long-term strategic planning document. </a:t>
            </a:r>
            <a:r>
              <a:rPr lang="en-US" sz="1200" b="0" i="0" kern="1200" dirty="0">
                <a:solidFill>
                  <a:schemeClr val="tx1"/>
                </a:solidFill>
                <a:effectLst/>
                <a:latin typeface="+mn-lt"/>
                <a:ea typeface="+mn-ea"/>
                <a:cs typeface="+mn-cs"/>
              </a:rPr>
              <a:t>Need for agility arises due to changes in underlying assumptions. If these changes are captured in the rolling plan, flexibility can be achieved. Every CIO may ask self: Is IT responsive and proactive enough to find answers and solutions in case of emerging chances? Does IT have a platform which is scalable, secure, resilient and well interconnected? IT is now the rate limiter for change, the IT infrastructure that was implemented to deliver business automation in the 20th Century, which it did quite well through standardization, now impedes business agility in the 21st Century; a movement that recognizes increasingly dynamic business environments and the need for operational responsiveness is on the way. Organizations need to adaptive IT infrastructure for business sustainability. This reflects that systems development, qualification, and deployment are complex tasks. The business aspiration to agility can often be leveraged to help align business and technology stakeholders around the case for application modernization and rationalization. Many businesses aspire to agility when they are burdened by brittle, tightly coupled systems constrained by rigid roadmaps and deployment schedules due to the underlying code debt, integration dependencies, and testing complexity. In the meantime, well-run technology organizations can demonstrate alignment by being responsive to tactical business opportunities to the degree possible while remaining focused on developing, communicating, and executing a longer-term strategy to enable and maintain true enterprise agility.</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http://futureofcio.blogspot.com/2013/10/how-to-define-it-agility.html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Cost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Legacy applications cost a lot to maintain and more resources to innovate on.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They are result in high cost for the business - to run &amp; operate various business processes.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Security</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Having different applications having their own user-id password, creates more points of failure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Lots of data in today’s enterprise in not encrypted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9/21/2018 4:15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0286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ctr" latinLnBrk="0" hangingPunct="1">
              <a:lnSpc>
                <a:spcPct val="100000"/>
              </a:lnSpc>
              <a:spcBef>
                <a:spcPts val="0"/>
              </a:spcBef>
              <a:spcAft>
                <a:spcPts val="0"/>
              </a:spcAft>
              <a:buClrTx/>
              <a:buSzTx/>
              <a:buFontTx/>
              <a:buNone/>
              <a:tabLst/>
              <a:defRPr/>
            </a:pPr>
            <a:r>
              <a:rPr lang="en-US" sz="1200" dirty="0">
                <a:solidFill>
                  <a:schemeClr val="bg1">
                    <a:lumMod val="75000"/>
                  </a:schemeClr>
                </a:solidFill>
              </a:rPr>
              <a:t>1) </a:t>
            </a:r>
            <a:r>
              <a:rPr lang="en-US" sz="1200" dirty="0" err="1">
                <a:solidFill>
                  <a:schemeClr val="bg1">
                    <a:lumMod val="75000"/>
                  </a:schemeClr>
                </a:solidFill>
              </a:rPr>
              <a:t>Metlife</a:t>
            </a:r>
            <a:r>
              <a:rPr lang="en-US" sz="1200" dirty="0">
                <a:solidFill>
                  <a:schemeClr val="bg1">
                    <a:lumMod val="75000"/>
                  </a:schemeClr>
                </a:solidFill>
              </a:rPr>
              <a:t>:   </a:t>
            </a:r>
          </a:p>
          <a:p>
            <a:pPr marL="171450" marR="0" lvl="0" indent="-171450" algn="l" defTabSz="93268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75000"/>
                  </a:schemeClr>
                </a:solidFill>
              </a:rPr>
              <a:t>Built an application, using containers, that </a:t>
            </a:r>
            <a:r>
              <a:rPr lang="en-US" sz="1200" b="0" i="0" kern="1200" dirty="0">
                <a:solidFill>
                  <a:schemeClr val="tx1"/>
                </a:solidFill>
                <a:effectLst/>
                <a:latin typeface="+mn-lt"/>
                <a:ea typeface="+mn-ea"/>
                <a:cs typeface="+mn-cs"/>
              </a:rPr>
              <a:t>"wrap" the decades worth of legacy systems</a:t>
            </a:r>
          </a:p>
          <a:p>
            <a:pPr marL="171450" marR="0" lvl="0" indent="-171450" algn="l" defTabSz="93268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new application was able to tap into these systems of record to access the data and serve it up to both customers and agents alike in a single online experience, while gaining operational scale through cloud infrastructure. </a:t>
            </a:r>
          </a:p>
          <a:p>
            <a:pPr marL="0" marR="0" lvl="0" indent="0" algn="l" defTabSz="932688"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    The result:</a:t>
            </a:r>
          </a:p>
          <a:p>
            <a:pPr marL="228600" marR="0" lvl="1" indent="-228600" algn="l" defTabSz="914400" rtl="0"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70% consolidation on infrastructure by moving to Cloud. </a:t>
            </a:r>
          </a:p>
          <a:p>
            <a:pPr marL="228600" marR="0" lvl="1" indent="-228600" algn="l" defTabSz="914400" rtl="0"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IT Agility. Apps built using containers access to legacy systems, serving agents and customers via one app. </a:t>
            </a:r>
          </a:p>
          <a:p>
            <a:pPr marL="228600" marR="0" lvl="1" indent="-228600" algn="l" defTabSz="914400" rtl="0"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Easy deployment anywhere around the globe. </a:t>
            </a:r>
            <a:endParaRPr kumimoji="0" lang="en-US" sz="1400" b="1" i="0" u="none" strike="noStrike" kern="0" cap="none" spc="0" normalizeH="0" baseline="0" noProof="0" dirty="0">
              <a:ln>
                <a:noFill/>
              </a:ln>
              <a:solidFill>
                <a:srgbClr val="0064B7"/>
              </a:solidFill>
              <a:effectLst/>
              <a:uLnTx/>
              <a:uFillTx/>
              <a:latin typeface="Segoe UI"/>
              <a:ea typeface="+mn-ea"/>
              <a:cs typeface="Segoe UI" pitchFamily="34" charset="0"/>
            </a:endParaRPr>
          </a:p>
          <a:p>
            <a:pPr marL="171450" marR="0" lvl="0" indent="-171450" algn="l" defTabSz="932688"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fontAlgn="ctr"/>
            <a:r>
              <a:rPr lang="en-US" sz="1200" dirty="0">
                <a:solidFill>
                  <a:schemeClr val="bg1">
                    <a:lumMod val="75000"/>
                  </a:schemeClr>
                </a:solidFill>
              </a:rPr>
              <a:t>2   https://enterprise.microsoft.com/en-us/customer-story/industries/retail-and-consumer-goods/jet-com/</a:t>
            </a:r>
          </a:p>
          <a:p>
            <a:pPr lvl="0" defTabSz="914367">
              <a:lnSpc>
                <a:spcPct val="120000"/>
              </a:lnSpc>
              <a:spcAft>
                <a:spcPts val="1200"/>
              </a:spcAft>
              <a:defRPr/>
            </a:pPr>
            <a:r>
              <a:rPr lang="en-US" kern="0" spc="60" dirty="0">
                <a:solidFill>
                  <a:srgbClr val="353535"/>
                </a:solidFill>
              </a:rPr>
              <a:t>To be one of the best e-commerce</a:t>
            </a:r>
            <a:r>
              <a:rPr lang="en-US" kern="0" dirty="0">
                <a:solidFill>
                  <a:srgbClr val="353535"/>
                </a:solidFill>
              </a:rPr>
              <a:t> destinations in the US, we will have to </a:t>
            </a:r>
            <a:r>
              <a:rPr lang="en-US" kern="0" spc="70" dirty="0">
                <a:solidFill>
                  <a:srgbClr val="353535"/>
                </a:solidFill>
              </a:rPr>
              <a:t>handle millions of customers. That</a:t>
            </a:r>
            <a:r>
              <a:rPr lang="en-US" kern="0" dirty="0">
                <a:solidFill>
                  <a:srgbClr val="353535"/>
                </a:solidFill>
              </a:rPr>
              <a:t> </a:t>
            </a:r>
            <a:r>
              <a:rPr lang="en-US" kern="0" spc="-40" dirty="0">
                <a:solidFill>
                  <a:srgbClr val="353535"/>
                </a:solidFill>
              </a:rPr>
              <a:t>requires a top-class e-commerce system</a:t>
            </a:r>
            <a:r>
              <a:rPr lang="en-US" kern="0" dirty="0">
                <a:solidFill>
                  <a:srgbClr val="353535"/>
                </a:solidFill>
              </a:rPr>
              <a:t> built on a flexible, open cloud platform. That is exactly what we got with Azure. From </a:t>
            </a:r>
            <a:r>
              <a:rPr lang="en-US" kern="0" dirty="0" err="1">
                <a:solidFill>
                  <a:srgbClr val="353535"/>
                </a:solidFill>
              </a:rPr>
              <a:t>microservices</a:t>
            </a:r>
            <a:r>
              <a:rPr lang="en-US" kern="0" dirty="0">
                <a:solidFill>
                  <a:srgbClr val="353535"/>
                </a:solidFill>
              </a:rPr>
              <a:t> to App </a:t>
            </a:r>
          </a:p>
          <a:p>
            <a:pPr lvl="0" defTabSz="914367">
              <a:lnSpc>
                <a:spcPct val="120000"/>
              </a:lnSpc>
              <a:spcAft>
                <a:spcPts val="1200"/>
              </a:spcAft>
              <a:defRPr/>
            </a:pPr>
            <a:r>
              <a:rPr lang="en-US" kern="0" dirty="0">
                <a:solidFill>
                  <a:srgbClr val="353535"/>
                </a:solidFill>
              </a:rPr>
              <a:t>Being able to leverage so many off-the-</a:t>
            </a:r>
            <a:r>
              <a:rPr lang="en-US" kern="0" spc="-50" dirty="0">
                <a:solidFill>
                  <a:srgbClr val="353535"/>
                </a:solidFill>
              </a:rPr>
              <a:t>shelf services and tools from Azure enabled </a:t>
            </a:r>
            <a:r>
              <a:rPr lang="en-US" kern="0" spc="70" dirty="0">
                <a:solidFill>
                  <a:srgbClr val="353535"/>
                </a:solidFill>
              </a:rPr>
              <a:t>us to go from zero to a full-fledged e-</a:t>
            </a:r>
            <a:r>
              <a:rPr lang="en-US" kern="0" dirty="0">
                <a:solidFill>
                  <a:srgbClr val="353535"/>
                </a:solidFill>
              </a:rPr>
              <a:t>commerce marketplace in just 12 months</a:t>
            </a:r>
          </a:p>
          <a:p>
            <a:pPr lvl="0" defTabSz="914367">
              <a:lnSpc>
                <a:spcPct val="120000"/>
              </a:lnSpc>
              <a:spcAft>
                <a:spcPts val="1200"/>
              </a:spcAft>
              <a:defRPr/>
            </a:pPr>
            <a:endParaRPr lang="en-US" sz="1200" kern="0" dirty="0">
              <a:solidFill>
                <a:srgbClr val="353535"/>
              </a:solidFill>
            </a:endParaRPr>
          </a:p>
          <a:p>
            <a:r>
              <a:rPr lang="en-US" b="1" dirty="0">
                <a:effectLst/>
              </a:rPr>
              <a:t>Benefits</a:t>
            </a:r>
          </a:p>
          <a:p>
            <a:r>
              <a:rPr lang="en-US" dirty="0">
                <a:effectLst/>
              </a:rPr>
              <a:t>Working with Microsoft Azure cloud services has provided Jet with a level of flexibility and scalability that has been critical to its aggressive development schedule.</a:t>
            </a:r>
          </a:p>
          <a:p>
            <a:r>
              <a:rPr lang="en-US" b="1" dirty="0">
                <a:effectLst/>
              </a:rPr>
              <a:t>Moving from code to production in minutes. </a:t>
            </a:r>
            <a:endParaRPr lang="en-US" dirty="0">
              <a:effectLst/>
            </a:endParaRPr>
          </a:p>
          <a:p>
            <a:r>
              <a:rPr lang="en-US" dirty="0">
                <a:effectLst/>
              </a:rPr>
              <a:t>By using App Service for its consumer front end, Jet has been able to dramatically streamline its development process, so that it can build, deploy, and scale consumer-grade web apps more rapidly. As Hanrahan says, “We’ve been able to get our critical code through our CI/CD process in a couple of minutes using App Service.”</a:t>
            </a:r>
          </a:p>
          <a:p>
            <a:r>
              <a:rPr lang="en-US" b="1" dirty="0">
                <a:effectLst/>
              </a:rPr>
              <a:t>Scaling automatically to meet customer demand  </a:t>
            </a:r>
            <a:endParaRPr lang="en-US" dirty="0">
              <a:effectLst/>
            </a:endParaRPr>
          </a:p>
          <a:p>
            <a:r>
              <a:rPr lang="en-US" dirty="0">
                <a:effectLst/>
              </a:rPr>
              <a:t>As with any popular e-retailing site, Jet requires extremely rapid and flexible scaling based on ever-changing customer traffic. To streamline this process, Jet was able to set up auto-scaling on both PaaS servers and App Service to scale its servers based on load or schedule. “Because both PaaS and App Service scale automatically for us, we are able to throw as many machines as we need at the front end, when we need them,” says Hanrahan.</a:t>
            </a:r>
          </a:p>
          <a:p>
            <a:r>
              <a:rPr lang="en-US" b="1" dirty="0">
                <a:effectLst/>
              </a:rPr>
              <a:t>Accommodating rapidly growing storage requirements  </a:t>
            </a:r>
            <a:endParaRPr lang="en-US" dirty="0">
              <a:effectLst/>
            </a:endParaRPr>
          </a:p>
          <a:p>
            <a:pPr lvl="0" defTabSz="914367">
              <a:lnSpc>
                <a:spcPct val="120000"/>
              </a:lnSpc>
              <a:spcAft>
                <a:spcPts val="1200"/>
              </a:spcAft>
              <a:defRPr/>
            </a:pPr>
            <a:endParaRPr lang="en-US" sz="1200" kern="0" dirty="0">
              <a:solidFill>
                <a:srgbClr val="353535"/>
              </a:solidFill>
            </a:endParaRPr>
          </a:p>
          <a:p>
            <a:pPr lvl="0" defTabSz="914367">
              <a:lnSpc>
                <a:spcPct val="120000"/>
              </a:lnSpc>
              <a:spcAft>
                <a:spcPts val="1200"/>
              </a:spcAft>
              <a:defRPr/>
            </a:pPr>
            <a:endParaRPr lang="en-US" sz="1200" dirty="0">
              <a:solidFill>
                <a:schemeClr val="bg1">
                  <a:lumMod val="75000"/>
                </a:schemeClr>
              </a:solidFill>
            </a:endParaRPr>
          </a:p>
          <a:p>
            <a:r>
              <a:rPr lang="en-US" sz="1200" dirty="0">
                <a:solidFill>
                  <a:schemeClr val="bg1">
                    <a:lumMod val="75000"/>
                  </a:schemeClr>
                </a:solidFill>
              </a:rPr>
              <a:t>3)</a:t>
            </a:r>
            <a:r>
              <a:rPr lang="en-US" dirty="0"/>
              <a:t> [Note:</a:t>
            </a:r>
            <a:r>
              <a:rPr lang="en-US" baseline="0" dirty="0"/>
              <a:t> if you used the Outback Steakhouse demo example, simply reference and remind the customer,  while going into more details about their story).</a:t>
            </a:r>
          </a:p>
          <a:p>
            <a:endParaRPr lang="en-US" baseline="0" dirty="0"/>
          </a:p>
          <a:p>
            <a:r>
              <a:rPr lang="en-US" dirty="0"/>
              <a:t>Outback</a:t>
            </a:r>
            <a:r>
              <a:rPr lang="en-US" baseline="0" dirty="0"/>
              <a:t> Steakhouse, a restaurant chain, </a:t>
            </a:r>
            <a:r>
              <a:rPr lang="en-US" dirty="0"/>
              <a:t>transforms their customer experiences</a:t>
            </a:r>
            <a:r>
              <a:rPr lang="en-US" baseline="0" dirty="0"/>
              <a:t> and builds customer loyalty with a five-star apps  - powered by Microsoft mobile DevOps technology and Azure cloud services. </a:t>
            </a:r>
          </a:p>
          <a:p>
            <a:endParaRPr lang="en-US" dirty="0"/>
          </a:p>
          <a:p>
            <a:r>
              <a:rPr lang="en-US" sz="1200" kern="1200" dirty="0" err="1">
                <a:solidFill>
                  <a:schemeClr val="tx1"/>
                </a:solidFill>
                <a:effectLst/>
                <a:latin typeface="+mn-lt"/>
                <a:ea typeface="+mn-ea"/>
                <a:cs typeface="+mn-cs"/>
              </a:rPr>
              <a:t>Bloomin</a:t>
            </a:r>
            <a:r>
              <a:rPr lang="en-US" sz="1200" kern="1200" dirty="0">
                <a:solidFill>
                  <a:schemeClr val="tx1"/>
                </a:solidFill>
                <a:effectLst/>
                <a:latin typeface="+mn-lt"/>
                <a:ea typeface="+mn-ea"/>
                <a:cs typeface="+mn-cs"/>
              </a:rPr>
              <a:t>’ Brands, Inc. is one of the world’s largest casual dining companies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operates over 1,500 restaurants, including Outback Steakhouse.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pairing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mobile DevOps and the cloud, the development team is pioneering the future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casual dining experiences, making it fast and easy for Outback Steakhouse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customers to get seated and pay for their meals.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Customers are able to view nearby locations, add themselves to waitlists,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receive push notifications when tables are ready, and pay at their tables—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 from the Outback Steakhouse app.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create this five-star app experience, the team replaced HTML5 apps with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fully redesigned Xamarin apps, and started development with Xamarin Client</a:t>
            </a:r>
          </a:p>
          <a:p>
            <a:r>
              <a:rPr lang="en-US" sz="1200" kern="1200" dirty="0">
                <a:solidFill>
                  <a:schemeClr val="tx1"/>
                </a:solidFill>
                <a:effectLst/>
                <a:latin typeface="+mn-lt"/>
                <a:ea typeface="+mn-ea"/>
                <a:cs typeface="+mn-cs"/>
              </a:rPr>
              <a:t>Services teams’ guidance and technical expertise. In addition to customer-facing mobile capabilities, they also use Microsoft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Azure to sync seating assignments and customer orders.</a:t>
            </a:r>
            <a:r>
              <a:rPr lang="en-US" sz="1200" kern="1200" baseline="0" dirty="0">
                <a:solidFill>
                  <a:schemeClr val="tx1"/>
                </a:solidFill>
                <a:effectLst/>
                <a:latin typeface="+mn-lt"/>
                <a:ea typeface="+mn-ea"/>
                <a:cs typeface="+mn-cs"/>
              </a:rPr>
              <a:t> A</a:t>
            </a:r>
            <a:r>
              <a:rPr lang="en-US" sz="1200" kern="1200" dirty="0">
                <a:solidFill>
                  <a:schemeClr val="tx1"/>
                </a:solidFill>
                <a:effectLst/>
                <a:latin typeface="+mn-lt"/>
                <a:ea typeface="+mn-ea"/>
                <a:cs typeface="+mn-cs"/>
              </a:rPr>
              <a:t>utomated testing across devices with the Xamarin Test Cloud ensures</a:t>
            </a:r>
            <a:r>
              <a:rPr lang="en-US" sz="1200" kern="1200" baseline="0" dirty="0">
                <a:solidFill>
                  <a:schemeClr val="tx1"/>
                </a:solidFill>
                <a:effectLst/>
                <a:latin typeface="+mn-lt"/>
                <a:ea typeface="+mn-ea"/>
                <a:cs typeface="+mn-cs"/>
              </a:rPr>
              <a:t> they </a:t>
            </a:r>
            <a:r>
              <a:rPr lang="en-US" sz="1200" kern="1200" dirty="0">
                <a:solidFill>
                  <a:schemeClr val="tx1"/>
                </a:solidFill>
                <a:effectLst/>
                <a:latin typeface="+mn-lt"/>
                <a:ea typeface="+mn-ea"/>
                <a:cs typeface="+mn-cs"/>
              </a:rPr>
              <a:t>catch any issues early in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development cycle, before they affect customers.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a:t>
            </a:r>
            <a:r>
              <a:rPr lang="en-US" sz="1200" b="0" i="0" kern="1200" baseline="0" dirty="0">
                <a:solidFill>
                  <a:schemeClr val="tx1"/>
                </a:solidFill>
                <a:effectLst/>
                <a:latin typeface="+mn-lt"/>
                <a:ea typeface="+mn-ea"/>
                <a:cs typeface="+mn-cs"/>
              </a:rPr>
              <a:t> released the new experience in mid-2016, and </a:t>
            </a:r>
            <a:r>
              <a:rPr lang="en-US" sz="1200" b="0" i="0" kern="1200" dirty="0">
                <a:solidFill>
                  <a:schemeClr val="tx1"/>
                </a:solidFill>
                <a:effectLst/>
                <a:latin typeface="+mn-lt"/>
                <a:ea typeface="+mn-ea"/>
                <a:cs typeface="+mn-cs"/>
              </a:rPr>
              <a:t>immediately received amazing reviews from customers across the country.  </a:t>
            </a:r>
            <a:r>
              <a:rPr lang="en-US" sz="1200" kern="1200" dirty="0">
                <a:solidFill>
                  <a:schemeClr val="tx1"/>
                </a:solidFill>
                <a:effectLst/>
                <a:latin typeface="+mn-lt"/>
                <a:ea typeface="+mn-ea"/>
                <a:cs typeface="+mn-cs"/>
              </a:rPr>
              <a:t>Based on customer reactions and</a:t>
            </a:r>
            <a:r>
              <a:rPr lang="en-US" sz="1200" kern="1200" baseline="0" dirty="0">
                <a:solidFill>
                  <a:schemeClr val="tx1"/>
                </a:solidFill>
                <a:effectLst/>
                <a:latin typeface="+mn-lt"/>
                <a:ea typeface="+mn-ea"/>
                <a:cs typeface="+mn-cs"/>
              </a:rPr>
              <a:t> overwhelmingly positive response, </a:t>
            </a:r>
            <a:r>
              <a:rPr lang="en-US" sz="1200" kern="1200" baseline="0" dirty="0" err="1">
                <a:solidFill>
                  <a:schemeClr val="tx1"/>
                </a:solidFill>
                <a:effectLst/>
                <a:latin typeface="+mn-lt"/>
                <a:ea typeface="+mn-ea"/>
                <a:cs typeface="+mn-cs"/>
              </a:rPr>
              <a:t>Bloomin</a:t>
            </a:r>
            <a:r>
              <a:rPr lang="en-US" sz="1200" kern="1200" baseline="0" dirty="0">
                <a:solidFill>
                  <a:schemeClr val="tx1"/>
                </a:solidFill>
                <a:effectLst/>
                <a:latin typeface="+mn-lt"/>
                <a:ea typeface="+mn-ea"/>
                <a:cs typeface="+mn-cs"/>
              </a:rPr>
              <a:t>’ Brands has delivered a similar customer-facing mobile app for its </a:t>
            </a:r>
            <a:r>
              <a:rPr lang="en-US" sz="1200" kern="1200" baseline="0" dirty="0" err="1">
                <a:solidFill>
                  <a:schemeClr val="tx1"/>
                </a:solidFill>
                <a:effectLst/>
                <a:latin typeface="+mn-lt"/>
                <a:ea typeface="+mn-ea"/>
                <a:cs typeface="+mn-cs"/>
              </a:rPr>
              <a:t>Carrabba’s</a:t>
            </a:r>
            <a:r>
              <a:rPr lang="en-US" sz="1200" kern="1200" baseline="0" dirty="0">
                <a:solidFill>
                  <a:schemeClr val="tx1"/>
                </a:solidFill>
                <a:effectLst/>
                <a:latin typeface="+mn-lt"/>
                <a:ea typeface="+mn-ea"/>
                <a:cs typeface="+mn-cs"/>
              </a:rPr>
              <a:t> Italian Grille chain, now rolled out nationwide. Going forward, they’ll continue to expand to other brands. </a:t>
            </a:r>
            <a:endParaRPr lang="en-US" sz="1200" kern="1200" dirty="0">
              <a:solidFill>
                <a:schemeClr val="tx1"/>
              </a:solidFill>
              <a:effectLst/>
              <a:latin typeface="+mn-lt"/>
              <a:ea typeface="+mn-ea"/>
              <a:cs typeface="+mn-cs"/>
            </a:endParaRPr>
          </a:p>
          <a:p>
            <a:endParaRPr lang="en-US" dirty="0"/>
          </a:p>
          <a:p>
            <a:r>
              <a:rPr lang="en-US" b="1" dirty="0"/>
              <a:t>Read more about their story here</a:t>
            </a:r>
            <a:r>
              <a:rPr lang="en-US" b="1" baseline="0" dirty="0"/>
              <a:t> (including video): </a:t>
            </a:r>
            <a:r>
              <a:rPr lang="en-US" dirty="0"/>
              <a:t>xamarin.com/customers/</a:t>
            </a:r>
            <a:r>
              <a:rPr lang="en-US" dirty="0" err="1"/>
              <a:t>hospitality#outback</a:t>
            </a:r>
            <a:endParaRPr lang="en-US" dirty="0"/>
          </a:p>
          <a:p>
            <a:pPr fontAlgn="ct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fontAlgn="ctr"/>
            <a:r>
              <a:rPr lang="en-US" sz="1200" dirty="0">
                <a:solidFill>
                  <a:schemeClr val="bg1">
                    <a:lumMod val="75000"/>
                  </a:schemeClr>
                </a:solidFill>
              </a:rPr>
              <a:t>===============================================================================================</a:t>
            </a:r>
          </a:p>
          <a:p>
            <a:pPr fontAlgn="ctr"/>
            <a:endParaRPr lang="en-US" sz="1200" dirty="0">
              <a:solidFill>
                <a:schemeClr val="bg1">
                  <a:lumMod val="75000"/>
                </a:schemeClr>
              </a:solidFill>
            </a:endParaRPr>
          </a:p>
          <a:p>
            <a:pPr fontAlgn="ctr"/>
            <a:r>
              <a:rPr lang="en-US" sz="1200" dirty="0">
                <a:solidFill>
                  <a:schemeClr val="bg1">
                    <a:lumMod val="75000"/>
                  </a:schemeClr>
                </a:solidFill>
              </a:rPr>
              <a:t>1) METLIFE </a:t>
            </a:r>
          </a:p>
          <a:p>
            <a:pPr fontAlgn="ctr"/>
            <a:r>
              <a:rPr lang="en-US" sz="1200" dirty="0">
                <a:solidFill>
                  <a:schemeClr val="bg1">
                    <a:lumMod val="75000"/>
                  </a:schemeClr>
                </a:solidFill>
                <a:hlinkClick r:id="rId3"/>
              </a:rPr>
              <a:t>https://www.docker.com/customers/metlife-transforms-customer-experience-legacy-and-microservices-mashup</a:t>
            </a:r>
            <a:r>
              <a:rPr lang="en-US" sz="1200" dirty="0">
                <a:solidFill>
                  <a:schemeClr val="bg1">
                    <a:lumMod val="75000"/>
                  </a:schemeClr>
                </a:solidFill>
              </a:rPr>
              <a:t> </a:t>
            </a:r>
          </a:p>
          <a:p>
            <a:pPr fontAlgn="ctr"/>
            <a:r>
              <a:rPr lang="en-US" sz="1200" dirty="0">
                <a:solidFill>
                  <a:schemeClr val="bg1">
                    <a:lumMod val="75000"/>
                  </a:schemeClr>
                </a:solidFill>
              </a:rPr>
              <a:t>Talking points:</a:t>
            </a:r>
          </a:p>
          <a:p>
            <a:pPr fontAlgn="ctr"/>
            <a:endParaRPr lang="en-US" sz="1200" dirty="0">
              <a:solidFill>
                <a:schemeClr val="bg1">
                  <a:lumMod val="75000"/>
                </a:schemeClr>
              </a:solidFill>
            </a:endParaRPr>
          </a:p>
          <a:p>
            <a:pPr marL="171450" indent="-171450" fontAlgn="ctr">
              <a:buFont typeface="Arial" panose="020B0604020202020204" pitchFamily="34" charset="0"/>
              <a:buChar char="•"/>
            </a:pPr>
            <a:r>
              <a:rPr lang="en-US" sz="1200" b="0" i="0" kern="1200" dirty="0">
                <a:solidFill>
                  <a:schemeClr val="tx1"/>
                </a:solidFill>
                <a:effectLst/>
                <a:latin typeface="+mn-lt"/>
                <a:ea typeface="+mn-ea"/>
                <a:cs typeface="+mn-cs"/>
              </a:rPr>
              <a:t>Application built with modern and open source components to "wrap" the decades worth of legacy systems</a:t>
            </a:r>
          </a:p>
          <a:p>
            <a:pPr marL="171450" indent="-171450" fontAlgn="ctr">
              <a:buFont typeface="Arial" panose="020B0604020202020204" pitchFamily="34" charset="0"/>
              <a:buChar char="•"/>
            </a:pPr>
            <a:r>
              <a:rPr lang="en-US" sz="1200" b="0" i="0" kern="1200" dirty="0">
                <a:solidFill>
                  <a:schemeClr val="tx1"/>
                </a:solidFill>
                <a:effectLst/>
                <a:latin typeface="+mn-lt"/>
                <a:ea typeface="+mn-ea"/>
                <a:cs typeface="+mn-cs"/>
              </a:rPr>
              <a:t>The portability efficiency of Docker built applications allowed MetLife to achieve a 70% consolidation on infrastructure while gaining operational scale through cloud infrastructure. </a:t>
            </a:r>
          </a:p>
          <a:p>
            <a:pPr marL="171450" indent="-171450" fontAlgn="ctr">
              <a:buFont typeface="Arial" panose="020B0604020202020204" pitchFamily="34" charset="0"/>
              <a:buChar char="•"/>
            </a:pPr>
            <a:r>
              <a:rPr lang="en-US" sz="1200" b="0" i="0" kern="1200" dirty="0">
                <a:solidFill>
                  <a:schemeClr val="tx1"/>
                </a:solidFill>
                <a:effectLst/>
                <a:latin typeface="+mn-lt"/>
                <a:ea typeface="+mn-ea"/>
                <a:cs typeface="+mn-cs"/>
              </a:rPr>
              <a:t>Once modernized, the new application was able to tap into these systems of record to access the data and serve it up to both customers and agents alike in a single online experience. </a:t>
            </a:r>
          </a:p>
          <a:p>
            <a:pPr marL="171450" indent="-171450" fontAlgn="ctr">
              <a:buFont typeface="Arial" panose="020B0604020202020204" pitchFamily="34" charset="0"/>
              <a:buChar char="•"/>
            </a:pPr>
            <a:r>
              <a:rPr lang="en-US" sz="1200" b="0" i="0" kern="1200" dirty="0">
                <a:solidFill>
                  <a:schemeClr val="tx1"/>
                </a:solidFill>
                <a:effectLst/>
                <a:latin typeface="+mn-lt"/>
                <a:ea typeface="+mn-ea"/>
                <a:cs typeface="+mn-cs"/>
              </a:rPr>
              <a:t>The application can be easily deployed anywhere around the world on-premises or in the cloud - consistently, efficiently and securely. </a:t>
            </a:r>
          </a:p>
          <a:p>
            <a:pPr fontAlgn="ctr"/>
            <a:endParaRPr lang="en-US" sz="1200" dirty="0">
              <a:solidFill>
                <a:schemeClr val="bg1">
                  <a:lumMod val="75000"/>
                </a:schemeClr>
              </a:solidFill>
            </a:endParaRPr>
          </a:p>
          <a:p>
            <a:pPr fontAlgn="ctr"/>
            <a:r>
              <a:rPr lang="en-US" sz="1200" dirty="0">
                <a:solidFill>
                  <a:schemeClr val="bg1">
                    <a:lumMod val="75000"/>
                  </a:schemeClr>
                </a:solidFill>
              </a:rPr>
              <a:t>2) ALASKA airline</a:t>
            </a:r>
          </a:p>
          <a:p>
            <a:pPr fontAlgn="ctr"/>
            <a:r>
              <a:rPr lang="en-US" sz="1200" dirty="0">
                <a:solidFill>
                  <a:schemeClr val="bg1">
                    <a:lumMod val="75000"/>
                  </a:schemeClr>
                </a:solidFill>
              </a:rPr>
              <a:t>https://azure.microsoft.com/en-us/resources/videos/alaska-airlines-visual-studio-team-services-xamarin/</a:t>
            </a:r>
          </a:p>
          <a:p>
            <a:pPr fontAlgn="ctr"/>
            <a:endParaRPr lang="en-US" sz="1200" dirty="0">
              <a:solidFill>
                <a:schemeClr val="bg1">
                  <a:lumMod val="75000"/>
                </a:schemeClr>
              </a:solidFill>
            </a:endParaRPr>
          </a:p>
          <a:p>
            <a:pPr fontAlgn="ctr"/>
            <a:endParaRPr lang="en-US" sz="1200" dirty="0">
              <a:solidFill>
                <a:schemeClr val="bg1">
                  <a:lumMod val="75000"/>
                </a:schemeClr>
              </a:solidFill>
            </a:endParaRPr>
          </a:p>
          <a:p>
            <a:pPr fontAlgn="ctr"/>
            <a:endParaRPr lang="en-US" sz="1200" dirty="0">
              <a:solidFill>
                <a:schemeClr val="bg1">
                  <a:lumMod val="75000"/>
                </a:schemeClr>
              </a:solidFill>
            </a:endParaRPr>
          </a:p>
          <a:p>
            <a:pPr fontAlgn="ctr"/>
            <a:r>
              <a:rPr lang="en-US" sz="1200" dirty="0" err="1">
                <a:solidFill>
                  <a:schemeClr val="bg1">
                    <a:lumMod val="75000"/>
                  </a:schemeClr>
                </a:solidFill>
              </a:rPr>
              <a:t>TransAlta</a:t>
            </a:r>
            <a:r>
              <a:rPr lang="en-US" sz="1200" dirty="0">
                <a:solidFill>
                  <a:schemeClr val="bg1">
                    <a:lumMod val="75000"/>
                  </a:schemeClr>
                </a:solidFill>
              </a:rPr>
              <a:t> </a:t>
            </a:r>
          </a:p>
          <a:p>
            <a:pPr fontAlgn="ctr"/>
            <a:r>
              <a:rPr lang="en-US" sz="1200" dirty="0">
                <a:solidFill>
                  <a:schemeClr val="bg1">
                    <a:lumMod val="75000"/>
                  </a:schemeClr>
                </a:solidFill>
                <a:hlinkClick r:id="rId4"/>
              </a:rPr>
              <a:t>https://customers.microsoft.com/en-us/story/multi-national-energy-company-uses-powerapps-to-create-a-decision-validation-tool</a:t>
            </a:r>
            <a:r>
              <a:rPr lang="en-US" sz="1200" dirty="0">
                <a:solidFill>
                  <a:schemeClr val="bg1">
                    <a:lumMod val="75000"/>
                  </a:schemeClr>
                </a:solidFill>
              </a:rPr>
              <a:t> </a:t>
            </a:r>
          </a:p>
          <a:p>
            <a:pPr>
              <a:lnSpc>
                <a:spcPct val="90000"/>
              </a:lnSpc>
              <a:spcAft>
                <a:spcPts val="600"/>
              </a:spcAft>
            </a:pPr>
            <a:r>
              <a:rPr lang="en-US" sz="1200" dirty="0">
                <a:solidFill>
                  <a:schemeClr val="bg1">
                    <a:lumMod val="75000"/>
                  </a:schemeClr>
                </a:solidFill>
              </a:rPr>
              <a:t>Talking points:</a:t>
            </a:r>
          </a:p>
          <a:p>
            <a:endParaRPr lang="en-US" sz="1200" dirty="0">
              <a:solidFill>
                <a:schemeClr val="bg1">
                  <a:lumMod val="75000"/>
                </a:schemeClr>
              </a:solidFill>
            </a:endParaRPr>
          </a:p>
          <a:p>
            <a:r>
              <a:rPr lang="en-US" sz="1200" b="0" i="0" kern="1200" dirty="0">
                <a:solidFill>
                  <a:schemeClr val="tx1"/>
                </a:solidFill>
                <a:effectLst/>
                <a:latin typeface="+mn-lt"/>
                <a:ea typeface="+mn-ea"/>
                <a:cs typeface="+mn-cs"/>
              </a:rPr>
              <a:t>By using Microsoft PowerApps, </a:t>
            </a:r>
            <a:r>
              <a:rPr lang="en-US" sz="1200" b="0" i="0" kern="1200" dirty="0" err="1">
                <a:solidFill>
                  <a:schemeClr val="tx1"/>
                </a:solidFill>
                <a:effectLst/>
                <a:latin typeface="+mn-lt"/>
                <a:ea typeface="+mn-ea"/>
                <a:cs typeface="+mn-cs"/>
              </a:rPr>
              <a:t>TransAlta</a:t>
            </a:r>
            <a:r>
              <a:rPr lang="en-US" sz="1200" b="0" i="0" kern="1200" dirty="0">
                <a:solidFill>
                  <a:schemeClr val="tx1"/>
                </a:solidFill>
                <a:effectLst/>
                <a:latin typeface="+mn-lt"/>
                <a:ea typeface="+mn-ea"/>
                <a:cs typeface="+mn-cs"/>
              </a:rPr>
              <a:t> built an internal resource planning and decision validation application tailored to its unique business needs. </a:t>
            </a:r>
            <a:r>
              <a:rPr lang="en-US" sz="1200" b="0" i="0" kern="1200" dirty="0" err="1">
                <a:solidFill>
                  <a:schemeClr val="tx1"/>
                </a:solidFill>
                <a:effectLst/>
                <a:latin typeface="+mn-lt"/>
                <a:ea typeface="+mn-ea"/>
                <a:cs typeface="+mn-cs"/>
              </a:rPr>
              <a:t>TransAlta</a:t>
            </a:r>
            <a:r>
              <a:rPr lang="en-US" sz="1200" b="0" i="0" kern="1200" dirty="0">
                <a:solidFill>
                  <a:schemeClr val="tx1"/>
                </a:solidFill>
                <a:effectLst/>
                <a:latin typeface="+mn-lt"/>
                <a:ea typeface="+mn-ea"/>
                <a:cs typeface="+mn-cs"/>
              </a:rPr>
              <a:t> harnessed the application to enhance resourcing decisions and maximize the ROI. Within the first two weeks of deployment, </a:t>
            </a:r>
            <a:r>
              <a:rPr lang="en-US" sz="1200" b="0" i="0" kern="1200" dirty="0" err="1">
                <a:solidFill>
                  <a:schemeClr val="tx1"/>
                </a:solidFill>
                <a:effectLst/>
                <a:latin typeface="+mn-lt"/>
                <a:ea typeface="+mn-ea"/>
                <a:cs typeface="+mn-cs"/>
              </a:rPr>
              <a:t>TransAlta</a:t>
            </a:r>
            <a:r>
              <a:rPr lang="en-US" sz="1200" b="0" i="0" kern="1200" dirty="0">
                <a:solidFill>
                  <a:schemeClr val="tx1"/>
                </a:solidFill>
                <a:effectLst/>
                <a:latin typeface="+mn-lt"/>
                <a:ea typeface="+mn-ea"/>
                <a:cs typeface="+mn-cs"/>
              </a:rPr>
              <a:t> recovered the cost of building and implementing PowerApps—with the net benefit continuing to pay off.</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055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latin typeface="Calibri" panose="020F0502020204030204" pitchFamily="34" charset="0"/>
                <a:ea typeface="DengXian" panose="02010600030101010101" pitchFamily="2" charset="-122"/>
              </a:rPr>
              <a:t>Source: Gartner:  “Developing a Public Cloud IaaS Adoption and Migration Framework</a:t>
            </a:r>
            <a:r>
              <a:rPr lang="en-US" sz="1200" dirty="0">
                <a:latin typeface="Calibri" panose="020F0502020204030204" pitchFamily="34" charset="0"/>
                <a:ea typeface="DengXian" panose="02010600030101010101" pitchFamily="2" charset="-122"/>
              </a:rPr>
              <a:t>” published March 2017 </a:t>
            </a:r>
            <a:endParaRPr lang="en-US" sz="1200" dirty="0"/>
          </a:p>
          <a:p>
            <a:pPr rtl="0" eaLnBrk="1" fontAlgn="ctr" latinLnBrk="0" hangingPunct="1"/>
            <a:endParaRPr lang="en-US" sz="1200" b="1" i="0" u="none" strike="noStrike"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i="0" u="sng" strike="noStrike" kern="1200" dirty="0" err="1">
                <a:solidFill>
                  <a:schemeClr val="tx1"/>
                </a:solidFill>
                <a:effectLst/>
                <a:latin typeface="+mn-lt"/>
                <a:ea typeface="+mn-ea"/>
                <a:cs typeface="+mn-cs"/>
              </a:rPr>
              <a:t>Rehosting</a:t>
            </a:r>
            <a:r>
              <a:rPr lang="en-US" sz="1200" b="1" i="0" u="sng" strike="noStrike" kern="1200" dirty="0">
                <a:solidFill>
                  <a:schemeClr val="tx1"/>
                </a:solidFill>
                <a:effectLst/>
                <a:latin typeface="+mn-lt"/>
                <a:ea typeface="+mn-ea"/>
                <a:cs typeface="+mn-cs"/>
              </a:rPr>
              <a:t>: </a:t>
            </a:r>
            <a:r>
              <a:rPr lang="en-US" dirty="0" err="1"/>
              <a:t>Rehosting</a:t>
            </a:r>
            <a:r>
              <a:rPr lang="en-US" dirty="0"/>
              <a:t> is also referred to as a "lift-and-shift" migration. In essence, the application is moved into the IaaS environment of a cloud provider while avoiding as many modifications to the system as possible. In this case, you would not be taking advantage of cloud technology such as </a:t>
            </a:r>
            <a:r>
              <a:rPr lang="en-US" dirty="0" err="1"/>
              <a:t>autoscaling</a:t>
            </a:r>
            <a:r>
              <a:rPr lang="en-US" dirty="0"/>
              <a:t>, for example.</a:t>
            </a:r>
          </a:p>
          <a:p>
            <a:pPr rtl="0" eaLnBrk="1" fontAlgn="ctr" latinLnBrk="0" hangingPunct="1"/>
            <a:r>
              <a:rPr lang="en-US" sz="1200" b="1" i="0" u="none" strike="noStrike" kern="1200" dirty="0">
                <a:solidFill>
                  <a:schemeClr val="tx1"/>
                </a:solidFill>
                <a:effectLst/>
                <a:latin typeface="+mn-lt"/>
                <a:ea typeface="+mn-ea"/>
                <a:cs typeface="+mn-cs"/>
              </a:rPr>
              <a:t>When to consider: </a:t>
            </a:r>
          </a:p>
          <a:p>
            <a:pPr marL="401638" marR="0" lvl="0" indent="-342900" algn="l" defTabSz="914367"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Body)"/>
                <a:ea typeface="+mn-ea"/>
                <a:cs typeface="Segoe UI Semilight" panose="020B0402040204020203" pitchFamily="34" charset="0"/>
              </a:rPr>
              <a:t>Ideal when your goal is to improve operational efficiencies, and free up data center space </a:t>
            </a:r>
          </a:p>
          <a:p>
            <a:pPr marL="401638" marR="0" lvl="0" indent="-342900" algn="l" defTabSz="914367"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Body)"/>
                <a:ea typeface="+mn-ea"/>
                <a:cs typeface="Segoe UI Semilight" panose="020B0402040204020203" pitchFamily="34" charset="0"/>
              </a:rPr>
              <a:t>Maintenance apps for which the hardware is not worth additional investment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Compute-intensive applications that are built for parallelism but don't require high-performance </a:t>
            </a:r>
            <a:r>
              <a:rPr kumimoji="0" lang="en-US" sz="1200" b="0" i="0" u="none" strike="noStrike" kern="1200" cap="none" spc="0" normalizeH="0" baseline="0" noProof="0" dirty="0" err="1">
                <a:ln>
                  <a:noFill/>
                </a:ln>
                <a:solidFill>
                  <a:srgbClr val="353535"/>
                </a:solidFill>
                <a:effectLst/>
                <a:uLnTx/>
                <a:uFillTx/>
                <a:latin typeface="Segoe UI Semilight"/>
                <a:ea typeface="+mn-ea"/>
                <a:cs typeface="+mn-cs"/>
              </a:rPr>
              <a:t>interprocess</a:t>
            </a: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 communications (IPC) and have independent datasets, and applications for which load balancing already increases scalability and availability.</a:t>
            </a:r>
            <a:endParaRPr kumimoji="0" lang="en-US" sz="1400" b="0" i="0" u="none" strike="noStrike" kern="1200" cap="none" spc="0" normalizeH="0" baseline="0" noProof="0" dirty="0">
              <a:ln>
                <a:noFill/>
              </a:ln>
              <a:solidFill>
                <a:srgbClr val="353535"/>
              </a:solidFill>
              <a:effectLst/>
              <a:uLnTx/>
              <a:uFillTx/>
              <a:latin typeface="Segoe UI Semilight (Body)"/>
              <a:ea typeface="+mn-ea"/>
              <a:cs typeface="Segoe UI Semilight" panose="020B0402040204020203" pitchFamily="34" charset="0"/>
            </a:endParaRPr>
          </a:p>
          <a:p>
            <a:pPr rtl="0" eaLnBrk="1" fontAlgn="ctr" latinLnBrk="0" hangingPunct="1"/>
            <a:r>
              <a:rPr lang="en-US" sz="1200" b="1" i="0" u="none" strike="noStrike" kern="1200" dirty="0">
                <a:solidFill>
                  <a:schemeClr val="tx1"/>
                </a:solidFill>
                <a:effectLst/>
                <a:latin typeface="+mn-lt"/>
                <a:ea typeface="+mn-ea"/>
                <a:cs typeface="+mn-cs"/>
              </a:rPr>
              <a:t>Benefits</a:t>
            </a:r>
          </a:p>
          <a:p>
            <a:pPr marL="342900" marR="0" lvl="0" indent="-34290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Body)"/>
                <a:ea typeface="Segoe UI" pitchFamily="34" charset="0"/>
                <a:cs typeface="Segoe UI Semilight" panose="020B0402040204020203" pitchFamily="34" charset="0"/>
              </a:rPr>
              <a:t>Drives higher ROI (</a:t>
            </a:r>
            <a:r>
              <a:rPr kumimoji="0" lang="en-US" sz="1200" b="1" i="0" u="none" strike="noStrike" kern="1200" cap="none" spc="0" normalizeH="0" baseline="0" noProof="0" dirty="0">
                <a:ln>
                  <a:noFill/>
                </a:ln>
                <a:solidFill>
                  <a:schemeClr val="bg2"/>
                </a:solidFill>
                <a:effectLst/>
                <a:uLnTx/>
                <a:uFillTx/>
                <a:latin typeface="Segoe UI Semilight (Body)"/>
                <a:ea typeface="Segoe UI" pitchFamily="34" charset="0"/>
                <a:cs typeface="Segoe UI Semilight" panose="020B0402040204020203" pitchFamily="34" charset="0"/>
              </a:rPr>
              <a:t>435% </a:t>
            </a:r>
            <a:r>
              <a:rPr kumimoji="0" lang="en-US" sz="1200" b="0" i="0" u="none" strike="noStrike" kern="1200" cap="none" spc="0" normalizeH="0" baseline="0" noProof="0" dirty="0">
                <a:ln>
                  <a:noFill/>
                </a:ln>
                <a:solidFill>
                  <a:srgbClr val="505050"/>
                </a:solidFill>
                <a:effectLst/>
                <a:uLnTx/>
                <a:uFillTx/>
                <a:latin typeface="Segoe UI Semilight (Body)"/>
                <a:ea typeface="Segoe UI" pitchFamily="34" charset="0"/>
                <a:cs typeface="Segoe UI Semilight" panose="020B0402040204020203" pitchFamily="34" charset="0"/>
              </a:rPr>
              <a:t>from migration to IaaS). </a:t>
            </a:r>
            <a:r>
              <a:rPr kumimoji="0" lang="en-US" sz="1400" b="1" i="0" u="none" strike="noStrike" kern="1200" cap="none" spc="0" normalizeH="0" baseline="0" noProof="0" dirty="0">
                <a:ln>
                  <a:noFill/>
                </a:ln>
                <a:solidFill>
                  <a:srgbClr val="0078D7"/>
                </a:solidFill>
                <a:effectLst/>
                <a:uLnTx/>
                <a:uFillTx/>
                <a:latin typeface="Segoe UI Semilight (Body)"/>
                <a:ea typeface="Segoe UI" pitchFamily="34" charset="0"/>
                <a:cs typeface="Segoe UI Semilight" panose="020B0402040204020203" pitchFamily="34" charset="0"/>
              </a:rPr>
              <a:t> </a:t>
            </a:r>
            <a:r>
              <a:rPr kumimoji="0" lang="en-US" sz="1200" b="0" i="0" u="none" strike="noStrike" kern="1200" cap="none" spc="0" normalizeH="0" baseline="0" noProof="0" dirty="0">
                <a:ln>
                  <a:noFill/>
                </a:ln>
                <a:solidFill>
                  <a:srgbClr val="353535"/>
                </a:solidFill>
                <a:effectLst/>
                <a:uLnTx/>
                <a:uFillTx/>
                <a:latin typeface="Segoe UI Semilight (Body)"/>
                <a:ea typeface="Segoe UI" pitchFamily="34" charset="0"/>
                <a:cs typeface="Segoe UI Semilight" panose="020B0402040204020203" pitchFamily="34" charset="0"/>
              </a:rPr>
              <a:t>Try our </a:t>
            </a:r>
            <a:r>
              <a:rPr kumimoji="0" lang="en-US" sz="1200" b="0" i="0" u="none" strike="noStrike" kern="1200" cap="none" spc="0" normalizeH="0" baseline="0" noProof="0" dirty="0">
                <a:ln>
                  <a:noFill/>
                </a:ln>
                <a:solidFill>
                  <a:srgbClr val="353535"/>
                </a:solidFill>
                <a:effectLst/>
                <a:uLnTx/>
                <a:uFillTx/>
                <a:latin typeface="Segoe UI Semilight (Body)"/>
                <a:ea typeface="Segoe UI" pitchFamily="34" charset="0"/>
                <a:cs typeface="Segoe UI Semilight" panose="020B0402040204020203" pitchFamily="34" charset="0"/>
                <a:hlinkClick r:id="rId3"/>
              </a:rPr>
              <a:t>TCO Calculator</a:t>
            </a:r>
            <a:r>
              <a:rPr kumimoji="0" lang="en-US" sz="1200" b="0" i="0" u="none" strike="noStrike" kern="1200" cap="none" spc="0" normalizeH="0" baseline="0" noProof="0" dirty="0">
                <a:ln>
                  <a:noFill/>
                </a:ln>
                <a:solidFill>
                  <a:srgbClr val="353535"/>
                </a:solidFill>
                <a:effectLst/>
                <a:uLnTx/>
                <a:uFillTx/>
                <a:latin typeface="Segoe UI Semilight (Body)"/>
                <a:ea typeface="Segoe UI" pitchFamily="34" charset="0"/>
                <a:cs typeface="Segoe UI Semilight" panose="020B0402040204020203" pitchFamily="34" charset="0"/>
              </a:rPr>
              <a:t>. </a:t>
            </a:r>
            <a:endParaRPr kumimoji="0" lang="en-US" sz="1400" b="0" i="0" u="none" strike="noStrike" kern="1200" cap="none" spc="0" normalizeH="0" baseline="0" noProof="0" dirty="0">
              <a:ln>
                <a:noFill/>
              </a:ln>
              <a:solidFill>
                <a:srgbClr val="353535"/>
              </a:solidFill>
              <a:effectLst/>
              <a:uLnTx/>
              <a:uFillTx/>
              <a:latin typeface="Segoe UI Semilight (Body)"/>
              <a:ea typeface="Segoe UI" pitchFamily="34" charset="0"/>
              <a:cs typeface="Segoe UI Semilight" panose="020B0402040204020203" pitchFamily="34" charset="0"/>
            </a:endParaRPr>
          </a:p>
          <a:p>
            <a:pPr marL="342900" marR="0" lvl="0" indent="-34290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Body)"/>
                <a:ea typeface="Segoe UI" pitchFamily="34" charset="0"/>
                <a:cs typeface="Segoe UI Semilight" panose="020B0402040204020203" pitchFamily="34" charset="0"/>
              </a:rPr>
              <a:t>No need to manage data centers  </a:t>
            </a:r>
          </a:p>
          <a:p>
            <a:pPr marL="342900" marR="0" lvl="0" indent="-34290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Body)"/>
                <a:ea typeface="Segoe UI" pitchFamily="34" charset="0"/>
                <a:cs typeface="Segoe UI Semilight" panose="020B0402040204020203" pitchFamily="34" charset="0"/>
              </a:rPr>
              <a:t>Enjoy flexible and scalable infrastructure </a:t>
            </a:r>
          </a:p>
          <a:p>
            <a:pPr rtl="0" eaLnBrk="1" fontAlgn="ctr" latinLnBrk="0" hangingPunct="1"/>
            <a:r>
              <a:rPr lang="en-US" sz="1200" b="1" i="0" u="none" strike="noStrike" kern="1200" dirty="0">
                <a:solidFill>
                  <a:schemeClr val="tx1"/>
                </a:solidFill>
                <a:effectLst/>
                <a:latin typeface="+mn-lt"/>
                <a:ea typeface="+mn-ea"/>
                <a:cs typeface="+mn-cs"/>
              </a:rPr>
              <a:t>Core technologies:</a:t>
            </a:r>
            <a:r>
              <a:rPr lang="en-US" sz="1200" b="1" i="0" u="none" strike="noStrike" kern="1200" baseline="0" dirty="0">
                <a:solidFill>
                  <a:schemeClr val="tx1"/>
                </a:solidFill>
                <a:effectLst/>
                <a:latin typeface="+mn-lt"/>
                <a:ea typeface="+mn-ea"/>
                <a:cs typeface="+mn-cs"/>
              </a:rPr>
              <a:t> VM, VM Scale sets</a:t>
            </a:r>
          </a:p>
          <a:p>
            <a:pPr rtl="0" eaLnBrk="1" fontAlgn="ctr" latinLnBrk="0" hangingPunct="1"/>
            <a:endParaRPr lang="en-US" sz="1200" b="1" i="0" u="none" strike="noStrike"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i="0" u="sng" strike="noStrike" kern="1200" dirty="0">
                <a:solidFill>
                  <a:schemeClr val="tx1"/>
                </a:solidFill>
                <a:effectLst/>
                <a:latin typeface="+mn-lt"/>
                <a:ea typeface="+mn-ea"/>
                <a:cs typeface="+mn-cs"/>
              </a:rPr>
              <a:t>Refactor: </a:t>
            </a:r>
            <a:r>
              <a:rPr lang="en-US" dirty="0"/>
              <a:t>Refactoring an application involves some change to the application design, but not wholesale changes to the application code. The application takes advantage of IaaS and potentially PaaS capabilities from the provider while maintaining code strategic to the application's use case. </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800" b="0" i="0" u="none" strike="noStrike" cap="none" dirty="0">
              <a:solidFill>
                <a:schemeClr val="dk1"/>
              </a:solidFill>
              <a:effectLst/>
              <a:latin typeface="Segoe UI" panose="020B0502040204020203" pitchFamily="34" charset="0"/>
              <a:ea typeface="+mn-ea"/>
              <a:cs typeface="Segoe UI" panose="020B0502040204020203" pitchFamily="34" charset="0"/>
              <a:sym typeface="Arial"/>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rPr>
              <a:t>Customers typically have a large portfolio on custom developed </a:t>
            </a:r>
            <a:r>
              <a:rPr lang="en-US" sz="1200" b="0" i="0" u="none" strike="noStrike" cap="none" dirty="0" err="1">
                <a:solidFill>
                  <a:schemeClr val="dk1"/>
                </a:solidFill>
                <a:effectLst/>
                <a:latin typeface="Segoe UI" panose="020B0502040204020203" pitchFamily="34" charset="0"/>
                <a:ea typeface="+mn-ea"/>
                <a:cs typeface="Segoe UI" panose="020B0502040204020203" pitchFamily="34" charset="0"/>
                <a:sym typeface="Arial"/>
              </a:rPr>
              <a:t>on-premise</a:t>
            </a:r>
            <a:r>
              <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rPr>
              <a:t> applications (</a:t>
            </a:r>
            <a:r>
              <a:rPr lang="en-US" sz="1200" b="0" i="0" u="none" strike="noStrike" cap="none" dirty="0" err="1">
                <a:solidFill>
                  <a:schemeClr val="dk1"/>
                </a:solidFill>
                <a:effectLst/>
                <a:latin typeface="Segoe UI" panose="020B0502040204020203" pitchFamily="34" charset="0"/>
                <a:ea typeface="+mn-ea"/>
                <a:cs typeface="Segoe UI" panose="020B0502040204020203" pitchFamily="34" charset="0"/>
                <a:sym typeface="Arial"/>
              </a:rPr>
              <a:t>.Net</a:t>
            </a:r>
            <a:r>
              <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rPr>
              <a:t> and OSS e.g. Java).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rPr>
              <a:t>They are concerned about cost efficiency, security, and ongoing management/evolution of these apps. They are interested in the cloud to address these concerns, but are worried about how they can get there in an efficient way that optimizes/modernizes the application and make it more portable as they journey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rPr>
              <a:t>They are increasingly looking to containers as the vehicle to modernize and move their applications to the cloud without significantly re-architecting their solutions.</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dirty="0"/>
          </a:p>
          <a:p>
            <a:pPr rtl="0" eaLnBrk="1" fontAlgn="ctr" latinLnBrk="0" hangingPunct="1"/>
            <a:r>
              <a:rPr lang="en-US" sz="1200" b="1" i="0" u="none" strike="noStrike" kern="1200" dirty="0">
                <a:solidFill>
                  <a:schemeClr val="tx1"/>
                </a:solidFill>
                <a:effectLst/>
                <a:latin typeface="+mn-lt"/>
                <a:ea typeface="+mn-ea"/>
                <a:cs typeface="+mn-cs"/>
              </a:rPr>
              <a:t>Benefits </a:t>
            </a:r>
          </a:p>
          <a:p>
            <a:pPr marL="401638" indent="-342900" defTabSz="914367" fontAlgn="b">
              <a:buFont typeface="Arial" panose="020B0604020202020204" pitchFamily="34" charset="0"/>
              <a:buChar char="•"/>
              <a:defRPr/>
            </a:pPr>
            <a:r>
              <a:rPr lang="en-US" b="0" dirty="0">
                <a:solidFill>
                  <a:srgbClr val="0070C0"/>
                </a:solidFill>
                <a:latin typeface="Segoe UI Semilight (Body)"/>
                <a:cs typeface="Segoe UI Semilight" panose="020B0402040204020203" pitchFamily="34" charset="0"/>
              </a:rPr>
              <a:t>Drive continuous innovation by leveraging built-in DevOps or using Containers. </a:t>
            </a:r>
            <a:endParaRPr lang="en-US" b="0" dirty="0">
              <a:solidFill>
                <a:srgbClr val="505050"/>
              </a:solidFill>
              <a:latin typeface="Segoe UI Semilight (Body)"/>
              <a:cs typeface="Segoe UI Semilight" panose="020B0402040204020203" pitchFamily="34" charset="0"/>
            </a:endParaRPr>
          </a:p>
          <a:p>
            <a:pPr marL="401638" indent="-342900" defTabSz="914367" fontAlgn="b">
              <a:buFont typeface="Arial" panose="020B0604020202020204" pitchFamily="34" charset="0"/>
              <a:buChar char="•"/>
              <a:defRPr/>
            </a:pPr>
            <a:r>
              <a:rPr lang="en-US" dirty="0">
                <a:solidFill>
                  <a:schemeClr val="bg1"/>
                </a:solidFill>
                <a:latin typeface="Segoe UI Semilight (Body)"/>
                <a:cs typeface="Segoe UI Semilight" panose="020B0402040204020203" pitchFamily="34" charset="0"/>
              </a:rPr>
              <a:t>Easily scale up or down to meet the changing needs of the business  </a:t>
            </a:r>
          </a:p>
          <a:p>
            <a:pPr marL="401638" indent="-342900" defTabSz="914367" fontAlgn="b">
              <a:buFont typeface="Arial" panose="020B0604020202020204" pitchFamily="34" charset="0"/>
              <a:buChar char="•"/>
              <a:defRPr/>
            </a:pPr>
            <a:r>
              <a:rPr lang="en-US" dirty="0">
                <a:solidFill>
                  <a:schemeClr val="bg1"/>
                </a:solidFill>
                <a:latin typeface="Segoe UI Semilight (Body)"/>
                <a:cs typeface="Segoe UI Semilight" panose="020B0402040204020203" pitchFamily="34" charset="0"/>
              </a:rPr>
              <a:t>Improved portability and density. </a:t>
            </a:r>
          </a:p>
          <a:p>
            <a:pPr marL="401638" indent="-342900" defTabSz="914367" fontAlgn="b">
              <a:buFont typeface="Arial" panose="020B0604020202020204" pitchFamily="34" charset="0"/>
              <a:buChar char="•"/>
              <a:defRPr/>
            </a:pPr>
            <a:r>
              <a:rPr lang="en-US" dirty="0">
                <a:solidFill>
                  <a:schemeClr val="bg1"/>
                </a:solidFill>
              </a:rPr>
              <a:t>Existing programming models,  languages and frameworks that can be easily used and extended. </a:t>
            </a:r>
          </a:p>
          <a:p>
            <a:pPr rtl="0" eaLnBrk="1" fontAlgn="ctr" latinLnBrk="0" hangingPunct="1"/>
            <a:r>
              <a:rPr lang="en-US" sz="1200" b="1" i="0" u="none" strike="noStrike" kern="1200" dirty="0">
                <a:solidFill>
                  <a:schemeClr val="tx1"/>
                </a:solidFill>
                <a:effectLst/>
                <a:latin typeface="+mn-lt"/>
                <a:ea typeface="+mn-ea"/>
                <a:cs typeface="+mn-cs"/>
              </a:rPr>
              <a:t>Technologies</a:t>
            </a:r>
            <a:r>
              <a:rPr lang="en-US" sz="1200" b="1" i="0" u="none" strike="noStrike" kern="1200" baseline="0" dirty="0">
                <a:solidFill>
                  <a:schemeClr val="tx1"/>
                </a:solidFill>
                <a:effectLst/>
                <a:latin typeface="+mn-lt"/>
                <a:ea typeface="+mn-ea"/>
                <a:cs typeface="+mn-cs"/>
              </a:rPr>
              <a:t> used: </a:t>
            </a:r>
            <a:r>
              <a:rPr lang="en-US" sz="1200" b="0" i="0" u="none" strike="noStrike" kern="1200" baseline="0" dirty="0">
                <a:solidFill>
                  <a:schemeClr val="tx1"/>
                </a:solidFill>
                <a:effectLst/>
                <a:latin typeface="+mn-lt"/>
                <a:ea typeface="+mn-ea"/>
                <a:cs typeface="+mn-cs"/>
              </a:rPr>
              <a:t>Containers , Container Orchestrators (Docker Swarm, DC/OS- </a:t>
            </a:r>
            <a:r>
              <a:rPr lang="en-US" sz="1200" b="0" i="0" u="none" strike="noStrike" kern="1200" baseline="0" dirty="0" err="1">
                <a:solidFill>
                  <a:schemeClr val="tx1"/>
                </a:solidFill>
                <a:effectLst/>
                <a:latin typeface="+mn-lt"/>
                <a:ea typeface="+mn-ea"/>
                <a:cs typeface="+mn-cs"/>
              </a:rPr>
              <a:t>Mezoshphere</a:t>
            </a:r>
            <a:r>
              <a:rPr lang="en-US" sz="1200" b="0" i="0" u="none" strike="noStrike" kern="1200" baseline="0" dirty="0">
                <a:solidFill>
                  <a:schemeClr val="tx1"/>
                </a:solidFill>
                <a:effectLst/>
                <a:latin typeface="+mn-lt"/>
                <a:ea typeface="+mn-ea"/>
                <a:cs typeface="+mn-cs"/>
              </a:rPr>
              <a:t>, Kubernetes)</a:t>
            </a:r>
            <a:endParaRPr lang="en-US" sz="1200" b="0"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sng" strike="noStrike" kern="1200" dirty="0" err="1">
                <a:solidFill>
                  <a:schemeClr val="tx1"/>
                </a:solidFill>
                <a:effectLst/>
                <a:latin typeface="+mn-lt"/>
                <a:ea typeface="+mn-ea"/>
                <a:cs typeface="+mn-cs"/>
              </a:rPr>
              <a:t>Rearchitect</a:t>
            </a:r>
            <a:r>
              <a:rPr lang="en-US" sz="1200" b="1" i="0" u="sng" strike="noStrike" kern="1200" dirty="0">
                <a:solidFill>
                  <a:schemeClr val="tx1"/>
                </a:solidFill>
                <a:effectLst/>
                <a:latin typeface="+mn-lt"/>
                <a:ea typeface="+mn-ea"/>
                <a:cs typeface="+mn-cs"/>
              </a:rPr>
              <a:t>: </a:t>
            </a:r>
            <a:r>
              <a:rPr lang="en-US" dirty="0" err="1"/>
              <a:t>Rearchitecting</a:t>
            </a:r>
            <a:r>
              <a:rPr lang="en-US" dirty="0"/>
              <a:t> an application for cloud usage enables you to take advantage of technologies such as </a:t>
            </a:r>
            <a:r>
              <a:rPr lang="en-US" dirty="0" err="1"/>
              <a:t>autoscaling</a:t>
            </a:r>
            <a:r>
              <a:rPr lang="en-US" dirty="0"/>
              <a:t> and dynamic reconfiguration. This process will require developer resources to implement and can take significant time to implement</a:t>
            </a:r>
            <a:endParaRPr lang="en-US" sz="1200" b="1" i="0" u="sng"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a:lnSpc>
                <a:spcPct val="90000"/>
              </a:lnSpc>
              <a:spcAft>
                <a:spcPts val="600"/>
              </a:spcAft>
            </a:pPr>
            <a:r>
              <a:rPr lang="en-US" sz="1600" b="1" dirty="0">
                <a:solidFill>
                  <a:schemeClr val="bg1"/>
                </a:solidFill>
              </a:rPr>
              <a:t>When to consider </a:t>
            </a:r>
          </a:p>
          <a:p>
            <a:pPr marL="401638" indent="-342900" defTabSz="914367" fontAlgn="b">
              <a:lnSpc>
                <a:spcPct val="90000"/>
              </a:lnSpc>
              <a:spcAft>
                <a:spcPts val="600"/>
              </a:spcAft>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When apps need a major revision to incorporate new capabilities or take advantage of the cloud-native capabilities. </a:t>
            </a:r>
          </a:p>
          <a:p>
            <a:pPr rtl="0" eaLnBrk="1" fontAlgn="ctr" latinLnBrk="0" hangingPunct="1"/>
            <a:r>
              <a:rPr lang="en-US" sz="1200" b="1" i="0" u="none" strike="noStrike" kern="1200" dirty="0">
                <a:solidFill>
                  <a:schemeClr val="tx1"/>
                </a:solidFill>
                <a:effectLst/>
                <a:latin typeface="+mn-lt"/>
                <a:ea typeface="+mn-ea"/>
                <a:cs typeface="+mn-cs"/>
              </a:rPr>
              <a:t>Benefits</a:t>
            </a:r>
          </a:p>
          <a:p>
            <a:pPr marL="401638" indent="-342900" defTabSz="914367" fontAlgn="b">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Deliver </a:t>
            </a:r>
            <a:r>
              <a:rPr lang="en-US" b="1" dirty="0">
                <a:solidFill>
                  <a:schemeClr val="accent1"/>
                </a:solidFill>
                <a:latin typeface="Segoe UI Semilight (Body)"/>
                <a:cs typeface="Segoe UI Semilight" panose="020B0402040204020203" pitchFamily="34" charset="0"/>
              </a:rPr>
              <a:t>new capabilities and modernization </a:t>
            </a:r>
            <a:r>
              <a:rPr lang="en-US" dirty="0">
                <a:solidFill>
                  <a:schemeClr val="bg1"/>
                </a:solidFill>
                <a:latin typeface="Segoe UI Semilight (Body)"/>
                <a:cs typeface="Segoe UI Semilight" panose="020B0402040204020203" pitchFamily="34" charset="0"/>
              </a:rPr>
              <a:t>through modified codebase and a monolithic to micro services architectural revision. </a:t>
            </a:r>
          </a:p>
          <a:p>
            <a:pPr marL="401638" indent="-342900" defTabSz="914367" fontAlgn="b">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Reduce the volume of code needed to express a capability while still leveraging existing investments.</a:t>
            </a:r>
          </a:p>
          <a:p>
            <a:pPr marL="401638" indent="-342900" defTabSz="914367" fontAlgn="b">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Agility and scale.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chemeClr val="bg1"/>
                </a:solidFill>
              </a:rPr>
              <a:t>Core Technologies</a:t>
            </a:r>
          </a:p>
          <a:p>
            <a:pPr marL="0" marR="0" lvl="0" indent="0" algn="l" defTabSz="914400" rtl="0" eaLnBrk="1" fontAlgn="ctr" latinLnBrk="0" hangingPunct="1">
              <a:lnSpc>
                <a:spcPct val="100000"/>
              </a:lnSpc>
              <a:spcBef>
                <a:spcPts val="0"/>
              </a:spcBef>
              <a:spcAft>
                <a:spcPts val="0"/>
              </a:spcAft>
              <a:buClrTx/>
              <a:buSzTx/>
              <a:buFontTx/>
              <a:buNone/>
              <a:tabLst/>
              <a:defRPr/>
            </a:pPr>
            <a:r>
              <a:rPr lang="en-US" dirty="0">
                <a:solidFill>
                  <a:schemeClr val="bg1"/>
                </a:solidFill>
              </a:rPr>
              <a:t>PaaS (e.g. Azure</a:t>
            </a:r>
            <a:r>
              <a:rPr lang="en-US" baseline="0" dirty="0">
                <a:solidFill>
                  <a:schemeClr val="bg1"/>
                </a:solidFill>
              </a:rPr>
              <a:t> App Service)</a:t>
            </a:r>
            <a:r>
              <a:rPr lang="en-US" dirty="0">
                <a:solidFill>
                  <a:schemeClr val="bg1"/>
                </a:solidFill>
              </a:rPr>
              <a:t>, </a:t>
            </a:r>
            <a:r>
              <a:rPr lang="en-US" dirty="0" err="1">
                <a:solidFill>
                  <a:schemeClr val="bg1"/>
                </a:solidFill>
              </a:rPr>
              <a:t>Serverless</a:t>
            </a:r>
            <a:r>
              <a:rPr lang="en-US" dirty="0">
                <a:solidFill>
                  <a:schemeClr val="bg1"/>
                </a:solidFill>
              </a:rPr>
              <a:t> (Azure Functions and Logic Apps),</a:t>
            </a:r>
            <a:r>
              <a:rPr lang="en-US" baseline="0" dirty="0">
                <a:solidFill>
                  <a:schemeClr val="bg1"/>
                </a:solidFill>
              </a:rPr>
              <a:t> </a:t>
            </a:r>
            <a:r>
              <a:rPr lang="en-US" dirty="0">
                <a:solidFill>
                  <a:schemeClr val="bg1"/>
                </a:solidFill>
              </a:rPr>
              <a:t> </a:t>
            </a:r>
            <a:r>
              <a:rPr lang="en-US" dirty="0" err="1">
                <a:solidFill>
                  <a:schemeClr val="bg1"/>
                </a:solidFill>
              </a:rPr>
              <a:t>Microservices</a:t>
            </a:r>
            <a:r>
              <a:rPr lang="en-US" dirty="0">
                <a:solidFill>
                  <a:schemeClr val="bg1"/>
                </a:solidFill>
              </a:rPr>
              <a:t> (</a:t>
            </a:r>
            <a:r>
              <a:rPr lang="en-US">
                <a:solidFill>
                  <a:schemeClr val="bg1"/>
                </a:solidFill>
              </a:rPr>
              <a:t>Service Fabric )</a:t>
            </a:r>
            <a:endParaRPr lang="en-US" dirty="0">
              <a:solidFill>
                <a:schemeClr val="bg1"/>
              </a:solidFill>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Legacy Apps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Monolithic - </a:t>
            </a:r>
            <a:r>
              <a:rPr lang="en-US" sz="1200" b="0" i="0" u="none" strike="noStrike" kern="1200" baseline="0" dirty="0">
                <a:solidFill>
                  <a:schemeClr val="tx1"/>
                </a:solidFill>
                <a:effectLst/>
                <a:latin typeface="+mn-lt"/>
                <a:ea typeface="+mn-ea"/>
                <a:cs typeface="+mn-cs"/>
              </a:rPr>
              <a:t>Built as a single unit with few separate services or components. Any services which are used tend to be custom built for the App.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Tightly</a:t>
            </a:r>
            <a:r>
              <a:rPr lang="en-US" sz="1200" b="1" i="0" u="none" strike="noStrike" kern="1200" baseline="0" dirty="0">
                <a:solidFill>
                  <a:schemeClr val="tx1"/>
                </a:solidFill>
                <a:effectLst/>
                <a:latin typeface="+mn-lt"/>
                <a:ea typeface="+mn-ea"/>
                <a:cs typeface="+mn-cs"/>
              </a:rPr>
              <a:t> Coupled - </a:t>
            </a:r>
            <a:r>
              <a:rPr lang="en-US" sz="1200" b="0" i="0" u="none" strike="noStrike" kern="1200" baseline="0" dirty="0">
                <a:solidFill>
                  <a:schemeClr val="tx1"/>
                </a:solidFill>
                <a:effectLst/>
                <a:latin typeface="+mn-lt"/>
                <a:ea typeface="+mn-ea"/>
                <a:cs typeface="+mn-cs"/>
              </a:rPr>
              <a:t>Tend to have internal and external dependences that impact both reliability and development agility. </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1" i="0" u="none" strike="noStrike" kern="1200" dirty="0">
                <a:solidFill>
                  <a:schemeClr val="tx1"/>
                </a:solidFill>
                <a:effectLst/>
                <a:latin typeface="+mn-lt"/>
                <a:ea typeface="+mn-ea"/>
                <a:cs typeface="+mn-cs"/>
              </a:rPr>
              <a:t>Long Delivery Cycle - </a:t>
            </a:r>
            <a:r>
              <a:rPr lang="en-US" sz="1200" b="0" i="0" u="none" strike="noStrike" kern="1200" baseline="0" dirty="0">
                <a:solidFill>
                  <a:schemeClr val="tx1"/>
                </a:solidFill>
                <a:effectLst/>
                <a:latin typeface="+mn-lt"/>
                <a:ea typeface="+mn-ea"/>
                <a:cs typeface="+mn-cs"/>
              </a:rPr>
              <a:t>Slow to test, deploy, and scale. Making iteration difficult.</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1" i="0" u="none" strike="noStrike" kern="1200" dirty="0">
                <a:solidFill>
                  <a:schemeClr val="tx1"/>
                </a:solidFill>
                <a:effectLst/>
                <a:latin typeface="+mn-lt"/>
                <a:ea typeface="+mn-ea"/>
                <a:cs typeface="+mn-cs"/>
              </a:rPr>
              <a:t>IT</a:t>
            </a:r>
            <a:r>
              <a:rPr lang="en-US" sz="1200" b="1" i="0" u="none" strike="noStrike" kern="1200" baseline="0" dirty="0">
                <a:solidFill>
                  <a:schemeClr val="tx1"/>
                </a:solidFill>
                <a:effectLst/>
                <a:latin typeface="+mn-lt"/>
                <a:ea typeface="+mn-ea"/>
                <a:cs typeface="+mn-cs"/>
              </a:rPr>
              <a:t> Dependent - </a:t>
            </a:r>
            <a:r>
              <a:rPr lang="en-US" sz="1200" b="0" i="0" u="none" strike="noStrike" kern="1200" baseline="0" dirty="0">
                <a:solidFill>
                  <a:schemeClr val="tx1"/>
                </a:solidFill>
                <a:effectLst/>
                <a:latin typeface="+mn-lt"/>
                <a:ea typeface="+mn-ea"/>
                <a:cs typeface="+mn-cs"/>
              </a:rPr>
              <a:t>Dependent on long lead time bare metal provided by IT. With complicated patching and update process. </a:t>
            </a:r>
            <a:endParaRPr lang="en-US" sz="1200" b="0" i="0" u="none" strike="noStrike" kern="1200" dirty="0">
              <a:solidFill>
                <a:schemeClr val="tx1"/>
              </a:solidFill>
              <a:effectLst/>
              <a:latin typeface="+mn-lt"/>
              <a:ea typeface="+mn-ea"/>
              <a:cs typeface="+mn-cs"/>
            </a:endParaRPr>
          </a:p>
          <a:p>
            <a:pPr rtl="0" eaLnBrk="1" fontAlgn="t"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Internet Apps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Service</a:t>
            </a:r>
            <a:r>
              <a:rPr lang="en-US" sz="1200" b="1" i="0" u="none" strike="noStrike" kern="1200" baseline="0" dirty="0">
                <a:solidFill>
                  <a:schemeClr val="tx1"/>
                </a:solidFill>
                <a:effectLst/>
                <a:latin typeface="+mn-lt"/>
                <a:ea typeface="+mn-ea"/>
                <a:cs typeface="+mn-cs"/>
              </a:rPr>
              <a:t> Oriented - </a:t>
            </a:r>
            <a:r>
              <a:rPr lang="en-US" sz="1200" b="0" i="0" u="none" strike="noStrike" kern="1200" baseline="0" dirty="0">
                <a:solidFill>
                  <a:schemeClr val="tx1"/>
                </a:solidFill>
                <a:effectLst/>
                <a:latin typeface="+mn-lt"/>
                <a:ea typeface="+mn-ea"/>
                <a:cs typeface="+mn-cs"/>
              </a:rPr>
              <a:t>Build modularly using packaged middleware, common services, and SOA architectures.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Loosely Coupled - </a:t>
            </a:r>
            <a:r>
              <a:rPr lang="en-US" sz="1200" b="0" i="0" u="none" strike="noStrike" kern="1200" dirty="0">
                <a:solidFill>
                  <a:schemeClr val="tx1"/>
                </a:solidFill>
                <a:effectLst/>
                <a:latin typeface="+mn-lt"/>
                <a:ea typeface="+mn-ea"/>
                <a:cs typeface="+mn-cs"/>
              </a:rPr>
              <a:t>Technology</a:t>
            </a:r>
            <a:r>
              <a:rPr lang="en-US" sz="1200" b="0" i="0" u="none" strike="noStrike" kern="1200" baseline="0" dirty="0">
                <a:solidFill>
                  <a:schemeClr val="tx1"/>
                </a:solidFill>
                <a:effectLst/>
                <a:latin typeface="+mn-lt"/>
                <a:ea typeface="+mn-ea"/>
                <a:cs typeface="+mn-cs"/>
              </a:rPr>
              <a:t> like messaging stacks and queues used to disintermediate apps. Management and diagnostic tools integrated into Apps.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Agile</a:t>
            </a:r>
            <a:r>
              <a:rPr lang="en-US" sz="1200" b="1" i="0" u="none" strike="noStrike" kern="1200" baseline="0" dirty="0">
                <a:solidFill>
                  <a:schemeClr val="tx1"/>
                </a:solidFill>
                <a:effectLst/>
                <a:latin typeface="+mn-lt"/>
                <a:ea typeface="+mn-ea"/>
                <a:cs typeface="+mn-cs"/>
              </a:rPr>
              <a:t> Delivery - </a:t>
            </a:r>
            <a:r>
              <a:rPr lang="en-US" sz="1200" b="0" i="0" u="none" strike="noStrike" kern="1200" baseline="0" dirty="0">
                <a:solidFill>
                  <a:schemeClr val="tx1"/>
                </a:solidFill>
                <a:effectLst/>
                <a:latin typeface="+mn-lt"/>
                <a:ea typeface="+mn-ea"/>
                <a:cs typeface="+mn-cs"/>
              </a:rPr>
              <a:t>Dependency management and disintermediation allows software to be built incrementally. Shortening delivery times from years to months.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Virtualize</a:t>
            </a:r>
            <a:r>
              <a:rPr lang="en-US" sz="1200" b="1" i="0" u="none" strike="noStrike" kern="1200" baseline="0" dirty="0">
                <a:solidFill>
                  <a:schemeClr val="tx1"/>
                </a:solidFill>
                <a:effectLst/>
                <a:latin typeface="+mn-lt"/>
                <a:ea typeface="+mn-ea"/>
                <a:cs typeface="+mn-cs"/>
              </a:rPr>
              <a:t>d </a:t>
            </a:r>
            <a:r>
              <a:rPr lang="en-US" sz="1200" b="0" i="0" u="none" strike="noStrike" kern="1200" baseline="0" dirty="0">
                <a:solidFill>
                  <a:schemeClr val="tx1"/>
                </a:solidFill>
                <a:effectLst/>
                <a:latin typeface="+mn-lt"/>
                <a:ea typeface="+mn-ea"/>
                <a:cs typeface="+mn-cs"/>
              </a:rPr>
              <a:t>- Software hosted on virtualized infrastructure that reduces IT dependencies, improves delivery time, and simplifies update process.</a:t>
            </a:r>
            <a:endParaRPr lang="en-US" sz="1200" b="0" i="0" u="none" strike="noStrike" kern="1200" dirty="0">
              <a:solidFill>
                <a:schemeClr val="tx1"/>
              </a:solidFill>
              <a:effectLst/>
              <a:latin typeface="+mn-lt"/>
              <a:ea typeface="+mn-ea"/>
              <a:cs typeface="+mn-cs"/>
            </a:endParaRPr>
          </a:p>
          <a:p>
            <a:pPr rtl="0" eaLnBrk="1" fontAlgn="t" latinLnBrk="0" hangingPunct="1"/>
            <a:endParaRPr lang="en-US" sz="1200" b="1"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dirty="0">
                <a:solidFill>
                  <a:schemeClr val="tx1"/>
                </a:solidFill>
                <a:effectLst/>
                <a:latin typeface="+mn-lt"/>
                <a:ea typeface="+mn-ea"/>
                <a:cs typeface="+mn-cs"/>
              </a:rPr>
              <a:t>Cloud Apps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Cloud Based</a:t>
            </a:r>
            <a:r>
              <a:rPr lang="en-US" sz="1200" b="1" i="0" u="none" strike="noStrike" kern="1200" baseline="0" dirty="0">
                <a:solidFill>
                  <a:schemeClr val="tx1"/>
                </a:solidFill>
                <a:effectLst/>
                <a:latin typeface="+mn-lt"/>
                <a:ea typeface="+mn-ea"/>
                <a:cs typeface="+mn-cs"/>
              </a:rPr>
              <a:t> Service - </a:t>
            </a:r>
            <a:r>
              <a:rPr lang="en-US" sz="1200" b="0" i="0" u="none" strike="noStrike" kern="1200" baseline="0" dirty="0">
                <a:solidFill>
                  <a:schemeClr val="tx1"/>
                </a:solidFill>
                <a:effectLst/>
                <a:latin typeface="+mn-lt"/>
                <a:ea typeface="+mn-ea"/>
                <a:cs typeface="+mn-cs"/>
              </a:rPr>
              <a:t>Applications built using API’s, SaaS Services, and independently scaling Microservices. With custom code only needed for core business logic.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Distributed - </a:t>
            </a:r>
            <a:r>
              <a:rPr lang="en-US" sz="1200" b="0" i="0" u="none" strike="noStrike" kern="1200" baseline="0" dirty="0">
                <a:solidFill>
                  <a:schemeClr val="tx1"/>
                </a:solidFill>
                <a:effectLst/>
                <a:latin typeface="+mn-lt"/>
                <a:ea typeface="+mn-ea"/>
                <a:cs typeface="+mn-cs"/>
              </a:rPr>
              <a:t>Applications use cloud services and API’s, further disintermediating tiers. Often taking advantage of on demand services that are not instantiated when not in use.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DevOps - </a:t>
            </a:r>
            <a:r>
              <a:rPr lang="en-US" sz="1200" b="0" i="0" u="none" strike="noStrike" kern="1200" baseline="0" dirty="0">
                <a:solidFill>
                  <a:schemeClr val="tx1"/>
                </a:solidFill>
                <a:effectLst/>
                <a:latin typeface="+mn-lt"/>
                <a:ea typeface="+mn-ea"/>
                <a:cs typeface="+mn-cs"/>
              </a:rPr>
              <a:t>Continuous Integration, Continuous deployment, and Testing in Production used to shorten delivery and scale times from months to days or hours.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Platform</a:t>
            </a:r>
            <a:r>
              <a:rPr lang="en-US" sz="1200" b="1" i="0" u="none" strike="noStrike" kern="1200" baseline="0" dirty="0">
                <a:solidFill>
                  <a:schemeClr val="tx1"/>
                </a:solidFill>
                <a:effectLst/>
                <a:latin typeface="+mn-lt"/>
                <a:ea typeface="+mn-ea"/>
                <a:cs typeface="+mn-cs"/>
              </a:rPr>
              <a:t> Based - </a:t>
            </a:r>
            <a:r>
              <a:rPr lang="en-US" sz="1200" b="0" i="0" u="none" strike="noStrike" kern="1200" baseline="0" dirty="0">
                <a:solidFill>
                  <a:schemeClr val="tx1"/>
                </a:solidFill>
                <a:effectLst/>
                <a:latin typeface="+mn-lt"/>
                <a:ea typeface="+mn-ea"/>
                <a:cs typeface="+mn-cs"/>
              </a:rPr>
              <a:t>Applications written to PaaS or IaaS based cloud platforms. Reducing scale times to minutes or even seconds and simplifying the patching and deployment process.</a:t>
            </a: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9/21/2018 4:15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816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0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9/21/2018 5:12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7800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463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oleObject" Target="../embeddings/oleObject1.bin"/></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tif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tif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7.xml"/><Relationship Id="rId4" Type="http://schemas.openxmlformats.org/officeDocument/2006/relationships/image" Target="../media/image35.jp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7.xml"/><Relationship Id="rId4" Type="http://schemas.openxmlformats.org/officeDocument/2006/relationships/image" Target="../media/image35.jp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8.xml"/><Relationship Id="rId4" Type="http://schemas.openxmlformats.org/officeDocument/2006/relationships/image" Target="../media/image35.jp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8.xml"/><Relationship Id="rId4" Type="http://schemas.openxmlformats.org/officeDocument/2006/relationships/image" Target="../media/image35.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08655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66423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5378550" cy="1493941"/>
          </a:xfrm>
        </p:spPr>
        <p:txBody>
          <a:bodyPr/>
          <a:lstStyle>
            <a:lvl1pPr>
              <a:defRPr sz="4705"/>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22450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641722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353880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822628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41161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37313463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48402503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3155874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06467755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2365414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096371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03257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45493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13395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94275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1878986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7" name="Rectangle 6"/>
          <p:cNvSpPr/>
          <p:nvPr userDrawn="1"/>
        </p:nvSpPr>
        <p:spPr bwMode="auto">
          <a:xfrm>
            <a:off x="0"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426205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1" y="3083658"/>
            <a:ext cx="3220156" cy="690686"/>
          </a:xfrm>
          <a:prstGeom prst="rect">
            <a:avLst/>
          </a:prstGeom>
        </p:spPr>
      </p:pic>
      <p:sp>
        <p:nvSpPr>
          <p:cNvPr id="6"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40896425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4834587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7"/>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585813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35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6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9/21/2018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7745239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301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180575" y="6248512"/>
            <a:ext cx="2742188" cy="364224"/>
          </a:xfrm>
          <a:prstGeom prst="rect">
            <a:avLst/>
          </a:prstGeom>
        </p:spPr>
        <p:txBody>
          <a:bodyPr vert="horz" lIns="91440" tIns="45720" rIns="146304" bIns="45720" rtlCol="0" anchor="ctr"/>
          <a:lstStyle>
            <a:lvl1pPr marL="0" algn="r" defTabSz="913186" rtl="0" eaLnBrk="1" latinLnBrk="0" hangingPunct="1">
              <a:lnSpc>
                <a:spcPct val="90000"/>
              </a:lnSpc>
              <a:spcAft>
                <a:spcPts val="587"/>
              </a:spcAft>
              <a:defRPr lang="en-US" sz="1959"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20465479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0574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2909352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Original_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Footer Placeholder 2"/>
          <p:cNvSpPr>
            <a:spLocks noGrp="1"/>
          </p:cNvSpPr>
          <p:nvPr>
            <p:ph type="ftr" sz="quarter" idx="3"/>
          </p:nvPr>
        </p:nvSpPr>
        <p:spPr>
          <a:xfrm>
            <a:off x="591641" y="6550312"/>
            <a:ext cx="2816465" cy="134483"/>
          </a:xfrm>
          <a:prstGeom prst="rect">
            <a:avLst/>
          </a:prstGeom>
        </p:spPr>
        <p:txBody>
          <a:bodyPr anchor="ctr"/>
          <a:lstStyle>
            <a:lvl1pPr algn="l">
              <a:defRPr sz="882">
                <a:solidFill>
                  <a:schemeClr val="tx2"/>
                </a:solidFill>
              </a:defRPr>
            </a:lvl1pPr>
          </a:lstStyle>
          <a:p>
            <a:r>
              <a:rPr lang="en-US"/>
              <a:t>Microsoft Confidential</a:t>
            </a:r>
          </a:p>
        </p:txBody>
      </p:sp>
      <p:sp>
        <p:nvSpPr>
          <p:cNvPr id="10" name="Slide Number Placeholder 3"/>
          <p:cNvSpPr>
            <a:spLocks noGrp="1"/>
          </p:cNvSpPr>
          <p:nvPr>
            <p:ph type="sldNum" sz="quarter" idx="4"/>
          </p:nvPr>
        </p:nvSpPr>
        <p:spPr>
          <a:xfrm>
            <a:off x="11083469" y="6550312"/>
            <a:ext cx="555596" cy="134483"/>
          </a:xfrm>
          <a:prstGeom prst="rect">
            <a:avLst/>
          </a:prstGeom>
        </p:spPr>
        <p:txBody>
          <a:bodyPr anchor="ctr"/>
          <a:lstStyle>
            <a:lvl1pPr algn="r">
              <a:defRPr sz="882">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99985411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27899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611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9895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770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104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7682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442587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4870726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578075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944984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358251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28587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228612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379933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dirty="0"/>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28pt</a:t>
            </a:r>
          </a:p>
          <a:p>
            <a:pPr lvl="0"/>
            <a:r>
              <a:rPr lang="pt-BR" dirty="0"/>
              <a:t>Subhead Segoe UI 28pt</a:t>
            </a:r>
          </a:p>
          <a:p>
            <a:pPr lvl="0"/>
            <a:r>
              <a:rPr lang="pt-BR" dirty="0"/>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000101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0561601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7287940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523560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586716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51589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53589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96363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825539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514223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37814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175368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 (Optional)</a:t>
            </a:r>
          </a:p>
        </p:txBody>
      </p:sp>
      <p:sp>
        <p:nvSpPr>
          <p:cNvPr id="17" name="Text Placeholder 7"/>
          <p:cNvSpPr>
            <a:spLocks noGrp="1"/>
          </p:cNvSpPr>
          <p:nvPr>
            <p:ph type="body" sz="quarter" idx="11" hasCustomPrompt="1"/>
          </p:nvPr>
        </p:nvSpPr>
        <p:spPr>
          <a:xfrm>
            <a:off x="0" y="1243013"/>
            <a:ext cx="12192000" cy="1655829"/>
          </a:xfrm>
        </p:spPr>
        <p:txBody>
          <a:bodyPr lIns="393192" rIns="182880" bIns="91440">
            <a:normAutofit/>
          </a:bodyPr>
          <a:lstStyle>
            <a:lvl1pPr marL="0" indent="0">
              <a:buNone/>
              <a:defRPr sz="2000">
                <a:solidFill>
                  <a:schemeClr val="tx1"/>
                </a:solidFill>
                <a:latin typeface="+mj-lt"/>
              </a:defRPr>
            </a:lvl1pPr>
            <a:lvl2pPr marL="457200" indent="0">
              <a:buNone/>
              <a:defRPr/>
            </a:lvl2pPr>
          </a:lstStyle>
          <a:p>
            <a:pPr lvl="0"/>
            <a:r>
              <a:rPr lang="en-US" dirty="0"/>
              <a:t>Body text</a:t>
            </a:r>
          </a:p>
        </p:txBody>
      </p:sp>
      <p:sp>
        <p:nvSpPr>
          <p:cNvPr id="4" name="Table Placeholder 3"/>
          <p:cNvSpPr>
            <a:spLocks noGrp="1"/>
          </p:cNvSpPr>
          <p:nvPr>
            <p:ph type="tbl" sz="quarter" idx="12"/>
          </p:nvPr>
        </p:nvSpPr>
        <p:spPr>
          <a:xfrm>
            <a:off x="418288" y="2898775"/>
            <a:ext cx="11332725" cy="3959225"/>
          </a:xfrm>
        </p:spPr>
        <p:txBody>
          <a:bodyPr>
            <a:normAutofit/>
          </a:bodyPr>
          <a:lstStyle>
            <a:lvl1pPr marL="0" indent="0">
              <a:buNone/>
              <a:defRPr sz="1600"/>
            </a:lvl1pPr>
          </a:lstStyle>
          <a:p>
            <a:endParaRPr lang="en-US"/>
          </a:p>
        </p:txBody>
      </p:sp>
    </p:spTree>
    <p:extLst>
      <p:ext uri="{BB962C8B-B14F-4D97-AF65-F5344CB8AC3E}">
        <p14:creationId xmlns:p14="http://schemas.microsoft.com/office/powerpoint/2010/main" val="169472198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4855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272743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963263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339708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817539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814631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9314706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69885592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6942752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5290889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754611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60834160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0230203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7430319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04911193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26223721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2992736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39000837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0236940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80552022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5035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3542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8804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55949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110464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64957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106788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498509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5811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2686064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5251328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706623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104162598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76242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26198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7209095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6508079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t>Microsoft Confidential</a:t>
            </a:r>
          </a:p>
        </p:txBody>
      </p:sp>
      <p:sp>
        <p:nvSpPr>
          <p:cNvPr id="4" name="Slide Number Placeholder 3"/>
          <p:cNvSpPr>
            <a:spLocks noGrp="1"/>
          </p:cNvSpPr>
          <p:nvPr>
            <p:ph type="sldNum" sz="quarter" idx="11"/>
          </p:nvPr>
        </p:nvSpPr>
        <p:spPr/>
        <p:txBody>
          <a:bodyPr/>
          <a:lstStyle/>
          <a:p>
            <a:pPr defTabSz="913165" fontAlgn="base">
              <a:spcBef>
                <a:spcPct val="0"/>
              </a:spcBef>
              <a:spcAft>
                <a:spcPct val="0"/>
              </a:spcAft>
            </a:pPr>
            <a:fld id="{83758903-653A-7442-ACA2-36E6579F0BEB}" type="slidenum">
              <a:rPr lang="en-US" smtClean="0">
                <a:ea typeface="ＭＳ Ｐゴシック" charset="0"/>
              </a:rPr>
              <a:pPr defTabSz="913165"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40" y="1295021"/>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488702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2117583"/>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5" name="Slide Number Placeholder 12"/>
          <p:cNvSpPr>
            <a:spLocks noGrp="1"/>
          </p:cNvSpPr>
          <p:nvPr>
            <p:ph type="sldNum" sz="quarter" idx="4"/>
          </p:nvPr>
        </p:nvSpPr>
        <p:spPr>
          <a:xfrm>
            <a:off x="9180575" y="6248513"/>
            <a:ext cx="2742188" cy="364224"/>
          </a:xfrm>
          <a:prstGeom prst="rect">
            <a:avLst/>
          </a:prstGeom>
        </p:spPr>
        <p:txBody>
          <a:bodyPr vert="horz" lIns="91440" tIns="45720" rIns="146304" bIns="45720" rtlCol="0" anchor="ctr"/>
          <a:lstStyle>
            <a:lvl1pPr marL="0" algn="r" defTabSz="913031" rtl="0" eaLnBrk="1" latinLnBrk="0" hangingPunct="1">
              <a:lnSpc>
                <a:spcPct val="90000"/>
              </a:lnSpc>
              <a:spcAft>
                <a:spcPts val="587"/>
              </a:spcAft>
              <a:defRPr lang="en-US" sz="1959"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4267758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endParaRPr lang="en-US"/>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userDrawn="1"/>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162787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A4A245D-7C7B-4B0B-A6A1-EC78535C8B13}" type="datetimeFigureOut">
              <a:rPr lang="en-US" smtClean="0"/>
              <a:t>9/21/2018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0C457E-6F70-4A4E-9D84-3BB0EB63F12D}" type="slidenum">
              <a:rPr lang="en-US" smtClean="0"/>
              <a:t>‹#›</a:t>
            </a:fld>
            <a:endParaRPr lang="en-US"/>
          </a:p>
        </p:txBody>
      </p:sp>
    </p:spTree>
    <p:extLst>
      <p:ext uri="{BB962C8B-B14F-4D97-AF65-F5344CB8AC3E}">
        <p14:creationId xmlns:p14="http://schemas.microsoft.com/office/powerpoint/2010/main" val="1796816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54217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07949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235388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26876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3661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07363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3633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3403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69102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308473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8044995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33255434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9371796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062175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84800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930187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01056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05533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1948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655358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3692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98198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164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8927297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1995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29454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87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dirty="0"/>
              <a:t>Click to edit Master title style</a:t>
            </a:r>
          </a:p>
        </p:txBody>
      </p:sp>
    </p:spTree>
    <p:extLst>
      <p:ext uri="{BB962C8B-B14F-4D97-AF65-F5344CB8AC3E}">
        <p14:creationId xmlns:p14="http://schemas.microsoft.com/office/powerpoint/2010/main" val="26682023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136079635"/>
      </p:ext>
    </p:extLst>
  </p:cSld>
  <p:clrMapOvr>
    <a:masterClrMapping/>
  </p:clrMapOvr>
  <p:transition spd="slow">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1131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231676136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88646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905" y="6567086"/>
            <a:ext cx="3406190"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2"/>
            <a:ext cx="3585699" cy="567015"/>
          </a:xfrm>
        </p:spPr>
        <p:txBody>
          <a:bodyPr lIns="182880" tIns="146304" rIns="182880" bIns="146304"/>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2"/>
            <a:ext cx="3585699" cy="567015"/>
          </a:xfrm>
        </p:spPr>
        <p:txBody>
          <a:bodyPr lIns="182880" tIns="146304" rIns="182880" bIns="146304" anchor="b"/>
          <a:lstStyle>
            <a:lvl1pPr marL="0" indent="0" algn="l">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235190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2"/>
            <a:ext cx="3585699" cy="567015"/>
          </a:xfrm>
        </p:spPr>
        <p:txBody>
          <a:bodyPr lIns="182880" tIns="146304" rIns="182880" bIns="146304"/>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2"/>
            <a:ext cx="3585699" cy="567015"/>
          </a:xfrm>
        </p:spPr>
        <p:txBody>
          <a:bodyPr lIns="182880" tIns="146304" rIns="182880" bIns="146304" anchor="b"/>
          <a:lstStyle>
            <a:lvl1pPr marL="0" indent="0" algn="l">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4241653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59591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716961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85241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561405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8844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79272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7171399"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7171399"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214892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5" y="3343636"/>
            <a:ext cx="12191377" cy="3043622"/>
          </a:xfrm>
          <a:prstGeom prst="rect">
            <a:avLst/>
          </a:prstGeom>
        </p:spPr>
      </p:pic>
    </p:spTree>
    <p:extLst>
      <p:ext uri="{BB962C8B-B14F-4D97-AF65-F5344CB8AC3E}">
        <p14:creationId xmlns:p14="http://schemas.microsoft.com/office/powerpoint/2010/main" val="555064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5478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19988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3031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anchor="ctr">
            <a:spAutoFit/>
          </a:bodyPr>
          <a:lstStyle>
            <a:lvl1pPr>
              <a:defRPr sz="470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728295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2"/>
            <a:ext cx="6857650" cy="6858623"/>
          </a:xfrm>
          <a:prstGeom prst="rect">
            <a:avLst/>
          </a:prstGeom>
        </p:spPr>
      </p:pic>
    </p:spTree>
    <p:extLst>
      <p:ext uri="{BB962C8B-B14F-4D97-AF65-F5344CB8AC3E}">
        <p14:creationId xmlns:p14="http://schemas.microsoft.com/office/powerpoint/2010/main" val="13349207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7834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916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5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8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20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8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35944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34" tIns="179234" rIns="179234" bIns="179234" numCol="1" anchor="t" anchorCtr="0" compatLnSpc="1">
            <a:prstTxWarp prst="textNoShape">
              <a:avLst/>
            </a:prstTxWarp>
            <a:spAutoFit/>
          </a:bodyPr>
          <a:lstStyle/>
          <a:p>
            <a:pPr defTabSz="913573"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43555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62206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018715-CC83-4166-8984-FC7006971BA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31BE9BE6-7D4B-4DDF-B68C-F11A4CB1E2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9B1E19BA-FCC1-47AF-AF4E-BF784655BACE}"/>
              </a:ext>
            </a:extLst>
          </p:cNvPr>
          <p:cNvSpPr>
            <a:spLocks noGrp="1"/>
          </p:cNvSpPr>
          <p:nvPr>
            <p:ph type="dt" sz="half" idx="10"/>
          </p:nvPr>
        </p:nvSpPr>
        <p:spPr/>
        <p:txBody>
          <a:bodyPr/>
          <a:lstStyle/>
          <a:p>
            <a:fld id="{4F3A7ED7-119F-46A3-BF81-2C64A89BEA10}" type="datetimeFigureOut">
              <a:rPr lang="en-US" smtClean="0"/>
              <a:t>9/21/2018</a:t>
            </a:fld>
            <a:endParaRPr lang="en-US"/>
          </a:p>
        </p:txBody>
      </p:sp>
      <p:sp>
        <p:nvSpPr>
          <p:cNvPr id="5" name="Espace réservé du pied de page 4">
            <a:extLst>
              <a:ext uri="{FF2B5EF4-FFF2-40B4-BE49-F238E27FC236}">
                <a16:creationId xmlns:a16="http://schemas.microsoft.com/office/drawing/2014/main" id="{03663796-0CA4-467D-BBAE-1C867EDD077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CC12764-093E-475A-94B3-BCAB3ADC59CC}"/>
              </a:ext>
            </a:extLst>
          </p:cNvPr>
          <p:cNvSpPr>
            <a:spLocks noGrp="1"/>
          </p:cNvSpPr>
          <p:nvPr>
            <p:ph type="sldNum" sz="quarter" idx="12"/>
          </p:nvPr>
        </p:nvSpPr>
        <p:spPr/>
        <p:txBody>
          <a:bodyPr/>
          <a:lstStyle/>
          <a:p>
            <a:fld id="{ACEEA1D1-7694-44A9-9B24-959DFEEC5D73}" type="slidenum">
              <a:rPr lang="en-US" smtClean="0"/>
              <a:t>‹#›</a:t>
            </a:fld>
            <a:endParaRPr lang="en-US"/>
          </a:p>
        </p:txBody>
      </p:sp>
    </p:spTree>
    <p:extLst>
      <p:ext uri="{BB962C8B-B14F-4D97-AF65-F5344CB8AC3E}">
        <p14:creationId xmlns:p14="http://schemas.microsoft.com/office/powerpoint/2010/main" val="2529253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29449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5AB8F1-60C4-4125-BD48-CFB13AA87EFF}"/>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0D492B18-F069-4B16-9C01-1DB386BC52BF}"/>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9B7F753-0357-4304-83A3-C35AD2EA1811}"/>
              </a:ext>
            </a:extLst>
          </p:cNvPr>
          <p:cNvSpPr>
            <a:spLocks noGrp="1"/>
          </p:cNvSpPr>
          <p:nvPr>
            <p:ph type="dt" sz="half" idx="10"/>
          </p:nvPr>
        </p:nvSpPr>
        <p:spPr/>
        <p:txBody>
          <a:bodyPr/>
          <a:lstStyle/>
          <a:p>
            <a:fld id="{4F3A7ED7-119F-46A3-BF81-2C64A89BEA10}" type="datetimeFigureOut">
              <a:rPr lang="en-US" smtClean="0"/>
              <a:t>9/21/2018</a:t>
            </a:fld>
            <a:endParaRPr lang="en-US"/>
          </a:p>
        </p:txBody>
      </p:sp>
      <p:sp>
        <p:nvSpPr>
          <p:cNvPr id="5" name="Espace réservé du pied de page 4">
            <a:extLst>
              <a:ext uri="{FF2B5EF4-FFF2-40B4-BE49-F238E27FC236}">
                <a16:creationId xmlns:a16="http://schemas.microsoft.com/office/drawing/2014/main" id="{AF60D6BA-3E60-4F31-AD70-628E75A3034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28868C1-67B1-4689-A3F1-77852088F285}"/>
              </a:ext>
            </a:extLst>
          </p:cNvPr>
          <p:cNvSpPr>
            <a:spLocks noGrp="1"/>
          </p:cNvSpPr>
          <p:nvPr>
            <p:ph type="sldNum" sz="quarter" idx="12"/>
          </p:nvPr>
        </p:nvSpPr>
        <p:spPr/>
        <p:txBody>
          <a:bodyPr/>
          <a:lstStyle/>
          <a:p>
            <a:fld id="{ACEEA1D1-7694-44A9-9B24-959DFEEC5D73}" type="slidenum">
              <a:rPr lang="en-US" smtClean="0"/>
              <a:t>‹#›</a:t>
            </a:fld>
            <a:endParaRPr lang="en-US"/>
          </a:p>
        </p:txBody>
      </p:sp>
    </p:spTree>
    <p:extLst>
      <p:ext uri="{BB962C8B-B14F-4D97-AF65-F5344CB8AC3E}">
        <p14:creationId xmlns:p14="http://schemas.microsoft.com/office/powerpoint/2010/main" val="17685980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4E0521-C1CD-4054-976A-439275FBB8C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1C803915-3C33-435E-82F0-DE9594874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38C2EF0B-0750-488B-B326-550E78A4498C}"/>
              </a:ext>
            </a:extLst>
          </p:cNvPr>
          <p:cNvSpPr>
            <a:spLocks noGrp="1"/>
          </p:cNvSpPr>
          <p:nvPr>
            <p:ph type="dt" sz="half" idx="10"/>
          </p:nvPr>
        </p:nvSpPr>
        <p:spPr/>
        <p:txBody>
          <a:bodyPr/>
          <a:lstStyle/>
          <a:p>
            <a:fld id="{4F3A7ED7-119F-46A3-BF81-2C64A89BEA10}" type="datetimeFigureOut">
              <a:rPr lang="en-US" smtClean="0"/>
              <a:t>9/21/2018</a:t>
            </a:fld>
            <a:endParaRPr lang="en-US"/>
          </a:p>
        </p:txBody>
      </p:sp>
      <p:sp>
        <p:nvSpPr>
          <p:cNvPr id="5" name="Espace réservé du pied de page 4">
            <a:extLst>
              <a:ext uri="{FF2B5EF4-FFF2-40B4-BE49-F238E27FC236}">
                <a16:creationId xmlns:a16="http://schemas.microsoft.com/office/drawing/2014/main" id="{E6C55D41-2002-4CEA-8645-77929BF8FA7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D3B3777-EC31-4C7D-87CF-1209F6CBABE1}"/>
              </a:ext>
            </a:extLst>
          </p:cNvPr>
          <p:cNvSpPr>
            <a:spLocks noGrp="1"/>
          </p:cNvSpPr>
          <p:nvPr>
            <p:ph type="sldNum" sz="quarter" idx="12"/>
          </p:nvPr>
        </p:nvSpPr>
        <p:spPr/>
        <p:txBody>
          <a:bodyPr/>
          <a:lstStyle/>
          <a:p>
            <a:fld id="{ACEEA1D1-7694-44A9-9B24-959DFEEC5D73}" type="slidenum">
              <a:rPr lang="en-US" smtClean="0"/>
              <a:t>‹#›</a:t>
            </a:fld>
            <a:endParaRPr lang="en-US"/>
          </a:p>
        </p:txBody>
      </p:sp>
    </p:spTree>
    <p:extLst>
      <p:ext uri="{BB962C8B-B14F-4D97-AF65-F5344CB8AC3E}">
        <p14:creationId xmlns:p14="http://schemas.microsoft.com/office/powerpoint/2010/main" val="10360437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63C695-EB7B-4845-8FDE-1C28F5431634}"/>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CD153346-2BEB-4B2E-98E3-B333BA8BE6A8}"/>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FC667994-BABF-4105-8651-967EBFA3AB57}"/>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CC8F969C-AD04-4378-B766-2F8C261B1F6D}"/>
              </a:ext>
            </a:extLst>
          </p:cNvPr>
          <p:cNvSpPr>
            <a:spLocks noGrp="1"/>
          </p:cNvSpPr>
          <p:nvPr>
            <p:ph type="dt" sz="half" idx="10"/>
          </p:nvPr>
        </p:nvSpPr>
        <p:spPr/>
        <p:txBody>
          <a:bodyPr/>
          <a:lstStyle/>
          <a:p>
            <a:fld id="{4F3A7ED7-119F-46A3-BF81-2C64A89BEA10}" type="datetimeFigureOut">
              <a:rPr lang="en-US" smtClean="0"/>
              <a:t>9/21/2018</a:t>
            </a:fld>
            <a:endParaRPr lang="en-US"/>
          </a:p>
        </p:txBody>
      </p:sp>
      <p:sp>
        <p:nvSpPr>
          <p:cNvPr id="6" name="Espace réservé du pied de page 5">
            <a:extLst>
              <a:ext uri="{FF2B5EF4-FFF2-40B4-BE49-F238E27FC236}">
                <a16:creationId xmlns:a16="http://schemas.microsoft.com/office/drawing/2014/main" id="{3AB6D7DD-3B4C-4882-8838-D309577322A3}"/>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5C975290-F193-4AF9-9AAA-AA2827ECF633}"/>
              </a:ext>
            </a:extLst>
          </p:cNvPr>
          <p:cNvSpPr>
            <a:spLocks noGrp="1"/>
          </p:cNvSpPr>
          <p:nvPr>
            <p:ph type="sldNum" sz="quarter" idx="12"/>
          </p:nvPr>
        </p:nvSpPr>
        <p:spPr/>
        <p:txBody>
          <a:bodyPr/>
          <a:lstStyle/>
          <a:p>
            <a:fld id="{ACEEA1D1-7694-44A9-9B24-959DFEEC5D73}" type="slidenum">
              <a:rPr lang="en-US" smtClean="0"/>
              <a:t>‹#›</a:t>
            </a:fld>
            <a:endParaRPr lang="en-US"/>
          </a:p>
        </p:txBody>
      </p:sp>
    </p:spTree>
    <p:extLst>
      <p:ext uri="{BB962C8B-B14F-4D97-AF65-F5344CB8AC3E}">
        <p14:creationId xmlns:p14="http://schemas.microsoft.com/office/powerpoint/2010/main" val="24905810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8CE9A6-DCF9-464B-A5C5-302DEA46843D}"/>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9A542BB5-FD1D-48C4-A4C2-EBC4B05C5E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BECD0C56-12E5-4D4A-B704-44F259A8976D}"/>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D2BC8DE5-CBBD-44C5-9598-5336C27935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5FF0069A-923D-4E51-B00E-51C1B6D59F0B}"/>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5AB88A32-6E90-4EA7-B35C-78E3E68D042E}"/>
              </a:ext>
            </a:extLst>
          </p:cNvPr>
          <p:cNvSpPr>
            <a:spLocks noGrp="1"/>
          </p:cNvSpPr>
          <p:nvPr>
            <p:ph type="dt" sz="half" idx="10"/>
          </p:nvPr>
        </p:nvSpPr>
        <p:spPr/>
        <p:txBody>
          <a:bodyPr/>
          <a:lstStyle/>
          <a:p>
            <a:fld id="{4F3A7ED7-119F-46A3-BF81-2C64A89BEA10}" type="datetimeFigureOut">
              <a:rPr lang="en-US" smtClean="0"/>
              <a:t>9/21/2018</a:t>
            </a:fld>
            <a:endParaRPr lang="en-US"/>
          </a:p>
        </p:txBody>
      </p:sp>
      <p:sp>
        <p:nvSpPr>
          <p:cNvPr id="8" name="Espace réservé du pied de page 7">
            <a:extLst>
              <a:ext uri="{FF2B5EF4-FFF2-40B4-BE49-F238E27FC236}">
                <a16:creationId xmlns:a16="http://schemas.microsoft.com/office/drawing/2014/main" id="{99E0FBAD-B6BE-4876-B011-4930A2765BDB}"/>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4D1237F6-9054-40D3-8120-D44ED1F33816}"/>
              </a:ext>
            </a:extLst>
          </p:cNvPr>
          <p:cNvSpPr>
            <a:spLocks noGrp="1"/>
          </p:cNvSpPr>
          <p:nvPr>
            <p:ph type="sldNum" sz="quarter" idx="12"/>
          </p:nvPr>
        </p:nvSpPr>
        <p:spPr/>
        <p:txBody>
          <a:bodyPr/>
          <a:lstStyle/>
          <a:p>
            <a:fld id="{ACEEA1D1-7694-44A9-9B24-959DFEEC5D73}" type="slidenum">
              <a:rPr lang="en-US" smtClean="0"/>
              <a:t>‹#›</a:t>
            </a:fld>
            <a:endParaRPr lang="en-US"/>
          </a:p>
        </p:txBody>
      </p:sp>
    </p:spTree>
    <p:extLst>
      <p:ext uri="{BB962C8B-B14F-4D97-AF65-F5344CB8AC3E}">
        <p14:creationId xmlns:p14="http://schemas.microsoft.com/office/powerpoint/2010/main" val="20511984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2BD8AE-5D7F-4F0E-A91D-59927D73ADE2}"/>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5B136BF1-CF40-48A0-B68A-82D1FCB2ABCC}"/>
              </a:ext>
            </a:extLst>
          </p:cNvPr>
          <p:cNvSpPr>
            <a:spLocks noGrp="1"/>
          </p:cNvSpPr>
          <p:nvPr>
            <p:ph type="dt" sz="half" idx="10"/>
          </p:nvPr>
        </p:nvSpPr>
        <p:spPr/>
        <p:txBody>
          <a:bodyPr/>
          <a:lstStyle/>
          <a:p>
            <a:fld id="{4F3A7ED7-119F-46A3-BF81-2C64A89BEA10}" type="datetimeFigureOut">
              <a:rPr lang="en-US" smtClean="0"/>
              <a:t>9/21/2018</a:t>
            </a:fld>
            <a:endParaRPr lang="en-US"/>
          </a:p>
        </p:txBody>
      </p:sp>
      <p:sp>
        <p:nvSpPr>
          <p:cNvPr id="4" name="Espace réservé du pied de page 3">
            <a:extLst>
              <a:ext uri="{FF2B5EF4-FFF2-40B4-BE49-F238E27FC236}">
                <a16:creationId xmlns:a16="http://schemas.microsoft.com/office/drawing/2014/main" id="{753D5B0B-36D3-42FD-8628-1B7C345B0CE5}"/>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92325F1D-CE54-41BA-886D-03DBB7636A43}"/>
              </a:ext>
            </a:extLst>
          </p:cNvPr>
          <p:cNvSpPr>
            <a:spLocks noGrp="1"/>
          </p:cNvSpPr>
          <p:nvPr>
            <p:ph type="sldNum" sz="quarter" idx="12"/>
          </p:nvPr>
        </p:nvSpPr>
        <p:spPr/>
        <p:txBody>
          <a:bodyPr/>
          <a:lstStyle/>
          <a:p>
            <a:fld id="{ACEEA1D1-7694-44A9-9B24-959DFEEC5D73}" type="slidenum">
              <a:rPr lang="en-US" smtClean="0"/>
              <a:t>‹#›</a:t>
            </a:fld>
            <a:endParaRPr lang="en-US"/>
          </a:p>
        </p:txBody>
      </p:sp>
    </p:spTree>
    <p:extLst>
      <p:ext uri="{BB962C8B-B14F-4D97-AF65-F5344CB8AC3E}">
        <p14:creationId xmlns:p14="http://schemas.microsoft.com/office/powerpoint/2010/main" val="14883831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0585EBF-4172-4223-83D7-5289115C2C23}"/>
              </a:ext>
            </a:extLst>
          </p:cNvPr>
          <p:cNvSpPr>
            <a:spLocks noGrp="1"/>
          </p:cNvSpPr>
          <p:nvPr>
            <p:ph type="dt" sz="half" idx="10"/>
          </p:nvPr>
        </p:nvSpPr>
        <p:spPr/>
        <p:txBody>
          <a:bodyPr/>
          <a:lstStyle/>
          <a:p>
            <a:fld id="{4F3A7ED7-119F-46A3-BF81-2C64A89BEA10}" type="datetimeFigureOut">
              <a:rPr lang="en-US" smtClean="0"/>
              <a:t>9/21/2018</a:t>
            </a:fld>
            <a:endParaRPr lang="en-US"/>
          </a:p>
        </p:txBody>
      </p:sp>
      <p:sp>
        <p:nvSpPr>
          <p:cNvPr id="3" name="Espace réservé du pied de page 2">
            <a:extLst>
              <a:ext uri="{FF2B5EF4-FFF2-40B4-BE49-F238E27FC236}">
                <a16:creationId xmlns:a16="http://schemas.microsoft.com/office/drawing/2014/main" id="{85017603-FB47-4F55-9D3F-12F38D883740}"/>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A2D1CDA5-2494-4E63-8318-2FA2C1886DE5}"/>
              </a:ext>
            </a:extLst>
          </p:cNvPr>
          <p:cNvSpPr>
            <a:spLocks noGrp="1"/>
          </p:cNvSpPr>
          <p:nvPr>
            <p:ph type="sldNum" sz="quarter" idx="12"/>
          </p:nvPr>
        </p:nvSpPr>
        <p:spPr/>
        <p:txBody>
          <a:bodyPr/>
          <a:lstStyle/>
          <a:p>
            <a:fld id="{ACEEA1D1-7694-44A9-9B24-959DFEEC5D73}" type="slidenum">
              <a:rPr lang="en-US" smtClean="0"/>
              <a:t>‹#›</a:t>
            </a:fld>
            <a:endParaRPr lang="en-US"/>
          </a:p>
        </p:txBody>
      </p:sp>
    </p:spTree>
    <p:extLst>
      <p:ext uri="{BB962C8B-B14F-4D97-AF65-F5344CB8AC3E}">
        <p14:creationId xmlns:p14="http://schemas.microsoft.com/office/powerpoint/2010/main" val="7363171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C9BEEB-1173-477C-9A17-CDEF9E7EFD4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7BBF5AF8-B81A-4804-822D-AFC00FA6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686ED5B0-4866-4CA0-A95B-8ABBE55E3E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224F4B15-C476-40A9-94EA-A01A1AD802E7}"/>
              </a:ext>
            </a:extLst>
          </p:cNvPr>
          <p:cNvSpPr>
            <a:spLocks noGrp="1"/>
          </p:cNvSpPr>
          <p:nvPr>
            <p:ph type="dt" sz="half" idx="10"/>
          </p:nvPr>
        </p:nvSpPr>
        <p:spPr/>
        <p:txBody>
          <a:bodyPr/>
          <a:lstStyle/>
          <a:p>
            <a:fld id="{4F3A7ED7-119F-46A3-BF81-2C64A89BEA10}" type="datetimeFigureOut">
              <a:rPr lang="en-US" smtClean="0"/>
              <a:t>9/21/2018</a:t>
            </a:fld>
            <a:endParaRPr lang="en-US"/>
          </a:p>
        </p:txBody>
      </p:sp>
      <p:sp>
        <p:nvSpPr>
          <p:cNvPr id="6" name="Espace réservé du pied de page 5">
            <a:extLst>
              <a:ext uri="{FF2B5EF4-FFF2-40B4-BE49-F238E27FC236}">
                <a16:creationId xmlns:a16="http://schemas.microsoft.com/office/drawing/2014/main" id="{D6F89FD3-C08F-41B0-B62F-D8432508552D}"/>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7B8C51A2-D8D3-4F7E-882D-904E716A108F}"/>
              </a:ext>
            </a:extLst>
          </p:cNvPr>
          <p:cNvSpPr>
            <a:spLocks noGrp="1"/>
          </p:cNvSpPr>
          <p:nvPr>
            <p:ph type="sldNum" sz="quarter" idx="12"/>
          </p:nvPr>
        </p:nvSpPr>
        <p:spPr/>
        <p:txBody>
          <a:bodyPr/>
          <a:lstStyle/>
          <a:p>
            <a:fld id="{ACEEA1D1-7694-44A9-9B24-959DFEEC5D73}" type="slidenum">
              <a:rPr lang="en-US" smtClean="0"/>
              <a:t>‹#›</a:t>
            </a:fld>
            <a:endParaRPr lang="en-US"/>
          </a:p>
        </p:txBody>
      </p:sp>
    </p:spTree>
    <p:extLst>
      <p:ext uri="{BB962C8B-B14F-4D97-AF65-F5344CB8AC3E}">
        <p14:creationId xmlns:p14="http://schemas.microsoft.com/office/powerpoint/2010/main" val="32052791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A726B7-5AF2-480D-9C97-8EDB4FF06A5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E429CDDE-343C-4201-B81A-BAD0715786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44753AA0-25BE-4702-9FC7-828B93265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AB254F23-456E-4945-891E-62495479622F}"/>
              </a:ext>
            </a:extLst>
          </p:cNvPr>
          <p:cNvSpPr>
            <a:spLocks noGrp="1"/>
          </p:cNvSpPr>
          <p:nvPr>
            <p:ph type="dt" sz="half" idx="10"/>
          </p:nvPr>
        </p:nvSpPr>
        <p:spPr/>
        <p:txBody>
          <a:bodyPr/>
          <a:lstStyle/>
          <a:p>
            <a:fld id="{4F3A7ED7-119F-46A3-BF81-2C64A89BEA10}" type="datetimeFigureOut">
              <a:rPr lang="en-US" smtClean="0"/>
              <a:t>9/21/2018</a:t>
            </a:fld>
            <a:endParaRPr lang="en-US"/>
          </a:p>
        </p:txBody>
      </p:sp>
      <p:sp>
        <p:nvSpPr>
          <p:cNvPr id="6" name="Espace réservé du pied de page 5">
            <a:extLst>
              <a:ext uri="{FF2B5EF4-FFF2-40B4-BE49-F238E27FC236}">
                <a16:creationId xmlns:a16="http://schemas.microsoft.com/office/drawing/2014/main" id="{53E736D9-3C1C-41AA-859E-FB38237D9B40}"/>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BAE06E9B-6FF0-4838-9C64-88D1463B1C7F}"/>
              </a:ext>
            </a:extLst>
          </p:cNvPr>
          <p:cNvSpPr>
            <a:spLocks noGrp="1"/>
          </p:cNvSpPr>
          <p:nvPr>
            <p:ph type="sldNum" sz="quarter" idx="12"/>
          </p:nvPr>
        </p:nvSpPr>
        <p:spPr/>
        <p:txBody>
          <a:bodyPr/>
          <a:lstStyle/>
          <a:p>
            <a:fld id="{ACEEA1D1-7694-44A9-9B24-959DFEEC5D73}" type="slidenum">
              <a:rPr lang="en-US" smtClean="0"/>
              <a:t>‹#›</a:t>
            </a:fld>
            <a:endParaRPr lang="en-US"/>
          </a:p>
        </p:txBody>
      </p:sp>
    </p:spTree>
    <p:extLst>
      <p:ext uri="{BB962C8B-B14F-4D97-AF65-F5344CB8AC3E}">
        <p14:creationId xmlns:p14="http://schemas.microsoft.com/office/powerpoint/2010/main" val="33732966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5B9BE1-7392-4D21-8D3F-776F11913C4E}"/>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31DCBF0A-F4CA-4036-8566-8B183D73439F}"/>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BDFD0E35-00C3-4E63-B8A5-03E8F77D2E15}"/>
              </a:ext>
            </a:extLst>
          </p:cNvPr>
          <p:cNvSpPr>
            <a:spLocks noGrp="1"/>
          </p:cNvSpPr>
          <p:nvPr>
            <p:ph type="dt" sz="half" idx="10"/>
          </p:nvPr>
        </p:nvSpPr>
        <p:spPr/>
        <p:txBody>
          <a:bodyPr/>
          <a:lstStyle/>
          <a:p>
            <a:fld id="{4F3A7ED7-119F-46A3-BF81-2C64A89BEA10}" type="datetimeFigureOut">
              <a:rPr lang="en-US" smtClean="0"/>
              <a:t>9/21/2018</a:t>
            </a:fld>
            <a:endParaRPr lang="en-US"/>
          </a:p>
        </p:txBody>
      </p:sp>
      <p:sp>
        <p:nvSpPr>
          <p:cNvPr id="5" name="Espace réservé du pied de page 4">
            <a:extLst>
              <a:ext uri="{FF2B5EF4-FFF2-40B4-BE49-F238E27FC236}">
                <a16:creationId xmlns:a16="http://schemas.microsoft.com/office/drawing/2014/main" id="{FF5AC5F9-E81B-4FB6-A02C-B49681881FFD}"/>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A68EBE8-48E5-448C-A708-F6DD7FEE9F6D}"/>
              </a:ext>
            </a:extLst>
          </p:cNvPr>
          <p:cNvSpPr>
            <a:spLocks noGrp="1"/>
          </p:cNvSpPr>
          <p:nvPr>
            <p:ph type="sldNum" sz="quarter" idx="12"/>
          </p:nvPr>
        </p:nvSpPr>
        <p:spPr/>
        <p:txBody>
          <a:bodyPr/>
          <a:lstStyle/>
          <a:p>
            <a:fld id="{ACEEA1D1-7694-44A9-9B24-959DFEEC5D73}" type="slidenum">
              <a:rPr lang="en-US" smtClean="0"/>
              <a:t>‹#›</a:t>
            </a:fld>
            <a:endParaRPr lang="en-US"/>
          </a:p>
        </p:txBody>
      </p:sp>
    </p:spTree>
    <p:extLst>
      <p:ext uri="{BB962C8B-B14F-4D97-AF65-F5344CB8AC3E}">
        <p14:creationId xmlns:p14="http://schemas.microsoft.com/office/powerpoint/2010/main" val="4996622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EF187A6-0D56-48BD-A89A-B002E0AA2363}"/>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859C9C2A-745E-4B4D-B9F1-9B90C38CCAF5}"/>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FCF0A66E-A9D1-466E-9E54-AB733961B210}"/>
              </a:ext>
            </a:extLst>
          </p:cNvPr>
          <p:cNvSpPr>
            <a:spLocks noGrp="1"/>
          </p:cNvSpPr>
          <p:nvPr>
            <p:ph type="dt" sz="half" idx="10"/>
          </p:nvPr>
        </p:nvSpPr>
        <p:spPr/>
        <p:txBody>
          <a:bodyPr/>
          <a:lstStyle/>
          <a:p>
            <a:fld id="{4F3A7ED7-119F-46A3-BF81-2C64A89BEA10}" type="datetimeFigureOut">
              <a:rPr lang="en-US" smtClean="0"/>
              <a:t>9/21/2018</a:t>
            </a:fld>
            <a:endParaRPr lang="en-US"/>
          </a:p>
        </p:txBody>
      </p:sp>
      <p:sp>
        <p:nvSpPr>
          <p:cNvPr id="5" name="Espace réservé du pied de page 4">
            <a:extLst>
              <a:ext uri="{FF2B5EF4-FFF2-40B4-BE49-F238E27FC236}">
                <a16:creationId xmlns:a16="http://schemas.microsoft.com/office/drawing/2014/main" id="{709D473B-62E0-499E-A47F-208DA8D5FFEB}"/>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ABFCA3AF-81A9-472B-B8E5-99AAF59C158E}"/>
              </a:ext>
            </a:extLst>
          </p:cNvPr>
          <p:cNvSpPr>
            <a:spLocks noGrp="1"/>
          </p:cNvSpPr>
          <p:nvPr>
            <p:ph type="sldNum" sz="quarter" idx="12"/>
          </p:nvPr>
        </p:nvSpPr>
        <p:spPr/>
        <p:txBody>
          <a:bodyPr/>
          <a:lstStyle/>
          <a:p>
            <a:fld id="{ACEEA1D1-7694-44A9-9B24-959DFEEC5D73}" type="slidenum">
              <a:rPr lang="en-US" smtClean="0"/>
              <a:t>‹#›</a:t>
            </a:fld>
            <a:endParaRPr lang="en-US"/>
          </a:p>
        </p:txBody>
      </p:sp>
    </p:spTree>
    <p:extLst>
      <p:ext uri="{BB962C8B-B14F-4D97-AF65-F5344CB8AC3E}">
        <p14:creationId xmlns:p14="http://schemas.microsoft.com/office/powerpoint/2010/main" val="105330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820324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9587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616627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809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78656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4153816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024101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62732194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93383376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3023539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1515069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03302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58494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9077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5734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86203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2056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194368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83376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12125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6527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3414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image" Target="../media/image5.png"/><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4.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6" Type="http://schemas.openxmlformats.org/officeDocument/2006/relationships/theme" Target="../theme/theme5.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image" Target="../media/image23.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theme" Target="../theme/theme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8" Type="http://schemas.openxmlformats.org/officeDocument/2006/relationships/slideLayout" Target="../slideLayouts/slideLayout91.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20" Type="http://schemas.openxmlformats.org/officeDocument/2006/relationships/slideLayout" Target="../slideLayouts/slideLayout103.xml"/><Relationship Id="rId41"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theme" Target="../theme/theme7.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image" Target="../media/image1.emf"/><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image" Target="../media/image28.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image" Target="../media/image1.emf"/><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image" Target="../media/image28.png"/><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theme" Target="../theme/theme8.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8" Type="http://schemas.openxmlformats.org/officeDocument/2006/relationships/slideLayout" Target="../slideLayouts/slideLayout15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84.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5" Type="http://schemas.openxmlformats.org/officeDocument/2006/relationships/theme" Target="../theme/theme9.xml"/><Relationship Id="rId4"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390230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4302" r:id="rId13"/>
    <p:sldLayoutId id="2147484303" r:id="rId14"/>
    <p:sldLayoutId id="2147484305" r:id="rId15"/>
    <p:sldLayoutId id="2147484306" r:id="rId16"/>
    <p:sldLayoutId id="2147484310" r:id="rId17"/>
    <p:sldLayoutId id="2147484311" r:id="rId18"/>
    <p:sldLayoutId id="2147484312" r:id="rId19"/>
    <p:sldLayoutId id="214748436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3025533"/>
      </p:ext>
    </p:extLst>
  </p:cSld>
  <p:clrMap bg1="lt1" tx1="dk1" bg2="lt2" tx2="dk2" accent1="accent1" accent2="accent2" accent3="accent3" accent4="accent4" accent5="accent5" accent6="accent6" hlink="hlink" folHlink="folHlink"/>
  <p:sldLayoutIdLst>
    <p:sldLayoutId id="2147484308" r:id="rId1"/>
    <p:sldLayoutId id="2147484309" r:id="rId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84949677"/>
      </p:ext>
    </p:extLst>
  </p:cSld>
  <p:clrMap bg1="dk1" tx1="lt1" bg2="dk2" tx2="lt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 id="2147484333" r:id="rId15"/>
    <p:sldLayoutId id="2147484334" r:id="rId16"/>
    <p:sldLayoutId id="2147484335" r:id="rId17"/>
    <p:sldLayoutId id="2147484336" r:id="rId18"/>
    <p:sldLayoutId id="2147484337" r:id="rId19"/>
    <p:sldLayoutId id="2147484338" r:id="rId20"/>
    <p:sldLayoutId id="2147484339" r:id="rId21"/>
    <p:sldLayoutId id="2147484340" r:id="rId22"/>
    <p:sldLayoutId id="2147484341" r:id="rId23"/>
    <p:sldLayoutId id="2147484342" r:id="rId24"/>
    <p:sldLayoutId id="2147484343" r:id="rId25"/>
    <p:sldLayoutId id="2147484344" r:id="rId26"/>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1928259506"/>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 id="2147484359" r:id="rId14"/>
    <p:sldLayoutId id="2147484360" r:id="rId15"/>
    <p:sldLayoutId id="2147484361" r:id="rId16"/>
    <p:sldLayoutId id="2147484362" r:id="rId17"/>
    <p:sldLayoutId id="2147484363" r:id="rId18"/>
    <p:sldLayoutId id="2147484364" r:id="rId19"/>
    <p:sldLayoutId id="2147484365" r:id="rId2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1C4AAEA-F842-4CB1-A12C-7ECBFE9A3C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4D3E5EE4-27AD-451F-8157-5719FD710E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F791FD32-F48C-4F23-B6FF-4BBD5E4A1B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3A7ED7-119F-46A3-BF81-2C64A89BEA10}" type="datetimeFigureOut">
              <a:rPr lang="en-US" smtClean="0"/>
              <a:t>9/21/2018</a:t>
            </a:fld>
            <a:endParaRPr lang="en-US"/>
          </a:p>
        </p:txBody>
      </p:sp>
      <p:sp>
        <p:nvSpPr>
          <p:cNvPr id="5" name="Espace réservé du pied de page 4">
            <a:extLst>
              <a:ext uri="{FF2B5EF4-FFF2-40B4-BE49-F238E27FC236}">
                <a16:creationId xmlns:a16="http://schemas.microsoft.com/office/drawing/2014/main" id="{64E1CAF5-CF0C-476B-8241-EB80B5CC5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9DF59F48-36BE-4F81-BB13-695BBD43EB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EA1D1-7694-44A9-9B24-959DFEEC5D73}" type="slidenum">
              <a:rPr lang="en-US" smtClean="0"/>
              <a:t>‹#›</a:t>
            </a:fld>
            <a:endParaRPr lang="en-US"/>
          </a:p>
        </p:txBody>
      </p:sp>
    </p:spTree>
    <p:extLst>
      <p:ext uri="{BB962C8B-B14F-4D97-AF65-F5344CB8AC3E}">
        <p14:creationId xmlns:p14="http://schemas.microsoft.com/office/powerpoint/2010/main" val="3206660805"/>
      </p:ext>
    </p:extLst>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4" r:id="rId7"/>
    <p:sldLayoutId id="2147484375" r:id="rId8"/>
    <p:sldLayoutId id="2147484376" r:id="rId9"/>
    <p:sldLayoutId id="2147484377" r:id="rId10"/>
    <p:sldLayoutId id="2147484378" r:id="rId11"/>
    <p:sldLayoutId id="2147484379" r:id="rId12"/>
    <p:sldLayoutId id="2147484380" r:id="rId13"/>
    <p:sldLayoutId id="2147484381" r:id="rId14"/>
    <p:sldLayoutId id="214748438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5" cstate="email">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3351494633"/>
      </p:ext>
    </p:extLst>
  </p:cSld>
  <p:clrMap bg1="dk1" tx1="lt1" bg2="dk2" tx2="lt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 id="2147484406" r:id="rId23"/>
    <p:sldLayoutId id="2147484407" r:id="rId24"/>
    <p:sldLayoutId id="2147484408" r:id="rId25"/>
    <p:sldLayoutId id="2147484409" r:id="rId26"/>
    <p:sldLayoutId id="2147484410" r:id="rId27"/>
    <p:sldLayoutId id="2147484411" r:id="rId28"/>
    <p:sldLayoutId id="2147484412" r:id="rId29"/>
    <p:sldLayoutId id="2147484413" r:id="rId30"/>
    <p:sldLayoutId id="2147484414" r:id="rId31"/>
    <p:sldLayoutId id="2147484415" r:id="rId32"/>
    <p:sldLayoutId id="2147484416" r:id="rId33"/>
    <p:sldLayoutId id="2147484417" r:id="rId34"/>
    <p:sldLayoutId id="2147484418" r:id="rId35"/>
    <p:sldLayoutId id="2147484419" r:id="rId36"/>
    <p:sldLayoutId id="2147484420" r:id="rId37"/>
    <p:sldLayoutId id="2147484421" r:id="rId38"/>
    <p:sldLayoutId id="2147484422" r:id="rId39"/>
    <p:sldLayoutId id="2147484423" r:id="rId40"/>
    <p:sldLayoutId id="2147484424" r:id="rId41"/>
    <p:sldLayoutId id="2147484425" r:id="rId42"/>
    <p:sldLayoutId id="2147484426" r:id="rId43"/>
  </p:sldLayoutIdLst>
  <p:transition>
    <p:fade/>
  </p:transition>
  <p:txStyles>
    <p:titleStyle>
      <a:lvl1pPr algn="l" defTabSz="913355" rtl="0" eaLnBrk="1" latinLnBrk="0" hangingPunct="1">
        <a:lnSpc>
          <a:spcPct val="90000"/>
        </a:lnSpc>
        <a:spcBef>
          <a:spcPct val="0"/>
        </a:spcBef>
        <a:buNone/>
        <a:defRPr lang="en-US" sz="4705"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55" rtl="0" eaLnBrk="1" latinLnBrk="0" hangingPunct="1">
        <a:defRPr sz="1763" kern="1200">
          <a:solidFill>
            <a:schemeClr val="tx1"/>
          </a:solidFill>
          <a:latin typeface="+mn-lt"/>
          <a:ea typeface="+mn-ea"/>
          <a:cs typeface="+mn-cs"/>
        </a:defRPr>
      </a:lvl1pPr>
      <a:lvl2pPr marL="456678" algn="l" defTabSz="913355" rtl="0" eaLnBrk="1" latinLnBrk="0" hangingPunct="1">
        <a:defRPr sz="1763" kern="1200">
          <a:solidFill>
            <a:schemeClr val="tx1"/>
          </a:solidFill>
          <a:latin typeface="+mn-lt"/>
          <a:ea typeface="+mn-ea"/>
          <a:cs typeface="+mn-cs"/>
        </a:defRPr>
      </a:lvl2pPr>
      <a:lvl3pPr marL="913355" algn="l" defTabSz="913355" rtl="0" eaLnBrk="1" latinLnBrk="0" hangingPunct="1">
        <a:defRPr sz="1763" kern="1200">
          <a:solidFill>
            <a:schemeClr val="tx1"/>
          </a:solidFill>
          <a:latin typeface="+mn-lt"/>
          <a:ea typeface="+mn-ea"/>
          <a:cs typeface="+mn-cs"/>
        </a:defRPr>
      </a:lvl3pPr>
      <a:lvl4pPr marL="1370034" algn="l" defTabSz="913355" rtl="0" eaLnBrk="1" latinLnBrk="0" hangingPunct="1">
        <a:defRPr sz="1763" kern="1200">
          <a:solidFill>
            <a:schemeClr val="tx1"/>
          </a:solidFill>
          <a:latin typeface="+mn-lt"/>
          <a:ea typeface="+mn-ea"/>
          <a:cs typeface="+mn-cs"/>
        </a:defRPr>
      </a:lvl4pPr>
      <a:lvl5pPr marL="1826712" algn="l" defTabSz="913355" rtl="0" eaLnBrk="1" latinLnBrk="0" hangingPunct="1">
        <a:defRPr sz="1763" kern="1200">
          <a:solidFill>
            <a:schemeClr val="tx1"/>
          </a:solidFill>
          <a:latin typeface="+mn-lt"/>
          <a:ea typeface="+mn-ea"/>
          <a:cs typeface="+mn-cs"/>
        </a:defRPr>
      </a:lvl5pPr>
      <a:lvl6pPr marL="2283390" algn="l" defTabSz="913355" rtl="0" eaLnBrk="1" latinLnBrk="0" hangingPunct="1">
        <a:defRPr sz="1763" kern="1200">
          <a:solidFill>
            <a:schemeClr val="tx1"/>
          </a:solidFill>
          <a:latin typeface="+mn-lt"/>
          <a:ea typeface="+mn-ea"/>
          <a:cs typeface="+mn-cs"/>
        </a:defRPr>
      </a:lvl6pPr>
      <a:lvl7pPr marL="2740066" algn="l" defTabSz="913355" rtl="0" eaLnBrk="1" latinLnBrk="0" hangingPunct="1">
        <a:defRPr sz="1763" kern="1200">
          <a:solidFill>
            <a:schemeClr val="tx1"/>
          </a:solidFill>
          <a:latin typeface="+mn-lt"/>
          <a:ea typeface="+mn-ea"/>
          <a:cs typeface="+mn-cs"/>
        </a:defRPr>
      </a:lvl7pPr>
      <a:lvl8pPr marL="3196745" algn="l" defTabSz="913355" rtl="0" eaLnBrk="1" latinLnBrk="0" hangingPunct="1">
        <a:defRPr sz="1763" kern="1200">
          <a:solidFill>
            <a:schemeClr val="tx1"/>
          </a:solidFill>
          <a:latin typeface="+mn-lt"/>
          <a:ea typeface="+mn-ea"/>
          <a:cs typeface="+mn-cs"/>
        </a:defRPr>
      </a:lvl8pPr>
      <a:lvl9pPr marL="3653423" algn="l" defTabSz="91335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547527325"/>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 id="2147484452" r:id="rId25"/>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043012802"/>
      </p:ext>
    </p:extLst>
  </p:cSld>
  <p:clrMap bg1="lt1" tx1="dk1" bg2="lt2" tx2="dk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60" r:id="rId7"/>
    <p:sldLayoutId id="2147484461" r:id="rId8"/>
    <p:sldLayoutId id="2147484462" r:id="rId9"/>
    <p:sldLayoutId id="2147484463" r:id="rId10"/>
    <p:sldLayoutId id="2147484464" r:id="rId11"/>
    <p:sldLayoutId id="2147484465" r:id="rId12"/>
    <p:sldLayoutId id="2147484466" r:id="rId13"/>
    <p:sldLayoutId id="2147484467" r:id="rId14"/>
    <p:sldLayoutId id="2147484468" r:id="rId15"/>
    <p:sldLayoutId id="2147484469" r:id="rId16"/>
    <p:sldLayoutId id="2147484470" r:id="rId17"/>
    <p:sldLayoutId id="2147484471" r:id="rId18"/>
    <p:sldLayoutId id="2147484472" r:id="rId19"/>
    <p:sldLayoutId id="2147484473" r:id="rId20"/>
    <p:sldLayoutId id="2147484474" r:id="rId21"/>
    <p:sldLayoutId id="2147484475" r:id="rId22"/>
    <p:sldLayoutId id="2147484476" r:id="rId23"/>
    <p:sldLayoutId id="2147484477" r:id="rId24"/>
    <p:sldLayoutId id="2147484478" r:id="rId25"/>
    <p:sldLayoutId id="2147484479" r:id="rId26"/>
    <p:sldLayoutId id="2147484480" r:id="rId27"/>
    <p:sldLayoutId id="2147484481" r:id="rId28"/>
    <p:sldLayoutId id="2147484482" r:id="rId29"/>
    <p:sldLayoutId id="2147484483"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4" y="1189182"/>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7"/>
            <a:ext cx="3859607" cy="133860"/>
          </a:xfrm>
          <a:prstGeom prst="rect">
            <a:avLst/>
          </a:prstGeom>
        </p:spPr>
        <p:txBody>
          <a:bodyPr vert="horz" lIns="0" tIns="0" rIns="91440" bIns="0" rtlCol="0" anchor="ctr"/>
          <a:lstStyle>
            <a:lvl1pPr marL="0" algn="l" defTabSz="91402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70" y="6437747"/>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65" fontAlgn="base">
              <a:spcBef>
                <a:spcPct val="0"/>
              </a:spcBef>
              <a:spcAft>
                <a:spcPct val="0"/>
              </a:spcAft>
            </a:pPr>
            <a:fld id="{83758903-653A-7442-ACA2-36E6579F0BEB}" type="slidenum">
              <a:rPr lang="en-US" smtClean="0">
                <a:ea typeface="ＭＳ Ｐゴシック" charset="0"/>
              </a:rPr>
              <a:pPr defTabSz="913165"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699834098"/>
      </p:ext>
    </p:extLst>
  </p:cSld>
  <p:clrMap bg1="lt1" tx1="dk1" bg2="lt2" tx2="dk2" accent1="accent1" accent2="accent2" accent3="accent3" accent4="accent4" accent5="accent5" accent6="accent6" hlink="hlink" folHlink="folHlink"/>
  <p:sldLayoutIdLst>
    <p:sldLayoutId id="2147484485" r:id="rId1"/>
    <p:sldLayoutId id="2147484486" r:id="rId2"/>
    <p:sldLayoutId id="2147484487" r:id="rId3"/>
    <p:sldLayoutId id="2147484488" r:id="rId4"/>
  </p:sldLayoutIdLst>
  <p:transition>
    <p:fade/>
  </p:transition>
  <p:txStyles>
    <p:titleStyle>
      <a:lvl1pPr algn="l" defTabSz="913165"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6"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53"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78"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106"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9" indent="-336019" algn="l" defTabSz="913165"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9" indent="-236457" algn="l" defTabSz="91316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47" indent="-224014" algn="l" defTabSz="91316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59" indent="-224014" algn="l" defTabSz="91316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72" indent="-224014" algn="l" defTabSz="91316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74"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87"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00"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16"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27" rtl="0" eaLnBrk="1" latinLnBrk="0" hangingPunct="1">
        <a:defRPr sz="1765" kern="1200">
          <a:solidFill>
            <a:schemeClr val="tx1"/>
          </a:solidFill>
          <a:latin typeface="+mn-lt"/>
          <a:ea typeface="+mn-ea"/>
          <a:cs typeface="+mn-cs"/>
        </a:defRPr>
      </a:lvl1pPr>
      <a:lvl2pPr marL="457013" algn="l" defTabSz="914027" rtl="0" eaLnBrk="1" latinLnBrk="0" hangingPunct="1">
        <a:defRPr sz="1765" kern="1200">
          <a:solidFill>
            <a:schemeClr val="tx1"/>
          </a:solidFill>
          <a:latin typeface="+mn-lt"/>
          <a:ea typeface="+mn-ea"/>
          <a:cs typeface="+mn-cs"/>
        </a:defRPr>
      </a:lvl2pPr>
      <a:lvl3pPr marL="914027" algn="l" defTabSz="914027" rtl="0" eaLnBrk="1" latinLnBrk="0" hangingPunct="1">
        <a:defRPr sz="1765" kern="1200">
          <a:solidFill>
            <a:schemeClr val="tx1"/>
          </a:solidFill>
          <a:latin typeface="+mn-lt"/>
          <a:ea typeface="+mn-ea"/>
          <a:cs typeface="+mn-cs"/>
        </a:defRPr>
      </a:lvl3pPr>
      <a:lvl4pPr marL="1371040" algn="l" defTabSz="914027" rtl="0" eaLnBrk="1" latinLnBrk="0" hangingPunct="1">
        <a:defRPr sz="1765" kern="1200">
          <a:solidFill>
            <a:schemeClr val="tx1"/>
          </a:solidFill>
          <a:latin typeface="+mn-lt"/>
          <a:ea typeface="+mn-ea"/>
          <a:cs typeface="+mn-cs"/>
        </a:defRPr>
      </a:lvl4pPr>
      <a:lvl5pPr marL="1828054" algn="l" defTabSz="914027" rtl="0" eaLnBrk="1" latinLnBrk="0" hangingPunct="1">
        <a:defRPr sz="1765" kern="1200">
          <a:solidFill>
            <a:schemeClr val="tx1"/>
          </a:solidFill>
          <a:latin typeface="+mn-lt"/>
          <a:ea typeface="+mn-ea"/>
          <a:cs typeface="+mn-cs"/>
        </a:defRPr>
      </a:lvl5pPr>
      <a:lvl6pPr marL="2285069" algn="l" defTabSz="914027" rtl="0" eaLnBrk="1" latinLnBrk="0" hangingPunct="1">
        <a:defRPr sz="1765" kern="1200">
          <a:solidFill>
            <a:schemeClr val="tx1"/>
          </a:solidFill>
          <a:latin typeface="+mn-lt"/>
          <a:ea typeface="+mn-ea"/>
          <a:cs typeface="+mn-cs"/>
        </a:defRPr>
      </a:lvl6pPr>
      <a:lvl7pPr marL="2742080" algn="l" defTabSz="914027" rtl="0" eaLnBrk="1" latinLnBrk="0" hangingPunct="1">
        <a:defRPr sz="1765" kern="1200">
          <a:solidFill>
            <a:schemeClr val="tx1"/>
          </a:solidFill>
          <a:latin typeface="+mn-lt"/>
          <a:ea typeface="+mn-ea"/>
          <a:cs typeface="+mn-cs"/>
        </a:defRPr>
      </a:lvl7pPr>
      <a:lvl8pPr marL="3199093" algn="l" defTabSz="914027" rtl="0" eaLnBrk="1" latinLnBrk="0" hangingPunct="1">
        <a:defRPr sz="1765" kern="1200">
          <a:solidFill>
            <a:schemeClr val="tx1"/>
          </a:solidFill>
          <a:latin typeface="+mn-lt"/>
          <a:ea typeface="+mn-ea"/>
          <a:cs typeface="+mn-cs"/>
        </a:defRPr>
      </a:lvl8pPr>
      <a:lvl9pPr marL="3656109" algn="l" defTabSz="91402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8.emf"/><Relationship Id="rId5" Type="http://schemas.openxmlformats.org/officeDocument/2006/relationships/oleObject" Target="../embeddings/oleObject2.bin"/><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chart" Target="../charts/chart7.xml"/><Relationship Id="rId4" Type="http://schemas.openxmlformats.org/officeDocument/2006/relationships/chart" Target="../charts/char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18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6" Type="http://schemas.openxmlformats.org/officeDocument/2006/relationships/image" Target="../media/image81.png"/><Relationship Id="rId21" Type="http://schemas.openxmlformats.org/officeDocument/2006/relationships/image" Target="../media/image76.png"/><Relationship Id="rId34" Type="http://schemas.openxmlformats.org/officeDocument/2006/relationships/image" Target="../media/image89.png"/><Relationship Id="rId42" Type="http://schemas.openxmlformats.org/officeDocument/2006/relationships/image" Target="../media/image97.png"/><Relationship Id="rId47" Type="http://schemas.openxmlformats.org/officeDocument/2006/relationships/image" Target="../media/image102.png"/><Relationship Id="rId50" Type="http://schemas.openxmlformats.org/officeDocument/2006/relationships/image" Target="../media/image104.png"/><Relationship Id="rId55" Type="http://schemas.openxmlformats.org/officeDocument/2006/relationships/image" Target="../media/image108.png"/><Relationship Id="rId63" Type="http://schemas.openxmlformats.org/officeDocument/2006/relationships/image" Target="../media/image116.png"/><Relationship Id="rId68" Type="http://schemas.openxmlformats.org/officeDocument/2006/relationships/image" Target="../media/image121.png"/><Relationship Id="rId7" Type="http://schemas.openxmlformats.org/officeDocument/2006/relationships/image" Target="../media/image62.png"/><Relationship Id="rId2" Type="http://schemas.openxmlformats.org/officeDocument/2006/relationships/notesSlide" Target="../notesSlides/notesSlide15.xml"/><Relationship Id="rId16" Type="http://schemas.openxmlformats.org/officeDocument/2006/relationships/image" Target="../media/image71.png"/><Relationship Id="rId29" Type="http://schemas.openxmlformats.org/officeDocument/2006/relationships/image" Target="../media/image84.png"/><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2.png"/><Relationship Id="rId40" Type="http://schemas.openxmlformats.org/officeDocument/2006/relationships/image" Target="../media/image95.png"/><Relationship Id="rId45" Type="http://schemas.openxmlformats.org/officeDocument/2006/relationships/image" Target="../media/image100.png"/><Relationship Id="rId53" Type="http://schemas.openxmlformats.org/officeDocument/2006/relationships/image" Target="../media/image106.png"/><Relationship Id="rId58" Type="http://schemas.openxmlformats.org/officeDocument/2006/relationships/image" Target="../media/image111.png"/><Relationship Id="rId66" Type="http://schemas.openxmlformats.org/officeDocument/2006/relationships/image" Target="../media/image119.png"/><Relationship Id="rId5" Type="http://schemas.openxmlformats.org/officeDocument/2006/relationships/image" Target="../media/image60.png"/><Relationship Id="rId61" Type="http://schemas.openxmlformats.org/officeDocument/2006/relationships/image" Target="../media/image114.png"/><Relationship Id="rId19" Type="http://schemas.openxmlformats.org/officeDocument/2006/relationships/image" Target="../media/image7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0.png"/><Relationship Id="rId43" Type="http://schemas.openxmlformats.org/officeDocument/2006/relationships/image" Target="../media/image98.png"/><Relationship Id="rId48" Type="http://schemas.openxmlformats.org/officeDocument/2006/relationships/image" Target="../media/image103.png"/><Relationship Id="rId56" Type="http://schemas.openxmlformats.org/officeDocument/2006/relationships/image" Target="../media/image109.png"/><Relationship Id="rId64" Type="http://schemas.openxmlformats.org/officeDocument/2006/relationships/image" Target="../media/image117.png"/><Relationship Id="rId8" Type="http://schemas.openxmlformats.org/officeDocument/2006/relationships/image" Target="../media/image63.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58.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png"/><Relationship Id="rId38" Type="http://schemas.openxmlformats.org/officeDocument/2006/relationships/image" Target="../media/image93.png"/><Relationship Id="rId46" Type="http://schemas.openxmlformats.org/officeDocument/2006/relationships/image" Target="../media/image101.png"/><Relationship Id="rId59" Type="http://schemas.openxmlformats.org/officeDocument/2006/relationships/image" Target="../media/image112.png"/><Relationship Id="rId67" Type="http://schemas.openxmlformats.org/officeDocument/2006/relationships/image" Target="../media/image120.png"/><Relationship Id="rId20" Type="http://schemas.openxmlformats.org/officeDocument/2006/relationships/image" Target="../media/image75.png"/><Relationship Id="rId41" Type="http://schemas.openxmlformats.org/officeDocument/2006/relationships/image" Target="../media/image96.png"/><Relationship Id="rId54" Type="http://schemas.openxmlformats.org/officeDocument/2006/relationships/image" Target="../media/image107.png"/><Relationship Id="rId62" Type="http://schemas.openxmlformats.org/officeDocument/2006/relationships/image" Target="../media/image115.png"/><Relationship Id="rId1" Type="http://schemas.openxmlformats.org/officeDocument/2006/relationships/slideLayout" Target="../slideLayouts/slideLayout8.xml"/><Relationship Id="rId6" Type="http://schemas.openxmlformats.org/officeDocument/2006/relationships/image" Target="../media/image61.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91.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10.png"/><Relationship Id="rId10" Type="http://schemas.openxmlformats.org/officeDocument/2006/relationships/image" Target="../media/image65.png"/><Relationship Id="rId31" Type="http://schemas.openxmlformats.org/officeDocument/2006/relationships/image" Target="../media/image86.png"/><Relationship Id="rId44" Type="http://schemas.openxmlformats.org/officeDocument/2006/relationships/image" Target="../media/image99.png"/><Relationship Id="rId52" Type="http://schemas.openxmlformats.org/officeDocument/2006/relationships/image" Target="../media/image105.png"/><Relationship Id="rId60" Type="http://schemas.openxmlformats.org/officeDocument/2006/relationships/image" Target="../media/image113.png"/><Relationship Id="rId65" Type="http://schemas.openxmlformats.org/officeDocument/2006/relationships/image" Target="../media/image118.png"/><Relationship Id="rId4" Type="http://schemas.openxmlformats.org/officeDocument/2006/relationships/image" Target="../media/image59.png"/><Relationship Id="rId9" Type="http://schemas.openxmlformats.org/officeDocument/2006/relationships/image" Target="../media/image64.png"/><Relationship Id="rId13" Type="http://schemas.openxmlformats.org/officeDocument/2006/relationships/image" Target="../media/image68.png"/><Relationship Id="rId18" Type="http://schemas.openxmlformats.org/officeDocument/2006/relationships/image" Target="../media/image73.png"/><Relationship Id="rId39"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6" Type="http://schemas.openxmlformats.org/officeDocument/2006/relationships/image" Target="../media/image81.png"/><Relationship Id="rId21" Type="http://schemas.openxmlformats.org/officeDocument/2006/relationships/image" Target="../media/image76.png"/><Relationship Id="rId34" Type="http://schemas.openxmlformats.org/officeDocument/2006/relationships/image" Target="../media/image89.png"/><Relationship Id="rId42" Type="http://schemas.openxmlformats.org/officeDocument/2006/relationships/image" Target="../media/image97.png"/><Relationship Id="rId47" Type="http://schemas.openxmlformats.org/officeDocument/2006/relationships/image" Target="../media/image102.png"/><Relationship Id="rId50" Type="http://schemas.openxmlformats.org/officeDocument/2006/relationships/image" Target="../media/image104.png"/><Relationship Id="rId55" Type="http://schemas.openxmlformats.org/officeDocument/2006/relationships/image" Target="../media/image108.png"/><Relationship Id="rId63" Type="http://schemas.openxmlformats.org/officeDocument/2006/relationships/image" Target="../media/image116.png"/><Relationship Id="rId68" Type="http://schemas.openxmlformats.org/officeDocument/2006/relationships/image" Target="../media/image121.png"/><Relationship Id="rId7" Type="http://schemas.openxmlformats.org/officeDocument/2006/relationships/image" Target="../media/image62.png"/><Relationship Id="rId2" Type="http://schemas.openxmlformats.org/officeDocument/2006/relationships/notesSlide" Target="../notesSlides/notesSlide16.xml"/><Relationship Id="rId16" Type="http://schemas.openxmlformats.org/officeDocument/2006/relationships/image" Target="../media/image71.png"/><Relationship Id="rId29" Type="http://schemas.openxmlformats.org/officeDocument/2006/relationships/image" Target="../media/image84.png"/><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2.png"/><Relationship Id="rId40" Type="http://schemas.openxmlformats.org/officeDocument/2006/relationships/image" Target="../media/image95.png"/><Relationship Id="rId45" Type="http://schemas.openxmlformats.org/officeDocument/2006/relationships/image" Target="../media/image100.png"/><Relationship Id="rId53" Type="http://schemas.openxmlformats.org/officeDocument/2006/relationships/image" Target="../media/image106.png"/><Relationship Id="rId58" Type="http://schemas.openxmlformats.org/officeDocument/2006/relationships/image" Target="../media/image111.png"/><Relationship Id="rId66" Type="http://schemas.openxmlformats.org/officeDocument/2006/relationships/image" Target="../media/image119.png"/><Relationship Id="rId5" Type="http://schemas.openxmlformats.org/officeDocument/2006/relationships/image" Target="../media/image60.png"/><Relationship Id="rId61" Type="http://schemas.openxmlformats.org/officeDocument/2006/relationships/image" Target="../media/image114.png"/><Relationship Id="rId19" Type="http://schemas.openxmlformats.org/officeDocument/2006/relationships/image" Target="../media/image122.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0.png"/><Relationship Id="rId43" Type="http://schemas.openxmlformats.org/officeDocument/2006/relationships/image" Target="../media/image98.png"/><Relationship Id="rId48" Type="http://schemas.openxmlformats.org/officeDocument/2006/relationships/image" Target="../media/image103.png"/><Relationship Id="rId56" Type="http://schemas.openxmlformats.org/officeDocument/2006/relationships/image" Target="../media/image109.png"/><Relationship Id="rId64" Type="http://schemas.openxmlformats.org/officeDocument/2006/relationships/image" Target="../media/image117.png"/><Relationship Id="rId8" Type="http://schemas.openxmlformats.org/officeDocument/2006/relationships/image" Target="../media/image63.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58.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png"/><Relationship Id="rId38" Type="http://schemas.openxmlformats.org/officeDocument/2006/relationships/image" Target="../media/image93.png"/><Relationship Id="rId46" Type="http://schemas.openxmlformats.org/officeDocument/2006/relationships/image" Target="../media/image101.png"/><Relationship Id="rId59" Type="http://schemas.openxmlformats.org/officeDocument/2006/relationships/image" Target="../media/image112.png"/><Relationship Id="rId67" Type="http://schemas.openxmlformats.org/officeDocument/2006/relationships/image" Target="../media/image120.png"/><Relationship Id="rId20" Type="http://schemas.openxmlformats.org/officeDocument/2006/relationships/image" Target="../media/image75.png"/><Relationship Id="rId41" Type="http://schemas.openxmlformats.org/officeDocument/2006/relationships/image" Target="../media/image96.png"/><Relationship Id="rId54" Type="http://schemas.openxmlformats.org/officeDocument/2006/relationships/image" Target="../media/image107.png"/><Relationship Id="rId62" Type="http://schemas.openxmlformats.org/officeDocument/2006/relationships/image" Target="../media/image115.png"/><Relationship Id="rId1" Type="http://schemas.openxmlformats.org/officeDocument/2006/relationships/slideLayout" Target="../slideLayouts/slideLayout57.xml"/><Relationship Id="rId6" Type="http://schemas.openxmlformats.org/officeDocument/2006/relationships/image" Target="../media/image61.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91.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10.png"/><Relationship Id="rId10" Type="http://schemas.openxmlformats.org/officeDocument/2006/relationships/image" Target="../media/image65.png"/><Relationship Id="rId31" Type="http://schemas.openxmlformats.org/officeDocument/2006/relationships/image" Target="../media/image86.png"/><Relationship Id="rId44" Type="http://schemas.openxmlformats.org/officeDocument/2006/relationships/image" Target="../media/image99.png"/><Relationship Id="rId52" Type="http://schemas.openxmlformats.org/officeDocument/2006/relationships/image" Target="../media/image105.png"/><Relationship Id="rId60" Type="http://schemas.openxmlformats.org/officeDocument/2006/relationships/image" Target="../media/image113.png"/><Relationship Id="rId65" Type="http://schemas.openxmlformats.org/officeDocument/2006/relationships/image" Target="../media/image118.png"/><Relationship Id="rId4" Type="http://schemas.openxmlformats.org/officeDocument/2006/relationships/image" Target="../media/image59.png"/><Relationship Id="rId9" Type="http://schemas.openxmlformats.org/officeDocument/2006/relationships/image" Target="../media/image64.png"/><Relationship Id="rId13" Type="http://schemas.openxmlformats.org/officeDocument/2006/relationships/image" Target="../media/image68.png"/><Relationship Id="rId18" Type="http://schemas.openxmlformats.org/officeDocument/2006/relationships/image" Target="../media/image73.png"/><Relationship Id="rId39" Type="http://schemas.openxmlformats.org/officeDocument/2006/relationships/image" Target="../media/image94.png"/></Relationships>
</file>

<file path=ppt/slides/_rels/slide31.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tiff"/><Relationship Id="rId17" Type="http://schemas.openxmlformats.org/officeDocument/2006/relationships/image" Target="../media/image137.png"/><Relationship Id="rId2" Type="http://schemas.openxmlformats.org/officeDocument/2006/relationships/notesSlide" Target="../notesSlides/notesSlide17.xml"/><Relationship Id="rId16" Type="http://schemas.openxmlformats.org/officeDocument/2006/relationships/image" Target="../media/image136.gif"/><Relationship Id="rId1" Type="http://schemas.openxmlformats.org/officeDocument/2006/relationships/slideLayout" Target="../slideLayouts/slideLayout4.xml"/><Relationship Id="rId6" Type="http://schemas.openxmlformats.org/officeDocument/2006/relationships/image" Target="../media/image126.emf"/><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emf"/><Relationship Id="rId10" Type="http://schemas.openxmlformats.org/officeDocument/2006/relationships/image" Target="../media/image130.png"/><Relationship Id="rId4" Type="http://schemas.openxmlformats.org/officeDocument/2006/relationships/image" Target="../media/image124.emf"/><Relationship Id="rId9" Type="http://schemas.openxmlformats.org/officeDocument/2006/relationships/image" Target="../media/image129.emf"/><Relationship Id="rId14" Type="http://schemas.openxmlformats.org/officeDocument/2006/relationships/image" Target="../media/image134.emf"/></Relationships>
</file>

<file path=ppt/slides/_rels/slide32.xml.rels><?xml version="1.0" encoding="UTF-8" standalone="yes"?>
<Relationships xmlns="http://schemas.openxmlformats.org/package/2006/relationships"><Relationship Id="rId8" Type="http://schemas.openxmlformats.org/officeDocument/2006/relationships/image" Target="../media/image144.tiff"/><Relationship Id="rId3" Type="http://schemas.openxmlformats.org/officeDocument/2006/relationships/image" Target="../media/image139.png"/><Relationship Id="rId7" Type="http://schemas.openxmlformats.org/officeDocument/2006/relationships/image" Target="../media/image143.tiff"/><Relationship Id="rId12" Type="http://schemas.openxmlformats.org/officeDocument/2006/relationships/image" Target="../media/image148.tiff"/><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42.png"/><Relationship Id="rId11" Type="http://schemas.openxmlformats.org/officeDocument/2006/relationships/image" Target="../media/image147.tiff"/><Relationship Id="rId5" Type="http://schemas.openxmlformats.org/officeDocument/2006/relationships/image" Target="../media/image141.png"/><Relationship Id="rId10" Type="http://schemas.openxmlformats.org/officeDocument/2006/relationships/image" Target="../media/image146.tiff"/><Relationship Id="rId4" Type="http://schemas.openxmlformats.org/officeDocument/2006/relationships/image" Target="../media/image140.png"/><Relationship Id="rId9" Type="http://schemas.openxmlformats.org/officeDocument/2006/relationships/image" Target="../media/image145.tiff"/></Relationships>
</file>

<file path=ppt/slides/_rels/slide33.xml.rels><?xml version="1.0" encoding="UTF-8" standalone="yes"?>
<Relationships xmlns="http://schemas.openxmlformats.org/package/2006/relationships"><Relationship Id="rId8" Type="http://schemas.openxmlformats.org/officeDocument/2006/relationships/image" Target="../media/image144.tiff"/><Relationship Id="rId3" Type="http://schemas.openxmlformats.org/officeDocument/2006/relationships/image" Target="../media/image139.png"/><Relationship Id="rId7" Type="http://schemas.openxmlformats.org/officeDocument/2006/relationships/image" Target="../media/image143.tiff"/><Relationship Id="rId12" Type="http://schemas.openxmlformats.org/officeDocument/2006/relationships/image" Target="../media/image148.tiff"/><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42.png"/><Relationship Id="rId11" Type="http://schemas.openxmlformats.org/officeDocument/2006/relationships/image" Target="../media/image147.tiff"/><Relationship Id="rId5" Type="http://schemas.openxmlformats.org/officeDocument/2006/relationships/image" Target="../media/image141.png"/><Relationship Id="rId10" Type="http://schemas.openxmlformats.org/officeDocument/2006/relationships/image" Target="../media/image146.tiff"/><Relationship Id="rId4" Type="http://schemas.openxmlformats.org/officeDocument/2006/relationships/image" Target="../media/image140.png"/><Relationship Id="rId9" Type="http://schemas.openxmlformats.org/officeDocument/2006/relationships/image" Target="../media/image145.tiff"/></Relationships>
</file>

<file path=ppt/slides/_rels/slide3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79.png"/><Relationship Id="rId7" Type="http://schemas.openxmlformats.org/officeDocument/2006/relationships/image" Target="../media/image150.tiff"/><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49.png"/><Relationship Id="rId9" Type="http://schemas.openxmlformats.org/officeDocument/2006/relationships/image" Target="../media/image152.tiff"/></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50.tiff"/><Relationship Id="rId3" Type="http://schemas.openxmlformats.org/officeDocument/2006/relationships/image" Target="../media/image59.png"/><Relationship Id="rId7" Type="http://schemas.openxmlformats.org/officeDocument/2006/relationships/image" Target="../media/image67.png"/><Relationship Id="rId12"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149.png"/><Relationship Id="rId11" Type="http://schemas.openxmlformats.org/officeDocument/2006/relationships/image" Target="../media/image153.png"/><Relationship Id="rId5" Type="http://schemas.openxmlformats.org/officeDocument/2006/relationships/image" Target="../media/image69.png"/><Relationship Id="rId10" Type="http://schemas.openxmlformats.org/officeDocument/2006/relationships/image" Target="../media/image70.png"/><Relationship Id="rId4" Type="http://schemas.openxmlformats.org/officeDocument/2006/relationships/image" Target="../media/image79.png"/><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2.xml"/></Relationships>
</file>

<file path=ppt/slides/_rels/slide38.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24.xml"/><Relationship Id="rId1" Type="http://schemas.openxmlformats.org/officeDocument/2006/relationships/slideLayout" Target="../slideLayouts/slideLayout132.xml"/><Relationship Id="rId5" Type="http://schemas.openxmlformats.org/officeDocument/2006/relationships/image" Target="../media/image156.wmf"/><Relationship Id="rId4" Type="http://schemas.openxmlformats.org/officeDocument/2006/relationships/image" Target="../media/image155.wmf"/></Relationships>
</file>

<file path=ppt/slides/_rels/slide3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5.xml"/><Relationship Id="rId1" Type="http://schemas.openxmlformats.org/officeDocument/2006/relationships/slideLayout" Target="../slideLayouts/slideLayout136.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92.xml"/><Relationship Id="rId5" Type="http://schemas.openxmlformats.org/officeDocument/2006/relationships/image" Target="../media/image159.pn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27.xml"/><Relationship Id="rId1" Type="http://schemas.openxmlformats.org/officeDocument/2006/relationships/slideLayout" Target="../slideLayouts/slideLayout159.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9.xml"/></Relationships>
</file>

<file path=ppt/slides/_rels/slide4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65.emf"/><Relationship Id="rId7" Type="http://schemas.openxmlformats.org/officeDocument/2006/relationships/image" Target="../media/image158.png"/><Relationship Id="rId2" Type="http://schemas.openxmlformats.org/officeDocument/2006/relationships/notesSlide" Target="../notesSlides/notesSlide29.xml"/><Relationship Id="rId1" Type="http://schemas.openxmlformats.org/officeDocument/2006/relationships/slideLayout" Target="../slideLayouts/slideLayout92.xml"/><Relationship Id="rId6" Type="http://schemas.openxmlformats.org/officeDocument/2006/relationships/image" Target="../media/image159.png"/><Relationship Id="rId5" Type="http://schemas.openxmlformats.org/officeDocument/2006/relationships/image" Target="../media/image167.png"/><Relationship Id="rId4" Type="http://schemas.openxmlformats.org/officeDocument/2006/relationships/image" Target="../media/image166.emf"/><Relationship Id="rId9" Type="http://schemas.openxmlformats.org/officeDocument/2006/relationships/image" Target="../media/image168.png"/></Relationships>
</file>

<file path=ppt/slides/_rels/slide44.xml.rels><?xml version="1.0" encoding="UTF-8" standalone="yes"?>
<Relationships xmlns="http://schemas.openxmlformats.org/package/2006/relationships"><Relationship Id="rId13" Type="http://schemas.openxmlformats.org/officeDocument/2006/relationships/image" Target="../media/image178.png"/><Relationship Id="rId18" Type="http://schemas.openxmlformats.org/officeDocument/2006/relationships/image" Target="../media/image183.png"/><Relationship Id="rId26" Type="http://schemas.openxmlformats.org/officeDocument/2006/relationships/image" Target="../media/image191.jpg"/><Relationship Id="rId3" Type="http://schemas.openxmlformats.org/officeDocument/2006/relationships/image" Target="../media/image169.png"/><Relationship Id="rId21" Type="http://schemas.openxmlformats.org/officeDocument/2006/relationships/image" Target="../media/image186.png"/><Relationship Id="rId34" Type="http://schemas.openxmlformats.org/officeDocument/2006/relationships/image" Target="../media/image199.png"/><Relationship Id="rId7" Type="http://schemas.openxmlformats.org/officeDocument/2006/relationships/image" Target="../media/image173.png"/><Relationship Id="rId12" Type="http://schemas.openxmlformats.org/officeDocument/2006/relationships/image" Target="../media/image177.jpg"/><Relationship Id="rId17" Type="http://schemas.openxmlformats.org/officeDocument/2006/relationships/image" Target="../media/image182.jpg"/><Relationship Id="rId25" Type="http://schemas.openxmlformats.org/officeDocument/2006/relationships/image" Target="../media/image190.png"/><Relationship Id="rId33" Type="http://schemas.openxmlformats.org/officeDocument/2006/relationships/image" Target="../media/image198.png"/><Relationship Id="rId2" Type="http://schemas.openxmlformats.org/officeDocument/2006/relationships/notesSlide" Target="../notesSlides/notesSlide30.xml"/><Relationship Id="rId16" Type="http://schemas.openxmlformats.org/officeDocument/2006/relationships/image" Target="../media/image181.png"/><Relationship Id="rId20" Type="http://schemas.openxmlformats.org/officeDocument/2006/relationships/image" Target="../media/image185.png"/><Relationship Id="rId29" Type="http://schemas.openxmlformats.org/officeDocument/2006/relationships/image" Target="../media/image194.png"/><Relationship Id="rId1" Type="http://schemas.openxmlformats.org/officeDocument/2006/relationships/slideLayout" Target="../slideLayouts/slideLayout121.xml"/><Relationship Id="rId6" Type="http://schemas.openxmlformats.org/officeDocument/2006/relationships/image" Target="../media/image172.png"/><Relationship Id="rId11" Type="http://schemas.openxmlformats.org/officeDocument/2006/relationships/image" Target="../media/image176.png"/><Relationship Id="rId24" Type="http://schemas.openxmlformats.org/officeDocument/2006/relationships/image" Target="../media/image189.png"/><Relationship Id="rId32" Type="http://schemas.openxmlformats.org/officeDocument/2006/relationships/image" Target="../media/image197.jpg"/><Relationship Id="rId5" Type="http://schemas.openxmlformats.org/officeDocument/2006/relationships/image" Target="../media/image171.png"/><Relationship Id="rId15" Type="http://schemas.openxmlformats.org/officeDocument/2006/relationships/image" Target="../media/image180.jpg"/><Relationship Id="rId23" Type="http://schemas.openxmlformats.org/officeDocument/2006/relationships/image" Target="../media/image188.png"/><Relationship Id="rId28" Type="http://schemas.openxmlformats.org/officeDocument/2006/relationships/image" Target="../media/image193.png"/><Relationship Id="rId10" Type="http://schemas.openxmlformats.org/officeDocument/2006/relationships/image" Target="../media/image175.png"/><Relationship Id="rId19" Type="http://schemas.openxmlformats.org/officeDocument/2006/relationships/image" Target="../media/image184.png"/><Relationship Id="rId31" Type="http://schemas.openxmlformats.org/officeDocument/2006/relationships/image" Target="../media/image196.jpeg"/><Relationship Id="rId4" Type="http://schemas.openxmlformats.org/officeDocument/2006/relationships/image" Target="../media/image170.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jpg"/><Relationship Id="rId30" Type="http://schemas.openxmlformats.org/officeDocument/2006/relationships/image" Target="../media/image195.png"/><Relationship Id="rId8" Type="http://schemas.microsoft.com/office/2007/relationships/hdphoto" Target="../media/hdphoto6.wdp"/></Relationships>
</file>

<file path=ppt/slides/_rels/slide45.xml.rels><?xml version="1.0" encoding="UTF-8" standalone="yes"?>
<Relationships xmlns="http://schemas.openxmlformats.org/package/2006/relationships"><Relationship Id="rId8" Type="http://schemas.openxmlformats.org/officeDocument/2006/relationships/image" Target="../media/image203.emf"/><Relationship Id="rId13" Type="http://schemas.openxmlformats.org/officeDocument/2006/relationships/image" Target="../media/image206.emf"/><Relationship Id="rId3" Type="http://schemas.openxmlformats.org/officeDocument/2006/relationships/image" Target="../media/image200.png"/><Relationship Id="rId7" Type="http://schemas.openxmlformats.org/officeDocument/2006/relationships/image" Target="../media/image202.emf"/><Relationship Id="rId12" Type="http://schemas.microsoft.com/office/2007/relationships/hdphoto" Target="../media/hdphoto7.wdp"/><Relationship Id="rId17" Type="http://schemas.openxmlformats.org/officeDocument/2006/relationships/image" Target="../media/image210.png"/><Relationship Id="rId2" Type="http://schemas.openxmlformats.org/officeDocument/2006/relationships/notesSlide" Target="../notesSlides/notesSlide31.xml"/><Relationship Id="rId16" Type="http://schemas.openxmlformats.org/officeDocument/2006/relationships/image" Target="../media/image209.png"/><Relationship Id="rId1" Type="http://schemas.openxmlformats.org/officeDocument/2006/relationships/slideLayout" Target="../slideLayouts/slideLayout19.xml"/><Relationship Id="rId6" Type="http://schemas.openxmlformats.org/officeDocument/2006/relationships/image" Target="../media/image124.emf"/><Relationship Id="rId11" Type="http://schemas.openxmlformats.org/officeDocument/2006/relationships/image" Target="../media/image205.png"/><Relationship Id="rId5" Type="http://schemas.openxmlformats.org/officeDocument/2006/relationships/image" Target="../media/image134.emf"/><Relationship Id="rId15" Type="http://schemas.openxmlformats.org/officeDocument/2006/relationships/image" Target="../media/image208.png"/><Relationship Id="rId10" Type="http://schemas.openxmlformats.org/officeDocument/2006/relationships/image" Target="../media/image136.gif"/><Relationship Id="rId4" Type="http://schemas.openxmlformats.org/officeDocument/2006/relationships/image" Target="../media/image201.emf"/><Relationship Id="rId9" Type="http://schemas.openxmlformats.org/officeDocument/2006/relationships/image" Target="../media/image204.png"/><Relationship Id="rId14" Type="http://schemas.openxmlformats.org/officeDocument/2006/relationships/image" Target="../media/image207.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architecture/patterns/" TargetMode="External"/><Relationship Id="rId2" Type="http://schemas.openxmlformats.org/officeDocument/2006/relationships/hyperlink" Target="https://docs.microsoft.com/en-us/azure/architecture/reference-architectures/app-service-web-app/index" TargetMode="External"/><Relationship Id="rId1" Type="http://schemas.openxmlformats.org/officeDocument/2006/relationships/slideLayout" Target="../slideLayouts/slideLayout20.xml"/><Relationship Id="rId4" Type="http://schemas.openxmlformats.org/officeDocument/2006/relationships/image" Target="../media/image211.png"/></Relationships>
</file>

<file path=ppt/slides/_rels/slide4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2.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47.sv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hart" Target="../charts/chart4.xml"/><Relationship Id="rId1" Type="http://schemas.openxmlformats.org/officeDocument/2006/relationships/slideLayout" Target="../slideLayouts/slideLayout22.xml"/><Relationship Id="rId4" Type="http://schemas.openxmlformats.org/officeDocument/2006/relationships/image" Target="../media/image45.jp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hart" Target="../charts/chart5.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6D38-FB1D-4269-8512-1C4D147A9BAC}"/>
              </a:ext>
            </a:extLst>
          </p:cNvPr>
          <p:cNvSpPr>
            <a:spLocks noGrp="1"/>
          </p:cNvSpPr>
          <p:nvPr>
            <p:ph type="title"/>
          </p:nvPr>
        </p:nvSpPr>
        <p:spPr>
          <a:xfrm>
            <a:off x="4377854" y="1412044"/>
            <a:ext cx="7818267" cy="3062785"/>
          </a:xfrm>
          <a:solidFill>
            <a:schemeClr val="tx1">
              <a:lumMod val="75000"/>
              <a:alpha val="90000"/>
            </a:schemeClr>
          </a:solidFill>
        </p:spPr>
        <p:txBody>
          <a:bodyPr/>
          <a:lstStyle/>
          <a:p>
            <a:r>
              <a:rPr lang="en-US" dirty="0">
                <a:solidFill>
                  <a:schemeClr val="bg1"/>
                </a:solidFill>
              </a:rPr>
              <a:t>Modernization Microsoft Cloud </a:t>
            </a:r>
            <a:r>
              <a:rPr lang="en-US" dirty="0" err="1">
                <a:solidFill>
                  <a:schemeClr val="bg1"/>
                </a:solidFill>
              </a:rPr>
              <a:t>WorkShop</a:t>
            </a:r>
            <a:r>
              <a:rPr lang="en-US" dirty="0">
                <a:solidFill>
                  <a:schemeClr val="bg1"/>
                </a:solidFill>
              </a:rPr>
              <a:t> </a:t>
            </a:r>
            <a:br>
              <a:rPr lang="en-US" dirty="0">
                <a:solidFill>
                  <a:schemeClr val="bg1"/>
                </a:solidFill>
              </a:rPr>
            </a:br>
            <a:r>
              <a:rPr lang="en-US" dirty="0">
                <a:solidFill>
                  <a:schemeClr val="bg1"/>
                </a:solidFill>
              </a:rPr>
              <a:t>OSS Paas &amp; DevOps</a:t>
            </a:r>
            <a:br>
              <a:rPr lang="en-US" dirty="0"/>
            </a:br>
            <a:endParaRPr lang="en-US" dirty="0">
              <a:solidFill>
                <a:schemeClr val="bg1"/>
              </a:solidFill>
            </a:endParaRPr>
          </a:p>
        </p:txBody>
      </p:sp>
      <p:sp>
        <p:nvSpPr>
          <p:cNvPr id="3" name="Text Placeholder 2">
            <a:extLst>
              <a:ext uri="{FF2B5EF4-FFF2-40B4-BE49-F238E27FC236}">
                <a16:creationId xmlns:a16="http://schemas.microsoft.com/office/drawing/2014/main" id="{A8468A3C-37EE-471E-BE3B-B27F46050F53}"/>
              </a:ext>
            </a:extLst>
          </p:cNvPr>
          <p:cNvSpPr>
            <a:spLocks noGrp="1"/>
          </p:cNvSpPr>
          <p:nvPr>
            <p:ph type="body" sz="quarter" idx="14"/>
          </p:nvPr>
        </p:nvSpPr>
        <p:spPr>
          <a:xfrm>
            <a:off x="4377854" y="4848339"/>
            <a:ext cx="7818266" cy="1592218"/>
          </a:xfrm>
          <a:solidFill>
            <a:schemeClr val="tx1">
              <a:lumMod val="75000"/>
              <a:alpha val="90000"/>
            </a:schemeClr>
          </a:solidFill>
        </p:spPr>
        <p:txBody>
          <a:bodyPr vert="horz" wrap="square" lIns="143428" tIns="89642" rIns="143428" bIns="89642" rtlCol="0" anchor="t" anchorCtr="0">
            <a:noAutofit/>
          </a:bodyPr>
          <a:lstStyle/>
          <a:p>
            <a:pPr>
              <a:spcBef>
                <a:spcPct val="0"/>
              </a:spcBef>
            </a:pPr>
            <a:r>
              <a:rPr lang="en-US" sz="3529" spc="-98" dirty="0">
                <a:ln w="3175">
                  <a:noFill/>
                </a:ln>
                <a:solidFill>
                  <a:schemeClr val="bg1"/>
                </a:solidFill>
                <a:cs typeface="Segoe UI" pitchFamily="34" charset="0"/>
              </a:rPr>
              <a:t>Jivane Rajabaly </a:t>
            </a:r>
            <a:r>
              <a:rPr lang="en-US" sz="3529" spc="-98" dirty="0" err="1">
                <a:ln w="3175">
                  <a:noFill/>
                </a:ln>
                <a:solidFill>
                  <a:schemeClr val="bg1"/>
                </a:solidFill>
                <a:cs typeface="Segoe UI" pitchFamily="34" charset="0"/>
              </a:rPr>
              <a:t>PreSales</a:t>
            </a:r>
            <a:r>
              <a:rPr lang="en-US" sz="3529" spc="-98" dirty="0">
                <a:ln w="3175">
                  <a:noFill/>
                </a:ln>
                <a:solidFill>
                  <a:schemeClr val="bg1"/>
                </a:solidFill>
                <a:cs typeface="Segoe UI" pitchFamily="34" charset="0"/>
              </a:rPr>
              <a:t> Engineer</a:t>
            </a:r>
          </a:p>
          <a:p>
            <a:pPr>
              <a:spcBef>
                <a:spcPct val="0"/>
              </a:spcBef>
            </a:pPr>
            <a:r>
              <a:rPr lang="fr-FR" sz="3529" spc="-98" dirty="0">
                <a:ln w="3175">
                  <a:noFill/>
                </a:ln>
                <a:solidFill>
                  <a:schemeClr val="bg1"/>
                </a:solidFill>
                <a:cs typeface="Segoe UI" pitchFamily="34" charset="0"/>
              </a:rPr>
              <a:t>F</a:t>
            </a:r>
            <a:r>
              <a:rPr lang="en-US" sz="3529" spc="-98" dirty="0" err="1">
                <a:ln w="3175">
                  <a:noFill/>
                </a:ln>
                <a:solidFill>
                  <a:schemeClr val="bg1"/>
                </a:solidFill>
                <a:cs typeface="Segoe UI" pitchFamily="34" charset="0"/>
              </a:rPr>
              <a:t>rancois</a:t>
            </a:r>
            <a:r>
              <a:rPr lang="en-US" sz="3529" spc="-98" dirty="0">
                <a:ln w="3175">
                  <a:noFill/>
                </a:ln>
                <a:solidFill>
                  <a:schemeClr val="bg1"/>
                </a:solidFill>
                <a:cs typeface="Segoe UI" pitchFamily="34" charset="0"/>
              </a:rPr>
              <a:t>-Xavier Kim </a:t>
            </a:r>
            <a:r>
              <a:rPr lang="en-US" sz="3529" spc="-98" dirty="0" err="1">
                <a:ln w="3175">
                  <a:noFill/>
                </a:ln>
                <a:solidFill>
                  <a:schemeClr val="bg1"/>
                </a:solidFill>
                <a:cs typeface="Segoe UI" pitchFamily="34" charset="0"/>
              </a:rPr>
              <a:t>PreSales</a:t>
            </a:r>
            <a:r>
              <a:rPr lang="en-US" sz="3529" spc="-98" dirty="0">
                <a:ln w="3175">
                  <a:noFill/>
                </a:ln>
                <a:solidFill>
                  <a:schemeClr val="bg1"/>
                </a:solidFill>
                <a:cs typeface="Segoe UI" pitchFamily="34" charset="0"/>
              </a:rPr>
              <a:t> Engineer</a:t>
            </a:r>
          </a:p>
        </p:txBody>
      </p:sp>
    </p:spTree>
    <p:extLst>
      <p:ext uri="{BB962C8B-B14F-4D97-AF65-F5344CB8AC3E}">
        <p14:creationId xmlns:p14="http://schemas.microsoft.com/office/powerpoint/2010/main" val="38110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461069-0EEF-482C-A416-4BFB0F54F216}"/>
              </a:ext>
            </a:extLst>
          </p:cNvPr>
          <p:cNvSpPr txBox="1"/>
          <p:nvPr/>
        </p:nvSpPr>
        <p:spPr>
          <a:xfrm>
            <a:off x="590058" y="1446241"/>
            <a:ext cx="2102822" cy="492443"/>
          </a:xfrm>
          <a:prstGeom prst="rect">
            <a:avLst/>
          </a:prstGeom>
          <a:noFill/>
        </p:spPr>
        <p:txBody>
          <a:bodyPr wrap="square" lIns="0" tIns="0" rIns="0" bIns="0" rtlCol="0" anchor="ctr">
            <a:spAutoFit/>
          </a:bodyPr>
          <a:lstStyle/>
          <a:p>
            <a:pPr defTabSz="914192">
              <a:defRPr/>
            </a:pPr>
            <a:r>
              <a:rPr lang="en-US" sz="3200" b="1" dirty="0">
                <a:gradFill>
                  <a:gsLst>
                    <a:gs pos="2917">
                      <a:srgbClr val="1A1A1A"/>
                    </a:gs>
                    <a:gs pos="30000">
                      <a:srgbClr val="1A1A1A"/>
                    </a:gs>
                  </a:gsLst>
                  <a:lin ang="5400000" scaled="0"/>
                </a:gradFill>
                <a:latin typeface="Segoe UI"/>
              </a:rPr>
              <a:t>Innovate</a:t>
            </a:r>
          </a:p>
        </p:txBody>
      </p:sp>
      <p:sp>
        <p:nvSpPr>
          <p:cNvPr id="6" name="TextBox 5">
            <a:extLst>
              <a:ext uri="{FF2B5EF4-FFF2-40B4-BE49-F238E27FC236}">
                <a16:creationId xmlns:a16="http://schemas.microsoft.com/office/drawing/2014/main" id="{C28D0850-04FC-4DDD-A337-2F882740ECBE}"/>
              </a:ext>
            </a:extLst>
          </p:cNvPr>
          <p:cNvSpPr txBox="1"/>
          <p:nvPr/>
        </p:nvSpPr>
        <p:spPr>
          <a:xfrm>
            <a:off x="590057" y="1979037"/>
            <a:ext cx="3900690" cy="923330"/>
          </a:xfrm>
          <a:prstGeom prst="rect">
            <a:avLst/>
          </a:prstGeom>
          <a:noFill/>
        </p:spPr>
        <p:txBody>
          <a:bodyPr wrap="square" lIns="0" tIns="0" rIns="0" bIns="0" rtlCol="0">
            <a:spAutoFit/>
          </a:bodyPr>
          <a:lstStyle>
            <a:defPPr>
              <a:defRPr lang="en-US"/>
            </a:defPPr>
            <a:lvl1pPr>
              <a:defRPr sz="1400" b="1">
                <a:gradFill>
                  <a:gsLst>
                    <a:gs pos="2917">
                      <a:schemeClr val="tx1"/>
                    </a:gs>
                    <a:gs pos="30000">
                      <a:schemeClr val="tx1"/>
                    </a:gs>
                  </a:gsLst>
                  <a:lin ang="5400000" scaled="0"/>
                </a:gradFill>
              </a:defRPr>
            </a:lvl1pPr>
          </a:lstStyle>
          <a:p>
            <a:pPr defTabSz="914192">
              <a:defRPr/>
            </a:pPr>
            <a:r>
              <a:rPr lang="en-US" sz="2000" b="0" dirty="0">
                <a:gradFill>
                  <a:gsLst>
                    <a:gs pos="2917">
                      <a:srgbClr val="0078D4"/>
                    </a:gs>
                    <a:gs pos="30000">
                      <a:srgbClr val="0078D4"/>
                    </a:gs>
                  </a:gsLst>
                  <a:lin ang="5400000" scaled="0"/>
                </a:gradFill>
                <a:latin typeface="Segoe UI Semibold"/>
              </a:rPr>
              <a:t>Microsoft releases key innovations as open source for others to use and build upon</a:t>
            </a:r>
          </a:p>
        </p:txBody>
      </p:sp>
      <p:sp>
        <p:nvSpPr>
          <p:cNvPr id="7" name="Rectangle 6">
            <a:extLst>
              <a:ext uri="{FF2B5EF4-FFF2-40B4-BE49-F238E27FC236}">
                <a16:creationId xmlns:a16="http://schemas.microsoft.com/office/drawing/2014/main" id="{2E301DE1-737E-4B22-BC3F-62779AAAFD53}"/>
              </a:ext>
            </a:extLst>
          </p:cNvPr>
          <p:cNvSpPr/>
          <p:nvPr/>
        </p:nvSpPr>
        <p:spPr>
          <a:xfrm>
            <a:off x="585176" y="3034884"/>
            <a:ext cx="4842894" cy="3754874"/>
          </a:xfrm>
          <a:prstGeom prst="rect">
            <a:avLst/>
          </a:prstGeom>
          <a:noFill/>
        </p:spPr>
        <p:txBody>
          <a:bodyPr wrap="square" lIns="0" tIns="0" rIns="0" bIns="0" rtlCol="0">
            <a:spAutoFit/>
          </a:bodyPr>
          <a:lstStyle/>
          <a:p>
            <a:pPr defTabSz="914192">
              <a:spcAft>
                <a:spcPts val="1200"/>
              </a:spcAft>
              <a:defRPr/>
            </a:pPr>
            <a:r>
              <a:rPr lang="en-US" sz="1600" b="1" dirty="0">
                <a:gradFill>
                  <a:gsLst>
                    <a:gs pos="2917">
                      <a:srgbClr val="1A1A1A"/>
                    </a:gs>
                    <a:gs pos="30000">
                      <a:srgbClr val="1A1A1A"/>
                    </a:gs>
                  </a:gsLst>
                  <a:lin ang="5400000" scaled="0"/>
                </a:gradFill>
                <a:latin typeface="Segoe UI"/>
              </a:rPr>
              <a:t>Microsoft open sources powerful developer tools—</a:t>
            </a:r>
            <a:r>
              <a:rPr lang="en-US" sz="1600" dirty="0">
                <a:gradFill>
                  <a:gsLst>
                    <a:gs pos="2917">
                      <a:srgbClr val="1A1A1A"/>
                    </a:gs>
                    <a:gs pos="30000">
                      <a:srgbClr val="1A1A1A"/>
                    </a:gs>
                  </a:gsLst>
                  <a:lin ang="5400000" scaled="0"/>
                </a:gradFill>
                <a:latin typeface="Segoe UI"/>
              </a:rPr>
              <a:t>VS Code is the #1 most popular editor for developers in </a:t>
            </a:r>
            <a:r>
              <a:rPr lang="en-US" sz="1600" b="1" dirty="0">
                <a:gradFill>
                  <a:gsLst>
                    <a:gs pos="2917">
                      <a:srgbClr val="1A1A1A"/>
                    </a:gs>
                    <a:gs pos="30000">
                      <a:srgbClr val="1A1A1A"/>
                    </a:gs>
                  </a:gsLst>
                  <a:lin ang="5400000" scaled="0"/>
                </a:gradFill>
                <a:latin typeface="Segoe UI"/>
              </a:rPr>
              <a:t>any language</a:t>
            </a:r>
          </a:p>
          <a:p>
            <a:pPr defTabSz="914192">
              <a:spcAft>
                <a:spcPts val="1200"/>
              </a:spcAft>
              <a:defRPr/>
            </a:pPr>
            <a:r>
              <a:rPr lang="en-US" sz="1600" b="1" dirty="0">
                <a:gradFill>
                  <a:gsLst>
                    <a:gs pos="2917">
                      <a:srgbClr val="1A1A1A"/>
                    </a:gs>
                    <a:gs pos="30000">
                      <a:srgbClr val="1A1A1A"/>
                    </a:gs>
                  </a:gsLst>
                  <a:lin ang="5400000" scaled="0"/>
                </a:gradFill>
                <a:latin typeface="Segoe UI"/>
              </a:rPr>
              <a:t>Microsoft creates new open source languages. </a:t>
            </a:r>
            <a:br>
              <a:rPr lang="en-US" sz="1600" b="1" dirty="0">
                <a:gradFill>
                  <a:gsLst>
                    <a:gs pos="2917">
                      <a:srgbClr val="1A1A1A"/>
                    </a:gs>
                    <a:gs pos="30000">
                      <a:srgbClr val="1A1A1A"/>
                    </a:gs>
                  </a:gsLst>
                  <a:lin ang="5400000" scaled="0"/>
                </a:gradFill>
                <a:latin typeface="Segoe UI"/>
              </a:rPr>
            </a:br>
            <a:r>
              <a:rPr lang="en-US" sz="1600" dirty="0">
                <a:gradFill>
                  <a:gsLst>
                    <a:gs pos="2917">
                      <a:srgbClr val="1A1A1A"/>
                    </a:gs>
                    <a:gs pos="30000">
                      <a:srgbClr val="1A1A1A"/>
                    </a:gs>
                  </a:gsLst>
                  <a:lin ang="5400000" scaled="0"/>
                </a:gradFill>
                <a:latin typeface="Segoe UI"/>
              </a:rPr>
              <a:t>R, TypeScript, and PowerShell are all top ranked </a:t>
            </a:r>
            <a:br>
              <a:rPr lang="en-US" sz="1600" dirty="0">
                <a:gradFill>
                  <a:gsLst>
                    <a:gs pos="2917">
                      <a:srgbClr val="1A1A1A"/>
                    </a:gs>
                    <a:gs pos="30000">
                      <a:srgbClr val="1A1A1A"/>
                    </a:gs>
                  </a:gsLst>
                  <a:lin ang="5400000" scaled="0"/>
                </a:gradFill>
                <a:latin typeface="Segoe UI"/>
              </a:rPr>
            </a:br>
            <a:r>
              <a:rPr lang="en-US" sz="1600" dirty="0">
                <a:gradFill>
                  <a:gsLst>
                    <a:gs pos="2917">
                      <a:srgbClr val="1A1A1A"/>
                    </a:gs>
                    <a:gs pos="30000">
                      <a:srgbClr val="1A1A1A"/>
                    </a:gs>
                  </a:gsLst>
                  <a:lin ang="5400000" scaled="0"/>
                </a:gradFill>
                <a:latin typeface="Segoe UI"/>
              </a:rPr>
              <a:t>open source languages with origins linked to Microsoft</a:t>
            </a:r>
          </a:p>
          <a:p>
            <a:pPr defTabSz="914192">
              <a:spcAft>
                <a:spcPts val="1200"/>
              </a:spcAft>
              <a:defRPr/>
            </a:pPr>
            <a:r>
              <a:rPr lang="en-US" sz="1600" b="1" dirty="0">
                <a:gradFill>
                  <a:gsLst>
                    <a:gs pos="2917">
                      <a:srgbClr val="1A1A1A"/>
                    </a:gs>
                    <a:gs pos="30000">
                      <a:srgbClr val="1A1A1A"/>
                    </a:gs>
                  </a:gsLst>
                  <a:lin ang="5400000" scaled="0"/>
                </a:gradFill>
                <a:latin typeface="Segoe UI"/>
              </a:rPr>
              <a:t>Azure open sources key cloud infrastructure components</a:t>
            </a:r>
            <a:r>
              <a:rPr lang="en-US" sz="1600" dirty="0">
                <a:gradFill>
                  <a:gsLst>
                    <a:gs pos="2917">
                      <a:srgbClr val="1A1A1A"/>
                    </a:gs>
                    <a:gs pos="30000">
                      <a:srgbClr val="1A1A1A"/>
                    </a:gs>
                  </a:gsLst>
                  <a:lin ang="5400000" scaled="0"/>
                </a:gradFill>
                <a:latin typeface="Segoe UI"/>
              </a:rPr>
              <a:t>. Service Fabric and </a:t>
            </a:r>
            <a:r>
              <a:rPr lang="en-US" sz="1600" dirty="0" err="1">
                <a:gradFill>
                  <a:gsLst>
                    <a:gs pos="2917">
                      <a:srgbClr val="1A1A1A"/>
                    </a:gs>
                    <a:gs pos="30000">
                      <a:srgbClr val="1A1A1A"/>
                    </a:gs>
                  </a:gsLst>
                  <a:lin ang="5400000" scaled="0"/>
                </a:gradFill>
                <a:latin typeface="Segoe UI"/>
              </a:rPr>
              <a:t>acs</a:t>
            </a:r>
            <a:r>
              <a:rPr lang="en-US" sz="1600" dirty="0">
                <a:gradFill>
                  <a:gsLst>
                    <a:gs pos="2917">
                      <a:srgbClr val="1A1A1A"/>
                    </a:gs>
                    <a:gs pos="30000">
                      <a:srgbClr val="1A1A1A"/>
                    </a:gs>
                  </a:gsLst>
                  <a:lin ang="5400000" scaled="0"/>
                </a:gradFill>
                <a:latin typeface="Segoe UI"/>
              </a:rPr>
              <a:t>-engine </a:t>
            </a:r>
            <a:br>
              <a:rPr lang="en-US" sz="1600" dirty="0">
                <a:gradFill>
                  <a:gsLst>
                    <a:gs pos="2917">
                      <a:srgbClr val="1A1A1A"/>
                    </a:gs>
                    <a:gs pos="30000">
                      <a:srgbClr val="1A1A1A"/>
                    </a:gs>
                  </a:gsLst>
                  <a:lin ang="5400000" scaled="0"/>
                </a:gradFill>
                <a:latin typeface="Segoe UI"/>
              </a:rPr>
            </a:br>
            <a:r>
              <a:rPr lang="en-US" sz="1600" dirty="0">
                <a:gradFill>
                  <a:gsLst>
                    <a:gs pos="2917">
                      <a:srgbClr val="1A1A1A"/>
                    </a:gs>
                    <a:gs pos="30000">
                      <a:srgbClr val="1A1A1A"/>
                    </a:gs>
                  </a:gsLst>
                  <a:lin ang="5400000" scaled="0"/>
                </a:gradFill>
                <a:latin typeface="Segoe UI"/>
              </a:rPr>
              <a:t>released as open source</a:t>
            </a:r>
          </a:p>
          <a:p>
            <a:pPr defTabSz="914192">
              <a:spcAft>
                <a:spcPts val="1200"/>
              </a:spcAft>
              <a:defRPr/>
            </a:pPr>
            <a:r>
              <a:rPr lang="en-US" sz="1600" b="1" dirty="0">
                <a:gradFill>
                  <a:gsLst>
                    <a:gs pos="2917">
                      <a:srgbClr val="1A1A1A"/>
                    </a:gs>
                    <a:gs pos="30000">
                      <a:srgbClr val="1A1A1A"/>
                    </a:gs>
                  </a:gsLst>
                  <a:lin ang="5400000" scaled="0"/>
                </a:gradFill>
                <a:latin typeface="Segoe UI"/>
              </a:rPr>
              <a:t>Microsoft is a leading Linux innovator, </a:t>
            </a:r>
            <a:r>
              <a:rPr lang="en-US" sz="1600" dirty="0">
                <a:gradFill>
                  <a:gsLst>
                    <a:gs pos="2917">
                      <a:srgbClr val="1A1A1A"/>
                    </a:gs>
                    <a:gs pos="30000">
                      <a:srgbClr val="1A1A1A"/>
                    </a:gs>
                  </a:gsLst>
                  <a:lin ang="5400000" scaled="0"/>
                </a:gradFill>
                <a:latin typeface="Segoe UI"/>
              </a:rPr>
              <a:t>ranked </a:t>
            </a:r>
            <a:br>
              <a:rPr lang="en-US" sz="1600" dirty="0">
                <a:gradFill>
                  <a:gsLst>
                    <a:gs pos="2917">
                      <a:srgbClr val="1A1A1A"/>
                    </a:gs>
                    <a:gs pos="30000">
                      <a:srgbClr val="1A1A1A"/>
                    </a:gs>
                  </a:gsLst>
                  <a:lin ang="5400000" scaled="0"/>
                </a:gradFill>
                <a:latin typeface="Segoe UI"/>
              </a:rPr>
            </a:br>
            <a:r>
              <a:rPr lang="en-US" sz="1600" dirty="0">
                <a:gradFill>
                  <a:gsLst>
                    <a:gs pos="2917">
                      <a:srgbClr val="1A1A1A"/>
                    </a:gs>
                    <a:gs pos="30000">
                      <a:srgbClr val="1A1A1A"/>
                    </a:gs>
                  </a:gsLst>
                  <a:lin ang="5400000" scaled="0"/>
                </a:gradFill>
                <a:latin typeface="Segoe UI"/>
              </a:rPr>
              <a:t>as a top contributor to the Linux Kernel</a:t>
            </a:r>
          </a:p>
          <a:p>
            <a:pPr defTabSz="914192">
              <a:spcAft>
                <a:spcPts val="1200"/>
              </a:spcAft>
              <a:defRPr/>
            </a:pPr>
            <a:endParaRPr lang="en-US" sz="1200" dirty="0">
              <a:gradFill>
                <a:gsLst>
                  <a:gs pos="2917">
                    <a:srgbClr val="1A1A1A"/>
                  </a:gs>
                  <a:gs pos="30000">
                    <a:srgbClr val="1A1A1A"/>
                  </a:gs>
                </a:gsLst>
                <a:lin ang="5400000" scaled="0"/>
              </a:gradFill>
              <a:latin typeface="Segoe UI"/>
            </a:endParaRPr>
          </a:p>
        </p:txBody>
      </p:sp>
      <p:grpSp>
        <p:nvGrpSpPr>
          <p:cNvPr id="10" name="Light_Bulb">
            <a:extLst>
              <a:ext uri="{FF2B5EF4-FFF2-40B4-BE49-F238E27FC236}">
                <a16:creationId xmlns:a16="http://schemas.microsoft.com/office/drawing/2014/main" id="{1E841343-BA87-41AA-9DA0-CBF72BE8FAAE}"/>
              </a:ext>
            </a:extLst>
          </p:cNvPr>
          <p:cNvGrpSpPr/>
          <p:nvPr/>
        </p:nvGrpSpPr>
        <p:grpSpPr>
          <a:xfrm>
            <a:off x="583919" y="687476"/>
            <a:ext cx="365666" cy="567734"/>
            <a:chOff x="2026142" y="1624779"/>
            <a:chExt cx="497505" cy="772427"/>
          </a:xfrm>
        </p:grpSpPr>
        <p:sp>
          <p:nvSpPr>
            <p:cNvPr id="11" name="Freeform: Shape 10">
              <a:extLst>
                <a:ext uri="{FF2B5EF4-FFF2-40B4-BE49-F238E27FC236}">
                  <a16:creationId xmlns:a16="http://schemas.microsoft.com/office/drawing/2014/main" id="{75046A19-70F9-400B-A474-B7AA77D86B9D}"/>
                </a:ext>
              </a:extLst>
            </p:cNvPr>
            <p:cNvSpPr/>
            <p:nvPr/>
          </p:nvSpPr>
          <p:spPr>
            <a:xfrm>
              <a:off x="2026142" y="1624779"/>
              <a:ext cx="497505" cy="597005"/>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12" name="Freeform: Shape 11">
              <a:extLst>
                <a:ext uri="{FF2B5EF4-FFF2-40B4-BE49-F238E27FC236}">
                  <a16:creationId xmlns:a16="http://schemas.microsoft.com/office/drawing/2014/main" id="{8E4FF8C2-8AFD-4FD2-9C70-D75F0F5BFA3F}"/>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defTabSz="914192">
                <a:defRPr/>
              </a:pPr>
              <a:endParaRPr lang="en-US" sz="1765">
                <a:solidFill>
                  <a:srgbClr val="1A1A1A"/>
                </a:solidFill>
                <a:latin typeface="Segoe UI"/>
              </a:endParaRPr>
            </a:p>
          </p:txBody>
        </p:sp>
        <p:sp>
          <p:nvSpPr>
            <p:cNvPr id="13" name="Freeform: Shape 12">
              <a:extLst>
                <a:ext uri="{FF2B5EF4-FFF2-40B4-BE49-F238E27FC236}">
                  <a16:creationId xmlns:a16="http://schemas.microsoft.com/office/drawing/2014/main" id="{695D082E-29B0-4009-AF01-261EF59B47AC}"/>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defTabSz="914192">
                <a:defRPr/>
              </a:pPr>
              <a:endParaRPr lang="en-US" sz="1765">
                <a:solidFill>
                  <a:srgbClr val="1A1A1A"/>
                </a:solidFill>
                <a:latin typeface="Segoe UI"/>
              </a:endParaRPr>
            </a:p>
          </p:txBody>
        </p:sp>
        <p:sp>
          <p:nvSpPr>
            <p:cNvPr id="14" name="Freeform: Shape 13">
              <a:extLst>
                <a:ext uri="{FF2B5EF4-FFF2-40B4-BE49-F238E27FC236}">
                  <a16:creationId xmlns:a16="http://schemas.microsoft.com/office/drawing/2014/main" id="{69D96559-8063-4EE5-B052-F3827B5A25CA}"/>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defTabSz="914192">
                <a:defRPr/>
              </a:pPr>
              <a:endParaRPr lang="en-US" sz="1765">
                <a:solidFill>
                  <a:srgbClr val="1A1A1A"/>
                </a:solidFill>
                <a:latin typeface="Segoe UI"/>
              </a:endParaRPr>
            </a:p>
          </p:txBody>
        </p:sp>
        <p:sp>
          <p:nvSpPr>
            <p:cNvPr id="15" name="Freeform: Shape 14">
              <a:extLst>
                <a:ext uri="{FF2B5EF4-FFF2-40B4-BE49-F238E27FC236}">
                  <a16:creationId xmlns:a16="http://schemas.microsoft.com/office/drawing/2014/main" id="{4890FE06-5675-4B9C-9E59-800E4A974927}"/>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16" name="Freeform: Shape 15">
              <a:extLst>
                <a:ext uri="{FF2B5EF4-FFF2-40B4-BE49-F238E27FC236}">
                  <a16:creationId xmlns:a16="http://schemas.microsoft.com/office/drawing/2014/main" id="{6ABF93FD-D670-40E9-A907-0D8AEDDBDA40}"/>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grpSp>
      <p:sp>
        <p:nvSpPr>
          <p:cNvPr id="19" name="Rectangle 18">
            <a:extLst>
              <a:ext uri="{FF2B5EF4-FFF2-40B4-BE49-F238E27FC236}">
                <a16:creationId xmlns:a16="http://schemas.microsoft.com/office/drawing/2014/main" id="{200A66C5-A6C2-444F-AE13-950E69003D1A}"/>
              </a:ext>
            </a:extLst>
          </p:cNvPr>
          <p:cNvSpPr/>
          <p:nvPr/>
        </p:nvSpPr>
        <p:spPr>
          <a:xfrm>
            <a:off x="5948065" y="3508804"/>
            <a:ext cx="6095136" cy="923199"/>
          </a:xfrm>
          <a:prstGeom prst="rect">
            <a:avLst/>
          </a:prstGeom>
        </p:spPr>
        <p:txBody>
          <a:bodyPr>
            <a:spAutoFit/>
          </a:bodyPr>
          <a:lstStyle/>
          <a:p>
            <a:pPr defTabSz="914192">
              <a:defRPr/>
            </a:pPr>
            <a:endParaRPr lang="en-US" sz="1765" dirty="0">
              <a:gradFill>
                <a:gsLst>
                  <a:gs pos="2917">
                    <a:srgbClr val="1A1A1A"/>
                  </a:gs>
                  <a:gs pos="30000">
                    <a:srgbClr val="1A1A1A"/>
                  </a:gs>
                </a:gsLst>
                <a:lin ang="5400000" scaled="0"/>
              </a:gradFill>
              <a:latin typeface="Segoe UI"/>
            </a:endParaRPr>
          </a:p>
          <a:p>
            <a:pPr indent="60313" defTabSz="914192">
              <a:defRPr/>
            </a:pPr>
            <a:r>
              <a:rPr lang="en-US" sz="1765" i="1" dirty="0">
                <a:gradFill>
                  <a:gsLst>
                    <a:gs pos="2917">
                      <a:srgbClr val="1A1A1A"/>
                    </a:gs>
                    <a:gs pos="30000">
                      <a:srgbClr val="1A1A1A"/>
                    </a:gs>
                  </a:gsLst>
                  <a:lin ang="5400000" scaled="0"/>
                </a:gradFill>
                <a:latin typeface="Segoe UI"/>
              </a:rPr>
              <a:t>Why Microsoft is turning into an open source company</a:t>
            </a:r>
          </a:p>
          <a:p>
            <a:pPr indent="60313" defTabSz="914192">
              <a:defRPr/>
            </a:pPr>
            <a:r>
              <a:rPr lang="en-US" sz="1765" dirty="0">
                <a:gradFill>
                  <a:gsLst>
                    <a:gs pos="2917">
                      <a:srgbClr val="1A1A1A"/>
                    </a:gs>
                    <a:gs pos="30000">
                      <a:srgbClr val="1A1A1A"/>
                    </a:gs>
                  </a:gsLst>
                  <a:lin ang="5400000" scaled="0"/>
                </a:gradFill>
                <a:latin typeface="Segoe UI"/>
              </a:rPr>
              <a:t>Steven J. Vaughan-Nichols, ZDNET</a:t>
            </a:r>
          </a:p>
        </p:txBody>
      </p:sp>
      <p:grpSp>
        <p:nvGrpSpPr>
          <p:cNvPr id="23" name="Group 22">
            <a:extLst>
              <a:ext uri="{FF2B5EF4-FFF2-40B4-BE49-F238E27FC236}">
                <a16:creationId xmlns:a16="http://schemas.microsoft.com/office/drawing/2014/main" id="{B3D2AAC1-C115-4382-ABE1-E12E8F5A6348}"/>
              </a:ext>
            </a:extLst>
          </p:cNvPr>
          <p:cNvGrpSpPr/>
          <p:nvPr/>
        </p:nvGrpSpPr>
        <p:grpSpPr>
          <a:xfrm>
            <a:off x="5629341" y="2025849"/>
            <a:ext cx="5972603" cy="1603147"/>
            <a:chOff x="5629275" y="2025650"/>
            <a:chExt cx="5973450" cy="1603374"/>
          </a:xfrm>
        </p:grpSpPr>
        <p:sp>
          <p:nvSpPr>
            <p:cNvPr id="21" name="Freeform: Shape 20">
              <a:extLst>
                <a:ext uri="{FF2B5EF4-FFF2-40B4-BE49-F238E27FC236}">
                  <a16:creationId xmlns:a16="http://schemas.microsoft.com/office/drawing/2014/main" id="{31824B26-2051-405E-9D5A-BFDD525F875C}"/>
                </a:ext>
              </a:extLst>
            </p:cNvPr>
            <p:cNvSpPr/>
            <p:nvPr/>
          </p:nvSpPr>
          <p:spPr bwMode="auto">
            <a:xfrm>
              <a:off x="5629275" y="2025650"/>
              <a:ext cx="5973450" cy="1603374"/>
            </a:xfrm>
            <a:custGeom>
              <a:avLst/>
              <a:gdLst>
                <a:gd name="connsiteX0" fmla="*/ 0 w 5973450"/>
                <a:gd name="connsiteY0" fmla="*/ 0 h 1603374"/>
                <a:gd name="connsiteX1" fmla="*/ 5973450 w 5973450"/>
                <a:gd name="connsiteY1" fmla="*/ 0 h 1603374"/>
                <a:gd name="connsiteX2" fmla="*/ 5973450 w 5973450"/>
                <a:gd name="connsiteY2" fmla="*/ 1403350 h 1603374"/>
                <a:gd name="connsiteX3" fmla="*/ 647700 w 5973450"/>
                <a:gd name="connsiteY3" fmla="*/ 1403350 h 1603374"/>
                <a:gd name="connsiteX4" fmla="*/ 647700 w 5973450"/>
                <a:gd name="connsiteY4" fmla="*/ 1603374 h 1603374"/>
                <a:gd name="connsiteX5" fmla="*/ 433882 w 5973450"/>
                <a:gd name="connsiteY5" fmla="*/ 1403350 h 1603374"/>
                <a:gd name="connsiteX6" fmla="*/ 0 w 5973450"/>
                <a:gd name="connsiteY6" fmla="*/ 1403350 h 160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3450" h="1603374">
                  <a:moveTo>
                    <a:pt x="0" y="0"/>
                  </a:moveTo>
                  <a:lnTo>
                    <a:pt x="5973450" y="0"/>
                  </a:lnTo>
                  <a:lnTo>
                    <a:pt x="5973450" y="1403350"/>
                  </a:lnTo>
                  <a:lnTo>
                    <a:pt x="647700" y="1403350"/>
                  </a:lnTo>
                  <a:lnTo>
                    <a:pt x="647700" y="1603374"/>
                  </a:lnTo>
                  <a:lnTo>
                    <a:pt x="433882" y="1403350"/>
                  </a:lnTo>
                  <a:lnTo>
                    <a:pt x="0" y="1403350"/>
                  </a:lnTo>
                  <a:close/>
                </a:path>
              </a:pathLst>
            </a:custGeom>
            <a:solidFill>
              <a:schemeClr val="bg1">
                <a:lumMod val="95000"/>
              </a:schemeClr>
            </a:solidFill>
            <a:ln w="10795" cap="flat" cmpd="sng" algn="ctr">
              <a:noFill/>
              <a:prstDash val="solid"/>
            </a:ln>
            <a:effectLst>
              <a:outerShdw blurRad="101600" dist="50800" dir="2700000" sx="101000" sy="101000" algn="tl" rotWithShape="0">
                <a:prstClr val="black">
                  <a:alpha val="15000"/>
                </a:prstClr>
              </a:outerShdw>
            </a:effectLst>
          </p:spPr>
          <p:txBody>
            <a:bodyPr vert="horz" wrap="square" lIns="137141" tIns="91427" rIns="91427" bIns="91427" numCol="1" rtlCol="0" anchor="ctr" anchorCtr="0" compatLnSpc="1">
              <a:prstTxWarp prst="textNoShape">
                <a:avLst/>
              </a:prstTxWarp>
              <a:noAutofit/>
            </a:bodyPr>
            <a:lstStyle/>
            <a:p>
              <a:pPr algn="ctr" defTabSz="914192" fontAlgn="base">
                <a:lnSpc>
                  <a:spcPct val="90000"/>
                </a:lnSpc>
                <a:spcBef>
                  <a:spcPts val="600"/>
                </a:spcBef>
                <a:spcAft>
                  <a:spcPct val="0"/>
                </a:spcAft>
                <a:defRPr/>
              </a:pPr>
              <a:endParaRPr lang="en-US" sz="1700" b="1" kern="0" dirty="0" err="1">
                <a:gradFill>
                  <a:gsLst>
                    <a:gs pos="0">
                      <a:srgbClr val="FFFFFF"/>
                    </a:gs>
                    <a:gs pos="100000">
                      <a:srgbClr val="FFFFFF"/>
                    </a:gs>
                  </a:gsLst>
                  <a:lin ang="5400000" scaled="0"/>
                </a:gradFill>
                <a:latin typeface="Segoe UI"/>
              </a:endParaRPr>
            </a:p>
          </p:txBody>
        </p:sp>
        <p:sp>
          <p:nvSpPr>
            <p:cNvPr id="2" name="TextBox 1">
              <a:extLst>
                <a:ext uri="{FF2B5EF4-FFF2-40B4-BE49-F238E27FC236}">
                  <a16:creationId xmlns:a16="http://schemas.microsoft.com/office/drawing/2014/main" id="{E28F75DE-F4E0-4C73-9F62-B53AE5FF61C0}"/>
                </a:ext>
              </a:extLst>
            </p:cNvPr>
            <p:cNvSpPr txBox="1"/>
            <p:nvPr/>
          </p:nvSpPr>
          <p:spPr>
            <a:xfrm>
              <a:off x="6086475" y="2283631"/>
              <a:ext cx="5314950" cy="1086605"/>
            </a:xfrm>
            <a:prstGeom prst="rect">
              <a:avLst/>
            </a:prstGeom>
            <a:noFill/>
          </p:spPr>
          <p:txBody>
            <a:bodyPr wrap="square" lIns="0" tIns="0" rIns="0" bIns="0" rtlCol="0">
              <a:spAutoFit/>
            </a:bodyPr>
            <a:lstStyle/>
            <a:p>
              <a:pPr defTabSz="914192">
                <a:defRPr/>
              </a:pPr>
              <a:r>
                <a:rPr lang="en-US" sz="1765" dirty="0">
                  <a:gradFill>
                    <a:gsLst>
                      <a:gs pos="2917">
                        <a:srgbClr val="1A1A1A"/>
                      </a:gs>
                      <a:gs pos="30000">
                        <a:srgbClr val="1A1A1A"/>
                      </a:gs>
                    </a:gsLst>
                    <a:lin ang="5400000" scaled="0"/>
                  </a:gradFill>
                  <a:latin typeface="Segoe UI"/>
                </a:rPr>
                <a:t>I know it's very, very hard for some of you to believe it, but </a:t>
              </a:r>
              <a:r>
                <a:rPr lang="en-US" sz="1765" b="1" dirty="0">
                  <a:gradFill>
                    <a:gsLst>
                      <a:gs pos="2917">
                        <a:srgbClr val="1A1A1A"/>
                      </a:gs>
                      <a:gs pos="30000">
                        <a:srgbClr val="1A1A1A"/>
                      </a:gs>
                    </a:gsLst>
                    <a:lin ang="5400000" scaled="0"/>
                  </a:gradFill>
                  <a:latin typeface="Segoe UI"/>
                </a:rPr>
                <a:t>Microsoft really and truly is well on its way to becoming an open-source company.”</a:t>
              </a:r>
              <a:endParaRPr lang="en-US" sz="1765" dirty="0">
                <a:gradFill>
                  <a:gsLst>
                    <a:gs pos="2917">
                      <a:srgbClr val="1A1A1A"/>
                    </a:gs>
                    <a:gs pos="30000">
                      <a:srgbClr val="1A1A1A"/>
                    </a:gs>
                  </a:gsLst>
                  <a:lin ang="5400000" scaled="0"/>
                </a:gradFill>
                <a:latin typeface="Segoe UI"/>
              </a:endParaRPr>
            </a:p>
            <a:p>
              <a:pPr defTabSz="914192">
                <a:defRPr/>
              </a:pPr>
              <a:endParaRPr lang="en-US" sz="1765" dirty="0">
                <a:gradFill>
                  <a:gsLst>
                    <a:gs pos="2917">
                      <a:srgbClr val="1A1A1A"/>
                    </a:gs>
                    <a:gs pos="30000">
                      <a:srgbClr val="1A1A1A"/>
                    </a:gs>
                  </a:gsLst>
                  <a:lin ang="5400000" scaled="0"/>
                </a:gradFill>
                <a:latin typeface="Segoe UI"/>
              </a:endParaRPr>
            </a:p>
          </p:txBody>
        </p:sp>
        <p:sp>
          <p:nvSpPr>
            <p:cNvPr id="22" name="TextBox 21">
              <a:extLst>
                <a:ext uri="{FF2B5EF4-FFF2-40B4-BE49-F238E27FC236}">
                  <a16:creationId xmlns:a16="http://schemas.microsoft.com/office/drawing/2014/main" id="{FA0760F5-91E4-4471-9073-F4A0B77F1011}"/>
                </a:ext>
              </a:extLst>
            </p:cNvPr>
            <p:cNvSpPr txBox="1"/>
            <p:nvPr/>
          </p:nvSpPr>
          <p:spPr>
            <a:xfrm>
              <a:off x="5804905" y="2236765"/>
              <a:ext cx="224452" cy="538685"/>
            </a:xfrm>
            <a:prstGeom prst="rect">
              <a:avLst/>
            </a:prstGeom>
            <a:noFill/>
          </p:spPr>
          <p:txBody>
            <a:bodyPr wrap="none" lIns="0" tIns="0" rIns="0" bIns="0" rtlCol="0">
              <a:spAutoFit/>
            </a:bodyPr>
            <a:lstStyle/>
            <a:p>
              <a:pPr defTabSz="914192">
                <a:defRPr/>
              </a:pPr>
              <a:r>
                <a:rPr lang="en-US" sz="3500" b="1" dirty="0">
                  <a:solidFill>
                    <a:srgbClr val="0078D4"/>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377188366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4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42" presetClass="path" presetSubtype="0" decel="100000" fill="hold" grpId="1" nodeType="withEffect">
                                  <p:stCondLst>
                                    <p:cond delay="200"/>
                                  </p:stCondLst>
                                  <p:childTnLst>
                                    <p:animMotion origin="layout" path="M -3.33333E-6 2.96296E-6 L -3.33333E-6 0.08078 " pathEditMode="relative" rAng="0" ptsTypes="AA">
                                      <p:cBhvr>
                                        <p:cTn id="12" dur="750" spd="-100000" fill="hold"/>
                                        <p:tgtEl>
                                          <p:spTgt spid="6"/>
                                        </p:tgtEl>
                                        <p:attrNameLst>
                                          <p:attrName>ppt_x</p:attrName>
                                          <p:attrName>ppt_y</p:attrName>
                                        </p:attrNameLst>
                                      </p:cBhvr>
                                      <p:rCtr x="0" y="4028"/>
                                    </p:animMotion>
                                  </p:childTnLst>
                                </p:cTn>
                              </p:par>
                              <p:par>
                                <p:cTn id="13" presetID="10" presetClass="entr" presetSubtype="0" fill="hold" grpId="0" nodeType="withEffect">
                                  <p:stCondLst>
                                    <p:cond delay="4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00"/>
                                  </p:stCondLst>
                                  <p:childTnLst>
                                    <p:animMotion origin="layout" path="M -4.375E-6 3.7037E-7 L -4.375E-6 0.08079 " pathEditMode="relative" rAng="0" ptsTypes="AA">
                                      <p:cBhvr>
                                        <p:cTn id="17" dur="750" spd="-100000" fill="hold"/>
                                        <p:tgtEl>
                                          <p:spTgt spid="7"/>
                                        </p:tgtEl>
                                        <p:attrNameLst>
                                          <p:attrName>ppt_x</p:attrName>
                                          <p:attrName>ppt_y</p:attrName>
                                        </p:attrNameLst>
                                      </p:cBhvr>
                                      <p:rCtr x="0" y="4028"/>
                                    </p:animMotion>
                                  </p:childTnLst>
                                </p:cTn>
                              </p:par>
                              <p:par>
                                <p:cTn id="18" presetID="10" presetClass="entr" presetSubtype="0" fill="hold" nodeType="withEffect">
                                  <p:stCondLst>
                                    <p:cond delay="4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42" presetClass="path" presetSubtype="0" decel="100000" fill="hold" nodeType="withEffect">
                                  <p:stCondLst>
                                    <p:cond delay="200"/>
                                  </p:stCondLst>
                                  <p:childTnLst>
                                    <p:animMotion origin="layout" path="M -2.70833E-6 -1.48148E-6 L -2.70833E-6 0.08079 " pathEditMode="relative" rAng="0" ptsTypes="AA">
                                      <p:cBhvr>
                                        <p:cTn id="22" dur="750" spd="-100000" fill="hold"/>
                                        <p:tgtEl>
                                          <p:spTgt spid="23"/>
                                        </p:tgtEl>
                                        <p:attrNameLst>
                                          <p:attrName>ppt_x</p:attrName>
                                          <p:attrName>ppt_y</p:attrName>
                                        </p:attrNameLst>
                                      </p:cBhvr>
                                      <p:rCtr x="0" y="4028"/>
                                    </p:animMotion>
                                  </p:childTnLst>
                                </p:cTn>
                              </p:par>
                              <p:par>
                                <p:cTn id="23" presetID="10" presetClass="entr" presetSubtype="0" fill="hold" grpId="0" nodeType="withEffect">
                                  <p:stCondLst>
                                    <p:cond delay="45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42" presetClass="path" presetSubtype="0" decel="100000" fill="hold" grpId="1" nodeType="withEffect">
                                  <p:stCondLst>
                                    <p:cond delay="200"/>
                                  </p:stCondLst>
                                  <p:childTnLst>
                                    <p:animMotion origin="layout" path="M -6.25E-7 2.22222E-6 L -6.25E-7 0.08078 " pathEditMode="relative" rAng="0" ptsTypes="AA">
                                      <p:cBhvr>
                                        <p:cTn id="27" dur="750" spd="-100000" fill="hold"/>
                                        <p:tgtEl>
                                          <p:spTgt spid="19"/>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19" grpId="0"/>
      <p:bldP spid="19" grpId="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21BC23-A90E-499D-A716-DDCED4B7F172}"/>
              </a:ext>
            </a:extLst>
          </p:cNvPr>
          <p:cNvSpPr txBox="1"/>
          <p:nvPr/>
        </p:nvSpPr>
        <p:spPr>
          <a:xfrm>
            <a:off x="1582098" y="2813942"/>
            <a:ext cx="2102822" cy="492443"/>
          </a:xfrm>
          <a:prstGeom prst="rect">
            <a:avLst/>
          </a:prstGeom>
          <a:noFill/>
        </p:spPr>
        <p:txBody>
          <a:bodyPr wrap="square" lIns="0" tIns="0" rIns="0" bIns="0" rtlCol="0" anchor="ctr">
            <a:spAutoFit/>
          </a:bodyPr>
          <a:lstStyle/>
          <a:p>
            <a:pPr algn="r" defTabSz="914192">
              <a:defRPr/>
            </a:pPr>
            <a:r>
              <a:rPr lang="en-US" sz="3200" b="1" dirty="0">
                <a:gradFill>
                  <a:gsLst>
                    <a:gs pos="2917">
                      <a:srgbClr val="1A1A1A"/>
                    </a:gs>
                    <a:gs pos="30000">
                      <a:srgbClr val="1A1A1A"/>
                    </a:gs>
                  </a:gsLst>
                  <a:lin ang="5400000" scaled="0"/>
                </a:gradFill>
                <a:latin typeface="Segoe UI"/>
              </a:rPr>
              <a:t>Innovate</a:t>
            </a:r>
          </a:p>
        </p:txBody>
      </p:sp>
      <p:sp>
        <p:nvSpPr>
          <p:cNvPr id="18" name="TextBox 17">
            <a:extLst>
              <a:ext uri="{FF2B5EF4-FFF2-40B4-BE49-F238E27FC236}">
                <a16:creationId xmlns:a16="http://schemas.microsoft.com/office/drawing/2014/main" id="{8D792B41-0D67-40EB-9A83-C14970DC432B}"/>
              </a:ext>
            </a:extLst>
          </p:cNvPr>
          <p:cNvSpPr txBox="1"/>
          <p:nvPr/>
        </p:nvSpPr>
        <p:spPr>
          <a:xfrm>
            <a:off x="1181240" y="3430297"/>
            <a:ext cx="2503680" cy="646331"/>
          </a:xfrm>
          <a:prstGeom prst="rect">
            <a:avLst/>
          </a:prstGeom>
          <a:noFill/>
        </p:spPr>
        <p:txBody>
          <a:bodyPr wrap="square" lIns="0" tIns="0" rIns="0" bIns="0" rtlCol="0">
            <a:spAutoFit/>
          </a:bodyPr>
          <a:lstStyle/>
          <a:p>
            <a:pPr algn="r" defTabSz="914192">
              <a:defRPr/>
            </a:pPr>
            <a:r>
              <a:rPr lang="en-US" sz="1400" dirty="0">
                <a:gradFill>
                  <a:gsLst>
                    <a:gs pos="2917">
                      <a:srgbClr val="1A1A1A"/>
                    </a:gs>
                    <a:gs pos="30000">
                      <a:srgbClr val="1A1A1A"/>
                    </a:gs>
                  </a:gsLst>
                  <a:lin ang="5400000" scaled="0"/>
                </a:gradFill>
                <a:latin typeface="Segoe UI"/>
              </a:rPr>
              <a:t>Microsoft releases key innovations as open source for others to use and build upon</a:t>
            </a:r>
          </a:p>
        </p:txBody>
      </p:sp>
      <p:sp>
        <p:nvSpPr>
          <p:cNvPr id="4" name="TextBox 3">
            <a:extLst>
              <a:ext uri="{FF2B5EF4-FFF2-40B4-BE49-F238E27FC236}">
                <a16:creationId xmlns:a16="http://schemas.microsoft.com/office/drawing/2014/main" id="{45B591DF-5A42-484D-B5D6-A338483509DE}"/>
              </a:ext>
            </a:extLst>
          </p:cNvPr>
          <p:cNvSpPr txBox="1"/>
          <p:nvPr/>
        </p:nvSpPr>
        <p:spPr>
          <a:xfrm>
            <a:off x="8371151" y="1016201"/>
            <a:ext cx="2102822" cy="492443"/>
          </a:xfrm>
          <a:prstGeom prst="rect">
            <a:avLst/>
          </a:prstGeom>
          <a:noFill/>
        </p:spPr>
        <p:txBody>
          <a:bodyPr wrap="square" lIns="0" tIns="0" rIns="0" bIns="0" rtlCol="0" anchor="ctr">
            <a:spAutoFit/>
          </a:bodyPr>
          <a:lstStyle/>
          <a:p>
            <a:pPr defTabSz="914192">
              <a:defRPr/>
            </a:pPr>
            <a:r>
              <a:rPr lang="en-US" sz="3200" b="1">
                <a:gradFill>
                  <a:gsLst>
                    <a:gs pos="2917">
                      <a:srgbClr val="1A1A1A"/>
                    </a:gs>
                    <a:gs pos="30000">
                      <a:srgbClr val="1A1A1A"/>
                    </a:gs>
                  </a:gsLst>
                  <a:lin ang="5400000" scaled="0"/>
                </a:gradFill>
                <a:latin typeface="Segoe UI"/>
              </a:rPr>
              <a:t>Contribute</a:t>
            </a:r>
          </a:p>
        </p:txBody>
      </p:sp>
      <p:sp>
        <p:nvSpPr>
          <p:cNvPr id="24" name="TextBox 23">
            <a:extLst>
              <a:ext uri="{FF2B5EF4-FFF2-40B4-BE49-F238E27FC236}">
                <a16:creationId xmlns:a16="http://schemas.microsoft.com/office/drawing/2014/main" id="{B6B7232E-B326-4A09-B4A7-CE5AE805446B}"/>
              </a:ext>
            </a:extLst>
          </p:cNvPr>
          <p:cNvSpPr txBox="1"/>
          <p:nvPr/>
        </p:nvSpPr>
        <p:spPr>
          <a:xfrm>
            <a:off x="8371152" y="1632556"/>
            <a:ext cx="2503679" cy="861681"/>
          </a:xfrm>
          <a:prstGeom prst="rect">
            <a:avLst/>
          </a:prstGeom>
          <a:noFill/>
        </p:spPr>
        <p:txBody>
          <a:bodyPr wrap="square" lIns="0" tIns="0" rIns="0" bIns="0" rtlCol="0">
            <a:spAutoFit/>
          </a:bodyPr>
          <a:lstStyle/>
          <a:p>
            <a:pPr defTabSz="914192">
              <a:defRPr/>
            </a:pPr>
            <a:r>
              <a:rPr lang="en-US" sz="1400" dirty="0">
                <a:gradFill>
                  <a:gsLst>
                    <a:gs pos="2917">
                      <a:srgbClr val="1A1A1A"/>
                    </a:gs>
                    <a:gs pos="30000">
                      <a:srgbClr val="1A1A1A"/>
                    </a:gs>
                  </a:gsLst>
                  <a:lin ang="5400000" scaled="0"/>
                </a:gradFill>
                <a:latin typeface="Segoe UI"/>
              </a:rPr>
              <a:t>Microsoft contributes code and thought leadership to open source communities, engaging developers as developers</a:t>
            </a:r>
          </a:p>
        </p:txBody>
      </p:sp>
      <p:sp>
        <p:nvSpPr>
          <p:cNvPr id="5" name="TextBox 4">
            <a:extLst>
              <a:ext uri="{FF2B5EF4-FFF2-40B4-BE49-F238E27FC236}">
                <a16:creationId xmlns:a16="http://schemas.microsoft.com/office/drawing/2014/main" id="{93461069-0EEF-482C-A416-4BFB0F54F216}"/>
              </a:ext>
            </a:extLst>
          </p:cNvPr>
          <p:cNvSpPr txBox="1"/>
          <p:nvPr/>
        </p:nvSpPr>
        <p:spPr>
          <a:xfrm>
            <a:off x="8167721" y="4138729"/>
            <a:ext cx="2102822" cy="492443"/>
          </a:xfrm>
          <a:prstGeom prst="rect">
            <a:avLst/>
          </a:prstGeom>
          <a:noFill/>
        </p:spPr>
        <p:txBody>
          <a:bodyPr wrap="square" lIns="0" tIns="0" rIns="0" bIns="0" rtlCol="0" anchor="ctr">
            <a:spAutoFit/>
          </a:bodyPr>
          <a:lstStyle/>
          <a:p>
            <a:pPr defTabSz="914192">
              <a:defRPr/>
            </a:pPr>
            <a:r>
              <a:rPr lang="en-US" sz="3200" b="1">
                <a:gradFill>
                  <a:gsLst>
                    <a:gs pos="2917">
                      <a:srgbClr val="1A1A1A"/>
                    </a:gs>
                    <a:gs pos="30000">
                      <a:srgbClr val="1A1A1A"/>
                    </a:gs>
                  </a:gsLst>
                  <a:lin ang="5400000" scaled="0"/>
                </a:gradFill>
                <a:latin typeface="Segoe UI"/>
              </a:rPr>
              <a:t>Enable</a:t>
            </a:r>
          </a:p>
        </p:txBody>
      </p:sp>
      <p:sp>
        <p:nvSpPr>
          <p:cNvPr id="190" name="TextBox 189">
            <a:extLst>
              <a:ext uri="{FF2B5EF4-FFF2-40B4-BE49-F238E27FC236}">
                <a16:creationId xmlns:a16="http://schemas.microsoft.com/office/drawing/2014/main" id="{3240C49D-9BE1-4ACC-A50D-1B95E08F1FF6}"/>
              </a:ext>
            </a:extLst>
          </p:cNvPr>
          <p:cNvSpPr txBox="1"/>
          <p:nvPr/>
        </p:nvSpPr>
        <p:spPr>
          <a:xfrm>
            <a:off x="8187326" y="4744740"/>
            <a:ext cx="2953743" cy="861774"/>
          </a:xfrm>
          <a:prstGeom prst="rect">
            <a:avLst/>
          </a:prstGeom>
          <a:noFill/>
        </p:spPr>
        <p:txBody>
          <a:bodyPr wrap="square" lIns="0" tIns="0" rIns="0" bIns="0" rtlCol="0">
            <a:spAutoFit/>
          </a:bodyPr>
          <a:lstStyle/>
          <a:p>
            <a:pPr defTabSz="914192">
              <a:defRPr/>
            </a:pPr>
            <a:r>
              <a:rPr lang="en-US" sz="1400" dirty="0">
                <a:gradFill>
                  <a:gsLst>
                    <a:gs pos="2917">
                      <a:srgbClr val="1A1A1A"/>
                    </a:gs>
                    <a:gs pos="30000">
                      <a:srgbClr val="1A1A1A"/>
                    </a:gs>
                  </a:gsLst>
                  <a:lin ang="5400000" scaled="0"/>
                </a:gradFill>
                <a:latin typeface="Segoe UI"/>
              </a:rPr>
              <a:t>Azure enables every developer and organization to more easily adopt open source in the cloud, without having to be an expert</a:t>
            </a:r>
          </a:p>
        </p:txBody>
      </p:sp>
      <p:sp>
        <p:nvSpPr>
          <p:cNvPr id="57" name="Oval 56">
            <a:extLst>
              <a:ext uri="{FF2B5EF4-FFF2-40B4-BE49-F238E27FC236}">
                <a16:creationId xmlns:a16="http://schemas.microsoft.com/office/drawing/2014/main" id="{0C5A40BD-149C-41EE-B822-DE5BD37159BB}"/>
              </a:ext>
            </a:extLst>
          </p:cNvPr>
          <p:cNvSpPr/>
          <p:nvPr/>
        </p:nvSpPr>
        <p:spPr bwMode="auto">
          <a:xfrm>
            <a:off x="6758849" y="4393060"/>
            <a:ext cx="1043489" cy="10434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58" name="Group 57">
            <a:extLst>
              <a:ext uri="{FF2B5EF4-FFF2-40B4-BE49-F238E27FC236}">
                <a16:creationId xmlns:a16="http://schemas.microsoft.com/office/drawing/2014/main" id="{5DC62674-7963-4631-B6B2-180D4BE37E2D}"/>
              </a:ext>
            </a:extLst>
          </p:cNvPr>
          <p:cNvGrpSpPr/>
          <p:nvPr/>
        </p:nvGrpSpPr>
        <p:grpSpPr>
          <a:xfrm>
            <a:off x="7018517" y="4713820"/>
            <a:ext cx="496273" cy="465473"/>
            <a:chOff x="5696038" y="2786843"/>
            <a:chExt cx="799924" cy="750278"/>
          </a:xfrm>
        </p:grpSpPr>
        <p:sp>
          <p:nvSpPr>
            <p:cNvPr id="59" name="Freeform 5">
              <a:extLst>
                <a:ext uri="{FF2B5EF4-FFF2-40B4-BE49-F238E27FC236}">
                  <a16:creationId xmlns:a16="http://schemas.microsoft.com/office/drawing/2014/main" id="{674DBA50-71F8-45BB-ADC3-36927533A92D}"/>
                </a:ext>
              </a:extLst>
            </p:cNvPr>
            <p:cNvSpPr>
              <a:spLocks/>
            </p:cNvSpPr>
            <p:nvPr/>
          </p:nvSpPr>
          <p:spPr bwMode="auto">
            <a:xfrm>
              <a:off x="5696038" y="2786843"/>
              <a:ext cx="799924" cy="567208"/>
            </a:xfrm>
            <a:custGeom>
              <a:avLst/>
              <a:gdLst>
                <a:gd name="T0" fmla="*/ 2281 w 2352"/>
                <a:gd name="T1" fmla="*/ 1667 h 1667"/>
                <a:gd name="T2" fmla="*/ 2352 w 2352"/>
                <a:gd name="T3" fmla="*/ 1595 h 1667"/>
                <a:gd name="T4" fmla="*/ 2352 w 2352"/>
                <a:gd name="T5" fmla="*/ 72 h 1667"/>
                <a:gd name="T6" fmla="*/ 2281 w 2352"/>
                <a:gd name="T7" fmla="*/ 0 h 1667"/>
                <a:gd name="T8" fmla="*/ 72 w 2352"/>
                <a:gd name="T9" fmla="*/ 0 h 1667"/>
                <a:gd name="T10" fmla="*/ 0 w 2352"/>
                <a:gd name="T11" fmla="*/ 72 h 1667"/>
                <a:gd name="T12" fmla="*/ 0 w 2352"/>
                <a:gd name="T13" fmla="*/ 1595 h 1667"/>
                <a:gd name="T14" fmla="*/ 72 w 2352"/>
                <a:gd name="T15" fmla="*/ 1667 h 1667"/>
                <a:gd name="T16" fmla="*/ 2281 w 2352"/>
                <a:gd name="T17" fmla="*/ 1667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2" h="1667">
                  <a:moveTo>
                    <a:pt x="2281" y="1667"/>
                  </a:moveTo>
                  <a:cubicBezTo>
                    <a:pt x="2320" y="1667"/>
                    <a:pt x="2352" y="1635"/>
                    <a:pt x="2352" y="1595"/>
                  </a:cubicBezTo>
                  <a:cubicBezTo>
                    <a:pt x="2352" y="72"/>
                    <a:pt x="2352" y="72"/>
                    <a:pt x="2352" y="72"/>
                  </a:cubicBezTo>
                  <a:cubicBezTo>
                    <a:pt x="2352" y="32"/>
                    <a:pt x="2320" y="0"/>
                    <a:pt x="2281" y="0"/>
                  </a:cubicBezTo>
                  <a:cubicBezTo>
                    <a:pt x="72" y="0"/>
                    <a:pt x="72" y="0"/>
                    <a:pt x="72" y="0"/>
                  </a:cubicBezTo>
                  <a:cubicBezTo>
                    <a:pt x="32" y="0"/>
                    <a:pt x="0" y="32"/>
                    <a:pt x="0" y="72"/>
                  </a:cubicBezTo>
                  <a:cubicBezTo>
                    <a:pt x="0" y="1595"/>
                    <a:pt x="0" y="1595"/>
                    <a:pt x="0" y="1595"/>
                  </a:cubicBezTo>
                  <a:cubicBezTo>
                    <a:pt x="0" y="1635"/>
                    <a:pt x="32" y="1667"/>
                    <a:pt x="72" y="1667"/>
                  </a:cubicBezTo>
                  <a:lnTo>
                    <a:pt x="2281" y="1667"/>
                  </a:lnTo>
                  <a:close/>
                </a:path>
              </a:pathLst>
            </a:custGeom>
            <a:solidFill>
              <a:schemeClr val="accent1"/>
            </a:solidFill>
            <a:ln w="25400" cap="flat">
              <a:solidFill>
                <a:srgbClr val="00BCF2"/>
              </a:solidFill>
              <a:prstDash val="solid"/>
              <a:miter lim="800000"/>
              <a:headEnd/>
              <a:tailEnd/>
            </a:ln>
          </p:spPr>
          <p:txBody>
            <a:bodyPr vert="horz" wrap="square" lIns="91401" tIns="45700" rIns="91401" bIns="45700" numCol="1" anchor="t" anchorCtr="0" compatLnSpc="1">
              <a:prstTxWarp prst="textNoShape">
                <a:avLst/>
              </a:prstTxWarp>
            </a:bodyPr>
            <a:lstStyle/>
            <a:p>
              <a:pPr defTabSz="913841">
                <a:defRPr/>
              </a:pPr>
              <a:endParaRPr lang="en-US" sz="1729">
                <a:solidFill>
                  <a:srgbClr val="353535"/>
                </a:solidFill>
                <a:latin typeface="Segoe UI Semilight"/>
              </a:endParaRPr>
            </a:p>
          </p:txBody>
        </p:sp>
        <p:grpSp>
          <p:nvGrpSpPr>
            <p:cNvPr id="60" name="Group 59">
              <a:extLst>
                <a:ext uri="{FF2B5EF4-FFF2-40B4-BE49-F238E27FC236}">
                  <a16:creationId xmlns:a16="http://schemas.microsoft.com/office/drawing/2014/main" id="{CC8C6176-97C5-4513-A54F-F204DFE27EB3}"/>
                </a:ext>
              </a:extLst>
            </p:cNvPr>
            <p:cNvGrpSpPr/>
            <p:nvPr/>
          </p:nvGrpSpPr>
          <p:grpSpPr>
            <a:xfrm>
              <a:off x="5913982" y="2879408"/>
              <a:ext cx="302956" cy="302954"/>
              <a:chOff x="5882519" y="2878425"/>
              <a:chExt cx="365882" cy="365880"/>
            </a:xfrm>
          </p:grpSpPr>
          <p:sp>
            <p:nvSpPr>
              <p:cNvPr id="64" name="Oval 7">
                <a:extLst>
                  <a:ext uri="{FF2B5EF4-FFF2-40B4-BE49-F238E27FC236}">
                    <a16:creationId xmlns:a16="http://schemas.microsoft.com/office/drawing/2014/main" id="{AB06AAD6-0067-4789-9D82-14AAC1F058BA}"/>
                  </a:ext>
                </a:extLst>
              </p:cNvPr>
              <p:cNvSpPr>
                <a:spLocks noChangeArrowheads="1"/>
              </p:cNvSpPr>
              <p:nvPr/>
            </p:nvSpPr>
            <p:spPr bwMode="auto">
              <a:xfrm>
                <a:off x="5882519" y="2878425"/>
                <a:ext cx="365882" cy="365880"/>
              </a:xfrm>
              <a:prstGeom prst="ellipse">
                <a:avLst/>
              </a:prstGeom>
              <a:solidFill>
                <a:schemeClr val="bg1">
                  <a:alpha val="10000"/>
                </a:schemeClr>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65" name="Oval 7">
                <a:extLst>
                  <a:ext uri="{FF2B5EF4-FFF2-40B4-BE49-F238E27FC236}">
                    <a16:creationId xmlns:a16="http://schemas.microsoft.com/office/drawing/2014/main" id="{56132E47-A17C-49F9-A91E-A33DF30C54A8}"/>
                  </a:ext>
                </a:extLst>
              </p:cNvPr>
              <p:cNvSpPr>
                <a:spLocks noChangeArrowheads="1"/>
              </p:cNvSpPr>
              <p:nvPr/>
            </p:nvSpPr>
            <p:spPr bwMode="auto">
              <a:xfrm>
                <a:off x="5950926" y="2946832"/>
                <a:ext cx="229066" cy="229066"/>
              </a:xfrm>
              <a:prstGeom prst="ellipse">
                <a:avLst/>
              </a:prstGeom>
              <a:solidFill>
                <a:schemeClr val="bg1">
                  <a:alpha val="30000"/>
                </a:schemeClr>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sp>
          <p:nvSpPr>
            <p:cNvPr id="61" name="Freeform: Shape 60">
              <a:extLst>
                <a:ext uri="{FF2B5EF4-FFF2-40B4-BE49-F238E27FC236}">
                  <a16:creationId xmlns:a16="http://schemas.microsoft.com/office/drawing/2014/main" id="{6D050742-505D-4963-9978-18A86BFC417A}"/>
                </a:ext>
              </a:extLst>
            </p:cNvPr>
            <p:cNvSpPr/>
            <p:nvPr/>
          </p:nvSpPr>
          <p:spPr bwMode="auto">
            <a:xfrm>
              <a:off x="5990449" y="3371851"/>
              <a:ext cx="361045" cy="142763"/>
            </a:xfrm>
            <a:custGeom>
              <a:avLst/>
              <a:gdLst>
                <a:gd name="connsiteX0" fmla="*/ 0 w 361045"/>
                <a:gd name="connsiteY0" fmla="*/ 0 h 142763"/>
                <a:gd name="connsiteX1" fmla="*/ 361045 w 361045"/>
                <a:gd name="connsiteY1" fmla="*/ 0 h 142763"/>
                <a:gd name="connsiteX2" fmla="*/ 350300 w 361045"/>
                <a:gd name="connsiteY2" fmla="*/ 53457 h 142763"/>
                <a:gd name="connsiteX3" fmla="*/ 215832 w 361045"/>
                <a:gd name="connsiteY3" fmla="*/ 142763 h 142763"/>
                <a:gd name="connsiteX4" fmla="*/ 87927 w 361045"/>
                <a:gd name="connsiteY4" fmla="*/ 87969 h 142763"/>
                <a:gd name="connsiteX5" fmla="*/ 30954 w 361045"/>
                <a:gd name="connsiteY5" fmla="*/ 30968 h 142763"/>
                <a:gd name="connsiteX6" fmla="*/ 0 w 361045"/>
                <a:gd name="connsiteY6" fmla="*/ 0 h 1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045" h="142763">
                  <a:moveTo>
                    <a:pt x="0" y="0"/>
                  </a:moveTo>
                  <a:lnTo>
                    <a:pt x="361045" y="0"/>
                  </a:lnTo>
                  <a:lnTo>
                    <a:pt x="350300" y="53457"/>
                  </a:lnTo>
                  <a:cubicBezTo>
                    <a:pt x="328152" y="106007"/>
                    <a:pt x="276297" y="142763"/>
                    <a:pt x="215832" y="142763"/>
                  </a:cubicBezTo>
                  <a:cubicBezTo>
                    <a:pt x="165826" y="142763"/>
                    <a:pt x="120583" y="121662"/>
                    <a:pt x="87927" y="87969"/>
                  </a:cubicBezTo>
                  <a:cubicBezTo>
                    <a:pt x="87927" y="87969"/>
                    <a:pt x="87927" y="87969"/>
                    <a:pt x="30954" y="30968"/>
                  </a:cubicBez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AE44801-D613-453A-AC48-95F9CF638139}"/>
                </a:ext>
              </a:extLst>
            </p:cNvPr>
            <p:cNvSpPr/>
            <p:nvPr/>
          </p:nvSpPr>
          <p:spPr bwMode="auto">
            <a:xfrm>
              <a:off x="5932102" y="2989362"/>
              <a:ext cx="420112" cy="382488"/>
            </a:xfrm>
            <a:custGeom>
              <a:avLst/>
              <a:gdLst>
                <a:gd name="connsiteX0" fmla="*/ 129543 w 420112"/>
                <a:gd name="connsiteY0" fmla="*/ 567 h 382488"/>
                <a:gd name="connsiteX1" fmla="*/ 172016 w 420112"/>
                <a:gd name="connsiteY1" fmla="*/ 30094 h 382488"/>
                <a:gd name="connsiteX2" fmla="*/ 194129 w 420112"/>
                <a:gd name="connsiteY2" fmla="*/ 156269 h 382488"/>
                <a:gd name="connsiteX3" fmla="*/ 206241 w 420112"/>
                <a:gd name="connsiteY3" fmla="*/ 156269 h 382488"/>
                <a:gd name="connsiteX4" fmla="*/ 211141 w 420112"/>
                <a:gd name="connsiteY4" fmla="*/ 157497 h 382488"/>
                <a:gd name="connsiteX5" fmla="*/ 392558 w 420112"/>
                <a:gd name="connsiteY5" fmla="*/ 202954 h 382488"/>
                <a:gd name="connsiteX6" fmla="*/ 420112 w 420112"/>
                <a:gd name="connsiteY6" fmla="*/ 238349 h 382488"/>
                <a:gd name="connsiteX7" fmla="*/ 420112 w 420112"/>
                <a:gd name="connsiteY7" fmla="*/ 378907 h 382488"/>
                <a:gd name="connsiteX8" fmla="*/ 419392 w 420112"/>
                <a:gd name="connsiteY8" fmla="*/ 382488 h 382488"/>
                <a:gd name="connsiteX9" fmla="*/ 58347 w 420112"/>
                <a:gd name="connsiteY9" fmla="*/ 382488 h 382488"/>
                <a:gd name="connsiteX10" fmla="*/ 55802 w 420112"/>
                <a:gd name="connsiteY10" fmla="*/ 379942 h 382488"/>
                <a:gd name="connsiteX11" fmla="*/ 11226 w 420112"/>
                <a:gd name="connsiteY11" fmla="*/ 335344 h 382488"/>
                <a:gd name="connsiteX12" fmla="*/ 11226 w 420112"/>
                <a:gd name="connsiteY12" fmla="*/ 280550 h 382488"/>
                <a:gd name="connsiteX13" fmla="*/ 65993 w 420112"/>
                <a:gd name="connsiteY13" fmla="*/ 280550 h 382488"/>
                <a:gd name="connsiteX14" fmla="*/ 105794 w 420112"/>
                <a:gd name="connsiteY14" fmla="*/ 320369 h 382488"/>
                <a:gd name="connsiteX15" fmla="*/ 127905 w 420112"/>
                <a:gd name="connsiteY15" fmla="*/ 311180 h 382488"/>
                <a:gd name="connsiteX16" fmla="*/ 127905 w 420112"/>
                <a:gd name="connsiteY16" fmla="*/ 238795 h 382488"/>
                <a:gd name="connsiteX17" fmla="*/ 127905 w 420112"/>
                <a:gd name="connsiteY17" fmla="*/ 165143 h 382488"/>
                <a:gd name="connsiteX18" fmla="*/ 121433 w 420112"/>
                <a:gd name="connsiteY18" fmla="*/ 165143 h 382488"/>
                <a:gd name="connsiteX19" fmla="*/ 115202 w 420112"/>
                <a:gd name="connsiteY19" fmla="*/ 129590 h 382488"/>
                <a:gd name="connsiteX20" fmla="*/ 100389 w 420112"/>
                <a:gd name="connsiteY20" fmla="*/ 45065 h 382488"/>
                <a:gd name="connsiteX21" fmla="*/ 99977 w 420112"/>
                <a:gd name="connsiteY21" fmla="*/ 42719 h 382488"/>
                <a:gd name="connsiteX22" fmla="*/ 129543 w 420112"/>
                <a:gd name="connsiteY22" fmla="*/ 567 h 3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0112" h="382488">
                  <a:moveTo>
                    <a:pt x="129543" y="567"/>
                  </a:moveTo>
                  <a:cubicBezTo>
                    <a:pt x="149647" y="-2957"/>
                    <a:pt x="168550" y="10315"/>
                    <a:pt x="172016" y="30094"/>
                  </a:cubicBezTo>
                  <a:lnTo>
                    <a:pt x="194129" y="156269"/>
                  </a:lnTo>
                  <a:lnTo>
                    <a:pt x="206241" y="156269"/>
                  </a:lnTo>
                  <a:lnTo>
                    <a:pt x="211141" y="157497"/>
                  </a:lnTo>
                  <a:cubicBezTo>
                    <a:pt x="227974" y="161714"/>
                    <a:pt x="272861" y="172962"/>
                    <a:pt x="392558" y="202954"/>
                  </a:cubicBezTo>
                  <a:cubicBezTo>
                    <a:pt x="408887" y="207038"/>
                    <a:pt x="420112" y="221672"/>
                    <a:pt x="420112" y="238349"/>
                  </a:cubicBezTo>
                  <a:cubicBezTo>
                    <a:pt x="420112" y="238349"/>
                    <a:pt x="420112" y="238349"/>
                    <a:pt x="420112" y="378907"/>
                  </a:cubicBezTo>
                  <a:lnTo>
                    <a:pt x="419392" y="382488"/>
                  </a:lnTo>
                  <a:lnTo>
                    <a:pt x="58347" y="382488"/>
                  </a:lnTo>
                  <a:lnTo>
                    <a:pt x="55802" y="379942"/>
                  </a:lnTo>
                  <a:cubicBezTo>
                    <a:pt x="42878" y="367011"/>
                    <a:pt x="28107" y="352233"/>
                    <a:pt x="11226" y="335344"/>
                  </a:cubicBezTo>
                  <a:cubicBezTo>
                    <a:pt x="-3742" y="320369"/>
                    <a:pt x="-3742" y="295865"/>
                    <a:pt x="11226" y="280550"/>
                  </a:cubicBezTo>
                  <a:cubicBezTo>
                    <a:pt x="26534" y="265575"/>
                    <a:pt x="51026" y="265575"/>
                    <a:pt x="65993" y="280550"/>
                  </a:cubicBezTo>
                  <a:cubicBezTo>
                    <a:pt x="65993" y="280550"/>
                    <a:pt x="65993" y="280550"/>
                    <a:pt x="105794" y="320369"/>
                  </a:cubicBezTo>
                  <a:cubicBezTo>
                    <a:pt x="113958" y="328537"/>
                    <a:pt x="127905" y="322752"/>
                    <a:pt x="127905" y="311180"/>
                  </a:cubicBezTo>
                  <a:cubicBezTo>
                    <a:pt x="127905" y="293568"/>
                    <a:pt x="127905" y="267851"/>
                    <a:pt x="127905" y="238795"/>
                  </a:cubicBezTo>
                  <a:lnTo>
                    <a:pt x="127905" y="165143"/>
                  </a:lnTo>
                  <a:lnTo>
                    <a:pt x="121433" y="165143"/>
                  </a:lnTo>
                  <a:lnTo>
                    <a:pt x="115202" y="129590"/>
                  </a:lnTo>
                  <a:cubicBezTo>
                    <a:pt x="107860" y="87697"/>
                    <a:pt x="101997" y="54242"/>
                    <a:pt x="100389" y="45065"/>
                  </a:cubicBezTo>
                  <a:cubicBezTo>
                    <a:pt x="100154" y="43725"/>
                    <a:pt x="99977" y="42719"/>
                    <a:pt x="99977" y="42719"/>
                  </a:cubicBezTo>
                  <a:cubicBezTo>
                    <a:pt x="96511" y="22941"/>
                    <a:pt x="109774" y="4031"/>
                    <a:pt x="129543" y="567"/>
                  </a:cubicBezTo>
                  <a:close/>
                </a:path>
              </a:pathLst>
            </a:custGeom>
            <a:solidFill>
              <a:schemeClr val="tx2">
                <a:lumMod val="75000"/>
                <a:alpha val="72000"/>
              </a:schemeClr>
            </a:solidFill>
            <a:ln w="1079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Freeform 6">
              <a:extLst>
                <a:ext uri="{FF2B5EF4-FFF2-40B4-BE49-F238E27FC236}">
                  <a16:creationId xmlns:a16="http://schemas.microsoft.com/office/drawing/2014/main" id="{432D1693-35A6-43F5-A4B7-5695573E4290}"/>
                </a:ext>
              </a:extLst>
            </p:cNvPr>
            <p:cNvSpPr>
              <a:spLocks/>
            </p:cNvSpPr>
            <p:nvPr/>
          </p:nvSpPr>
          <p:spPr bwMode="auto">
            <a:xfrm>
              <a:off x="5898036" y="2988841"/>
              <a:ext cx="423854" cy="548280"/>
            </a:xfrm>
            <a:custGeom>
              <a:avLst/>
              <a:gdLst>
                <a:gd name="T0" fmla="*/ 602 w 1246"/>
                <a:gd name="T1" fmla="*/ 107 h 1611"/>
                <a:gd name="T2" fmla="*/ 494 w 1246"/>
                <a:gd name="T3" fmla="*/ 0 h 1611"/>
                <a:gd name="T4" fmla="*/ 387 w 1246"/>
                <a:gd name="T5" fmla="*/ 107 h 1611"/>
                <a:gd name="T6" fmla="*/ 387 w 1246"/>
                <a:gd name="T7" fmla="*/ 114 h 1611"/>
                <a:gd name="T8" fmla="*/ 387 w 1246"/>
                <a:gd name="T9" fmla="*/ 982 h 1611"/>
                <a:gd name="T10" fmla="*/ 322 w 1246"/>
                <a:gd name="T11" fmla="*/ 1009 h 1611"/>
                <a:gd name="T12" fmla="*/ 205 w 1246"/>
                <a:gd name="T13" fmla="*/ 892 h 1611"/>
                <a:gd name="T14" fmla="*/ 44 w 1246"/>
                <a:gd name="T15" fmla="*/ 892 h 1611"/>
                <a:gd name="T16" fmla="*/ 44 w 1246"/>
                <a:gd name="T17" fmla="*/ 1053 h 1611"/>
                <a:gd name="T18" fmla="*/ 441 w 1246"/>
                <a:gd name="T19" fmla="*/ 1450 h 1611"/>
                <a:gd name="T20" fmla="*/ 817 w 1246"/>
                <a:gd name="T21" fmla="*/ 1611 h 1611"/>
                <a:gd name="T22" fmla="*/ 1246 w 1246"/>
                <a:gd name="T23" fmla="*/ 1181 h 1611"/>
                <a:gd name="T24" fmla="*/ 1246 w 1246"/>
                <a:gd name="T25" fmla="*/ 768 h 1611"/>
                <a:gd name="T26" fmla="*/ 1165 w 1246"/>
                <a:gd name="T27" fmla="*/ 664 h 1611"/>
                <a:gd name="T28" fmla="*/ 602 w 1246"/>
                <a:gd name="T29" fmla="*/ 523 h 1611"/>
                <a:gd name="T30" fmla="*/ 602 w 1246"/>
                <a:gd name="T31" fmla="*/ 107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6" h="1611">
                  <a:moveTo>
                    <a:pt x="602" y="107"/>
                  </a:moveTo>
                  <a:cubicBezTo>
                    <a:pt x="602" y="48"/>
                    <a:pt x="554" y="0"/>
                    <a:pt x="494" y="0"/>
                  </a:cubicBezTo>
                  <a:cubicBezTo>
                    <a:pt x="435" y="0"/>
                    <a:pt x="387" y="48"/>
                    <a:pt x="387" y="107"/>
                  </a:cubicBezTo>
                  <a:cubicBezTo>
                    <a:pt x="387" y="107"/>
                    <a:pt x="387" y="110"/>
                    <a:pt x="387" y="114"/>
                  </a:cubicBezTo>
                  <a:cubicBezTo>
                    <a:pt x="387" y="187"/>
                    <a:pt x="387" y="775"/>
                    <a:pt x="387" y="982"/>
                  </a:cubicBezTo>
                  <a:cubicBezTo>
                    <a:pt x="387" y="1016"/>
                    <a:pt x="346" y="1033"/>
                    <a:pt x="322" y="1009"/>
                  </a:cubicBezTo>
                  <a:cubicBezTo>
                    <a:pt x="205" y="892"/>
                    <a:pt x="205" y="892"/>
                    <a:pt x="205" y="892"/>
                  </a:cubicBezTo>
                  <a:cubicBezTo>
                    <a:pt x="161" y="848"/>
                    <a:pt x="89" y="848"/>
                    <a:pt x="44" y="892"/>
                  </a:cubicBezTo>
                  <a:cubicBezTo>
                    <a:pt x="0" y="937"/>
                    <a:pt x="0" y="1009"/>
                    <a:pt x="44" y="1053"/>
                  </a:cubicBezTo>
                  <a:cubicBezTo>
                    <a:pt x="441" y="1450"/>
                    <a:pt x="441" y="1450"/>
                    <a:pt x="441" y="1450"/>
                  </a:cubicBezTo>
                  <a:cubicBezTo>
                    <a:pt x="537" y="1549"/>
                    <a:pt x="670" y="1611"/>
                    <a:pt x="817" y="1611"/>
                  </a:cubicBezTo>
                  <a:cubicBezTo>
                    <a:pt x="1054" y="1611"/>
                    <a:pt x="1246" y="1419"/>
                    <a:pt x="1246" y="1181"/>
                  </a:cubicBezTo>
                  <a:cubicBezTo>
                    <a:pt x="1246" y="768"/>
                    <a:pt x="1246" y="768"/>
                    <a:pt x="1246" y="768"/>
                  </a:cubicBezTo>
                  <a:cubicBezTo>
                    <a:pt x="1246" y="719"/>
                    <a:pt x="1213" y="676"/>
                    <a:pt x="1165" y="664"/>
                  </a:cubicBezTo>
                  <a:cubicBezTo>
                    <a:pt x="602" y="523"/>
                    <a:pt x="602" y="523"/>
                    <a:pt x="602" y="523"/>
                  </a:cubicBezTo>
                  <a:lnTo>
                    <a:pt x="602" y="107"/>
                  </a:lnTo>
                  <a:close/>
                </a:path>
              </a:pathLst>
            </a:custGeom>
            <a:solidFill>
              <a:schemeClr val="bg2"/>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sp>
        <p:nvSpPr>
          <p:cNvPr id="40" name="Oval 39">
            <a:extLst>
              <a:ext uri="{FF2B5EF4-FFF2-40B4-BE49-F238E27FC236}">
                <a16:creationId xmlns:a16="http://schemas.microsoft.com/office/drawing/2014/main" id="{DB90E8FF-74C9-4933-BC91-33CEC22F9098}"/>
              </a:ext>
            </a:extLst>
          </p:cNvPr>
          <p:cNvSpPr/>
          <p:nvPr/>
        </p:nvSpPr>
        <p:spPr bwMode="auto">
          <a:xfrm>
            <a:off x="4028141" y="3003621"/>
            <a:ext cx="1058046" cy="1058045"/>
          </a:xfrm>
          <a:prstGeom prst="ellipse">
            <a:avLst/>
          </a:prstGeom>
          <a:solidFill>
            <a:schemeClr val="bg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1" name="Light_Bulb">
            <a:extLst>
              <a:ext uri="{FF2B5EF4-FFF2-40B4-BE49-F238E27FC236}">
                <a16:creationId xmlns:a16="http://schemas.microsoft.com/office/drawing/2014/main" id="{925059A2-135B-4A1B-BB63-42DD8267E52E}"/>
              </a:ext>
            </a:extLst>
          </p:cNvPr>
          <p:cNvGrpSpPr/>
          <p:nvPr/>
        </p:nvGrpSpPr>
        <p:grpSpPr>
          <a:xfrm>
            <a:off x="4374331" y="3249338"/>
            <a:ext cx="365666" cy="567734"/>
            <a:chOff x="2026142" y="1624779"/>
            <a:chExt cx="497505" cy="772427"/>
          </a:xfrm>
        </p:grpSpPr>
        <p:sp>
          <p:nvSpPr>
            <p:cNvPr id="42" name="Freeform: Shape 41">
              <a:extLst>
                <a:ext uri="{FF2B5EF4-FFF2-40B4-BE49-F238E27FC236}">
                  <a16:creationId xmlns:a16="http://schemas.microsoft.com/office/drawing/2014/main" id="{851376F7-9981-4D4E-A751-6E7E0500CDEF}"/>
                </a:ext>
              </a:extLst>
            </p:cNvPr>
            <p:cNvSpPr/>
            <p:nvPr/>
          </p:nvSpPr>
          <p:spPr>
            <a:xfrm>
              <a:off x="2026142" y="1624779"/>
              <a:ext cx="497505" cy="597005"/>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43" name="Freeform: Shape 42">
              <a:extLst>
                <a:ext uri="{FF2B5EF4-FFF2-40B4-BE49-F238E27FC236}">
                  <a16:creationId xmlns:a16="http://schemas.microsoft.com/office/drawing/2014/main" id="{2CF1348B-0D25-4443-91EC-F4CAA08A6540}"/>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defTabSz="914192">
                <a:defRPr/>
              </a:pPr>
              <a:endParaRPr lang="en-US" sz="1765">
                <a:solidFill>
                  <a:srgbClr val="1A1A1A"/>
                </a:solidFill>
                <a:latin typeface="Segoe UI"/>
              </a:endParaRPr>
            </a:p>
          </p:txBody>
        </p:sp>
        <p:sp>
          <p:nvSpPr>
            <p:cNvPr id="44" name="Freeform: Shape 43">
              <a:extLst>
                <a:ext uri="{FF2B5EF4-FFF2-40B4-BE49-F238E27FC236}">
                  <a16:creationId xmlns:a16="http://schemas.microsoft.com/office/drawing/2014/main" id="{D1170F61-EF09-4AC8-A9F8-FAE57A4E1DF5}"/>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defTabSz="914192">
                <a:defRPr/>
              </a:pPr>
              <a:endParaRPr lang="en-US" sz="1765">
                <a:solidFill>
                  <a:srgbClr val="1A1A1A"/>
                </a:solidFill>
                <a:latin typeface="Segoe UI"/>
              </a:endParaRPr>
            </a:p>
          </p:txBody>
        </p:sp>
        <p:sp>
          <p:nvSpPr>
            <p:cNvPr id="45" name="Freeform: Shape 44">
              <a:extLst>
                <a:ext uri="{FF2B5EF4-FFF2-40B4-BE49-F238E27FC236}">
                  <a16:creationId xmlns:a16="http://schemas.microsoft.com/office/drawing/2014/main" id="{AFCF02E5-73FF-4276-A523-2F8CADEBC32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defTabSz="914192">
                <a:defRPr/>
              </a:pPr>
              <a:endParaRPr lang="en-US" sz="1765">
                <a:solidFill>
                  <a:srgbClr val="1A1A1A"/>
                </a:solidFill>
                <a:latin typeface="Segoe UI"/>
              </a:endParaRPr>
            </a:p>
          </p:txBody>
        </p:sp>
        <p:sp>
          <p:nvSpPr>
            <p:cNvPr id="46" name="Freeform: Shape 45">
              <a:extLst>
                <a:ext uri="{FF2B5EF4-FFF2-40B4-BE49-F238E27FC236}">
                  <a16:creationId xmlns:a16="http://schemas.microsoft.com/office/drawing/2014/main" id="{760F5EB9-EB1E-4C84-875B-984FA2F1C87B}"/>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47" name="Freeform: Shape 46">
              <a:extLst>
                <a:ext uri="{FF2B5EF4-FFF2-40B4-BE49-F238E27FC236}">
                  <a16:creationId xmlns:a16="http://schemas.microsoft.com/office/drawing/2014/main" id="{F9EC0DB0-9F1D-48B2-9070-2A068711A944}"/>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grpSp>
      <p:sp>
        <p:nvSpPr>
          <p:cNvPr id="49" name="Oval 48">
            <a:extLst>
              <a:ext uri="{FF2B5EF4-FFF2-40B4-BE49-F238E27FC236}">
                <a16:creationId xmlns:a16="http://schemas.microsoft.com/office/drawing/2014/main" id="{0DBAA7D3-A52E-48DF-8A28-ED03F20A7E27}"/>
              </a:ext>
            </a:extLst>
          </p:cNvPr>
          <p:cNvSpPr/>
          <p:nvPr/>
        </p:nvSpPr>
        <p:spPr bwMode="auto">
          <a:xfrm>
            <a:off x="6966791" y="1315008"/>
            <a:ext cx="1043489" cy="10434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51" name="Freeform: Shape 50">
            <a:extLst>
              <a:ext uri="{FF2B5EF4-FFF2-40B4-BE49-F238E27FC236}">
                <a16:creationId xmlns:a16="http://schemas.microsoft.com/office/drawing/2014/main" id="{E28B0121-FB45-4EFC-8C3B-C3B6F218996A}"/>
              </a:ext>
            </a:extLst>
          </p:cNvPr>
          <p:cNvSpPr/>
          <p:nvPr/>
        </p:nvSpPr>
        <p:spPr>
          <a:xfrm>
            <a:off x="7232730" y="1633735"/>
            <a:ext cx="551885" cy="465446"/>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2050"/>
          </a:solidFill>
          <a:ln w="9525" cap="flat">
            <a:noFill/>
            <a:prstDash val="solid"/>
            <a:miter/>
          </a:ln>
        </p:spPr>
        <p:txBody>
          <a:bodyPr/>
          <a:lstStyle/>
          <a:p>
            <a:pPr defTabSz="914192">
              <a:defRPr/>
            </a:pPr>
            <a:endParaRPr lang="en-US" sz="1765">
              <a:solidFill>
                <a:srgbClr val="1A1A1A"/>
              </a:solidFill>
              <a:latin typeface="Segoe UI"/>
            </a:endParaRPr>
          </a:p>
        </p:txBody>
      </p:sp>
      <p:sp>
        <p:nvSpPr>
          <p:cNvPr id="52" name="Freeform: Shape 51">
            <a:extLst>
              <a:ext uri="{FF2B5EF4-FFF2-40B4-BE49-F238E27FC236}">
                <a16:creationId xmlns:a16="http://schemas.microsoft.com/office/drawing/2014/main" id="{E3A8B1C4-27E3-4963-BDA9-EA8BCE149F9C}"/>
              </a:ext>
            </a:extLst>
          </p:cNvPr>
          <p:cNvSpPr/>
          <p:nvPr/>
        </p:nvSpPr>
        <p:spPr>
          <a:xfrm>
            <a:off x="7202808" y="1632555"/>
            <a:ext cx="551885" cy="465446"/>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53" name="Freeform: Shape 52">
            <a:extLst>
              <a:ext uri="{FF2B5EF4-FFF2-40B4-BE49-F238E27FC236}">
                <a16:creationId xmlns:a16="http://schemas.microsoft.com/office/drawing/2014/main" id="{E5F79A25-53FA-489A-9BB9-21D1E383FE44}"/>
              </a:ext>
            </a:extLst>
          </p:cNvPr>
          <p:cNvSpPr/>
          <p:nvPr/>
        </p:nvSpPr>
        <p:spPr>
          <a:xfrm>
            <a:off x="7294568" y="1704218"/>
            <a:ext cx="365707" cy="39895"/>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sp>
        <p:nvSpPr>
          <p:cNvPr id="54" name="Freeform: Shape 53">
            <a:extLst>
              <a:ext uri="{FF2B5EF4-FFF2-40B4-BE49-F238E27FC236}">
                <a16:creationId xmlns:a16="http://schemas.microsoft.com/office/drawing/2014/main" id="{0E2D9356-066D-4D51-B77C-DFB2BDE1DACD}"/>
              </a:ext>
            </a:extLst>
          </p:cNvPr>
          <p:cNvSpPr/>
          <p:nvPr/>
        </p:nvSpPr>
        <p:spPr>
          <a:xfrm>
            <a:off x="7294568" y="1778689"/>
            <a:ext cx="365707" cy="39895"/>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sp>
        <p:nvSpPr>
          <p:cNvPr id="55" name="Freeform: Shape 54">
            <a:extLst>
              <a:ext uri="{FF2B5EF4-FFF2-40B4-BE49-F238E27FC236}">
                <a16:creationId xmlns:a16="http://schemas.microsoft.com/office/drawing/2014/main" id="{F425657B-15C5-4FBB-9088-A5BE132B5C0C}"/>
              </a:ext>
            </a:extLst>
          </p:cNvPr>
          <p:cNvSpPr/>
          <p:nvPr/>
        </p:nvSpPr>
        <p:spPr>
          <a:xfrm>
            <a:off x="7294568" y="1853825"/>
            <a:ext cx="365707" cy="39895"/>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sp>
        <p:nvSpPr>
          <p:cNvPr id="11" name="Graphic 8">
            <a:extLst>
              <a:ext uri="{FF2B5EF4-FFF2-40B4-BE49-F238E27FC236}">
                <a16:creationId xmlns:a16="http://schemas.microsoft.com/office/drawing/2014/main" id="{1CD9B30A-FA82-4F79-A286-0A34D8731D75}"/>
              </a:ext>
            </a:extLst>
          </p:cNvPr>
          <p:cNvSpPr/>
          <p:nvPr/>
        </p:nvSpPr>
        <p:spPr>
          <a:xfrm rot="19800000">
            <a:off x="4374893" y="1918629"/>
            <a:ext cx="4558126" cy="3750688"/>
          </a:xfrm>
          <a:custGeom>
            <a:avLst/>
            <a:gdLst>
              <a:gd name="connsiteX0" fmla="*/ 288690 w 3333750"/>
              <a:gd name="connsiteY0" fmla="*/ 37596 h 2743200"/>
              <a:gd name="connsiteX1" fmla="*/ 774465 w 3333750"/>
              <a:gd name="connsiteY1" fmla="*/ 188091 h 2743200"/>
              <a:gd name="connsiteX2" fmla="*/ 2037480 w 3333750"/>
              <a:gd name="connsiteY2" fmla="*/ 2102616 h 2743200"/>
              <a:gd name="connsiteX3" fmla="*/ 2066055 w 3333750"/>
              <a:gd name="connsiteY3" fmla="*/ 2427419 h 2743200"/>
              <a:gd name="connsiteX4" fmla="*/ 1668862 w 3333750"/>
              <a:gd name="connsiteY4" fmla="*/ 2740792 h 2743200"/>
              <a:gd name="connsiteX5" fmla="*/ 1268812 w 3333750"/>
              <a:gd name="connsiteY5" fmla="*/ 2486474 h 2743200"/>
              <a:gd name="connsiteX6" fmla="*/ 1253572 w 3333750"/>
              <a:gd name="connsiteY6" fmla="*/ 2153099 h 2743200"/>
              <a:gd name="connsiteX7" fmla="*/ 2545162 w 3333750"/>
              <a:gd name="connsiteY7" fmla="*/ 209046 h 2743200"/>
              <a:gd name="connsiteX8" fmla="*/ 2940450 w 3333750"/>
              <a:gd name="connsiteY8" fmla="*/ 8069 h 2743200"/>
              <a:gd name="connsiteX9" fmla="*/ 3331927 w 3333750"/>
              <a:gd name="connsiteY9" fmla="*/ 408119 h 2743200"/>
              <a:gd name="connsiteX10" fmla="*/ 3183337 w 3333750"/>
              <a:gd name="connsiteY10" fmla="*/ 780546 h 2743200"/>
              <a:gd name="connsiteX11" fmla="*/ 2867107 w 3333750"/>
              <a:gd name="connsiteY11" fmla="*/ 882464 h 2743200"/>
              <a:gd name="connsiteX12" fmla="*/ 374415 w 3333750"/>
              <a:gd name="connsiteY12" fmla="*/ 872939 h 2743200"/>
              <a:gd name="connsiteX13" fmla="*/ 43897 w 3333750"/>
              <a:gd name="connsiteY13" fmla="*/ 614811 h 2743200"/>
              <a:gd name="connsiteX14" fmla="*/ 20085 w 3333750"/>
              <a:gd name="connsiteY14" fmla="*/ 342396 h 2743200"/>
              <a:gd name="connsiteX15" fmla="*/ 288690 w 3333750"/>
              <a:gd name="connsiteY15" fmla="*/ 37596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33750" h="2743200">
                <a:moveTo>
                  <a:pt x="288690" y="37596"/>
                </a:moveTo>
                <a:cubicBezTo>
                  <a:pt x="288690" y="37596"/>
                  <a:pt x="557295" y="-92896"/>
                  <a:pt x="774465" y="188091"/>
                </a:cubicBezTo>
                <a:cubicBezTo>
                  <a:pt x="1266907" y="825314"/>
                  <a:pt x="1778400" y="1441581"/>
                  <a:pt x="2037480" y="2102616"/>
                </a:cubicBezTo>
                <a:cubicBezTo>
                  <a:pt x="2074627" y="2195961"/>
                  <a:pt x="2105107" y="2251206"/>
                  <a:pt x="2066055" y="2427419"/>
                </a:cubicBezTo>
                <a:cubicBezTo>
                  <a:pt x="2066055" y="2427419"/>
                  <a:pt x="1996522" y="2718884"/>
                  <a:pt x="1668862" y="2740792"/>
                </a:cubicBezTo>
                <a:cubicBezTo>
                  <a:pt x="1668862" y="2740792"/>
                  <a:pt x="1375492" y="2750317"/>
                  <a:pt x="1268812" y="2486474"/>
                </a:cubicBezTo>
                <a:cubicBezTo>
                  <a:pt x="1268812" y="2486474"/>
                  <a:pt x="1190707" y="2347409"/>
                  <a:pt x="1253572" y="2153099"/>
                </a:cubicBezTo>
                <a:cubicBezTo>
                  <a:pt x="1433595" y="1594934"/>
                  <a:pt x="2239410" y="610049"/>
                  <a:pt x="2545162" y="209046"/>
                </a:cubicBezTo>
                <a:cubicBezTo>
                  <a:pt x="2620410" y="109986"/>
                  <a:pt x="2755665" y="-4314"/>
                  <a:pt x="2940450" y="8069"/>
                </a:cubicBezTo>
                <a:cubicBezTo>
                  <a:pt x="2940450" y="8069"/>
                  <a:pt x="3271920" y="13784"/>
                  <a:pt x="3331927" y="408119"/>
                </a:cubicBezTo>
                <a:cubicBezTo>
                  <a:pt x="3331927" y="408119"/>
                  <a:pt x="3360502" y="639576"/>
                  <a:pt x="3183337" y="780546"/>
                </a:cubicBezTo>
                <a:cubicBezTo>
                  <a:pt x="3183337" y="780546"/>
                  <a:pt x="3059512" y="892941"/>
                  <a:pt x="2867107" y="882464"/>
                </a:cubicBezTo>
                <a:cubicBezTo>
                  <a:pt x="2335612" y="852936"/>
                  <a:pt x="586822" y="889131"/>
                  <a:pt x="374415" y="872939"/>
                </a:cubicBezTo>
                <a:cubicBezTo>
                  <a:pt x="291547" y="867224"/>
                  <a:pt x="121050" y="795786"/>
                  <a:pt x="43897" y="614811"/>
                </a:cubicBezTo>
                <a:cubicBezTo>
                  <a:pt x="23895" y="567186"/>
                  <a:pt x="-12300" y="465269"/>
                  <a:pt x="20085" y="342396"/>
                </a:cubicBezTo>
                <a:cubicBezTo>
                  <a:pt x="49612" y="229049"/>
                  <a:pt x="117240" y="95699"/>
                  <a:pt x="288690" y="37596"/>
                </a:cubicBezTo>
                <a:close/>
              </a:path>
            </a:pathLst>
          </a:custGeom>
          <a:noFill/>
          <a:ln w="22225" cap="rnd">
            <a:solidFill>
              <a:schemeClr val="tx1"/>
            </a:solidFill>
            <a:prstDash val="sysDot"/>
            <a:round/>
          </a:ln>
        </p:spPr>
        <p:txBody>
          <a:bodyPr rtlCol="0" anchor="ctr"/>
          <a:lstStyle/>
          <a:p>
            <a:pPr defTabSz="914192">
              <a:defRPr/>
            </a:pPr>
            <a:endParaRPr lang="en-US" sz="1765">
              <a:solidFill>
                <a:srgbClr val="1A1A1A"/>
              </a:solidFill>
              <a:latin typeface="Segoe UI"/>
            </a:endParaRPr>
          </a:p>
        </p:txBody>
      </p:sp>
    </p:spTree>
    <p:extLst>
      <p:ext uri="{BB962C8B-B14F-4D97-AF65-F5344CB8AC3E}">
        <p14:creationId xmlns:p14="http://schemas.microsoft.com/office/powerpoint/2010/main" val="1267354237"/>
      </p:ext>
    </p:extLst>
  </p:cSld>
  <p:clrMapOvr>
    <a:masterClrMapping/>
  </p:clrMapOvr>
  <p:transition advClick="0" advTm="0">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461069-0EEF-482C-A416-4BFB0F54F216}"/>
              </a:ext>
            </a:extLst>
          </p:cNvPr>
          <p:cNvSpPr txBox="1"/>
          <p:nvPr/>
        </p:nvSpPr>
        <p:spPr>
          <a:xfrm>
            <a:off x="590057" y="837779"/>
            <a:ext cx="2102822" cy="492443"/>
          </a:xfrm>
          <a:prstGeom prst="rect">
            <a:avLst/>
          </a:prstGeom>
          <a:noFill/>
        </p:spPr>
        <p:txBody>
          <a:bodyPr wrap="square" lIns="0" tIns="0" rIns="0" bIns="0" rtlCol="0" anchor="ctr">
            <a:spAutoFit/>
          </a:bodyPr>
          <a:lstStyle/>
          <a:p>
            <a:pPr defTabSz="914192">
              <a:defRPr/>
            </a:pPr>
            <a:r>
              <a:rPr lang="en-US" sz="3200" b="1">
                <a:gradFill>
                  <a:gsLst>
                    <a:gs pos="2917">
                      <a:srgbClr val="1A1A1A"/>
                    </a:gs>
                    <a:gs pos="30000">
                      <a:srgbClr val="1A1A1A"/>
                    </a:gs>
                  </a:gsLst>
                  <a:lin ang="5400000" scaled="0"/>
                </a:gradFill>
                <a:latin typeface="Segoe UI"/>
              </a:rPr>
              <a:t>Contribute</a:t>
            </a:r>
          </a:p>
        </p:txBody>
      </p:sp>
      <p:sp>
        <p:nvSpPr>
          <p:cNvPr id="30" name="TextBox 29">
            <a:extLst>
              <a:ext uri="{FF2B5EF4-FFF2-40B4-BE49-F238E27FC236}">
                <a16:creationId xmlns:a16="http://schemas.microsoft.com/office/drawing/2014/main" id="{38E64A65-4C25-4C71-9BC3-75328A81B180}"/>
              </a:ext>
            </a:extLst>
          </p:cNvPr>
          <p:cNvSpPr txBox="1"/>
          <p:nvPr/>
        </p:nvSpPr>
        <p:spPr>
          <a:xfrm>
            <a:off x="590059" y="1432477"/>
            <a:ext cx="4225964" cy="1231106"/>
          </a:xfrm>
          <a:prstGeom prst="rect">
            <a:avLst/>
          </a:prstGeom>
          <a:noFill/>
        </p:spPr>
        <p:txBody>
          <a:bodyPr wrap="square" lIns="0" tIns="0" rIns="0" bIns="0" rtlCol="0">
            <a:spAutoFit/>
          </a:bodyPr>
          <a:lstStyle>
            <a:defPPr>
              <a:defRPr lang="en-US"/>
            </a:defPPr>
            <a:lvl1pPr>
              <a:defRPr sz="1400" b="1">
                <a:gradFill>
                  <a:gsLst>
                    <a:gs pos="2917">
                      <a:schemeClr val="tx1"/>
                    </a:gs>
                    <a:gs pos="30000">
                      <a:schemeClr val="tx1"/>
                    </a:gs>
                  </a:gsLst>
                  <a:lin ang="5400000" scaled="0"/>
                </a:gradFill>
              </a:defRPr>
            </a:lvl1pPr>
          </a:lstStyle>
          <a:p>
            <a:pPr defTabSz="914192">
              <a:defRPr/>
            </a:pPr>
            <a:r>
              <a:rPr lang="en-US" sz="2000" b="0" dirty="0">
                <a:gradFill>
                  <a:gsLst>
                    <a:gs pos="2917">
                      <a:srgbClr val="0078D4"/>
                    </a:gs>
                    <a:gs pos="30000">
                      <a:srgbClr val="0078D4"/>
                    </a:gs>
                  </a:gsLst>
                  <a:lin ang="5400000" scaled="0"/>
                </a:gradFill>
                <a:latin typeface="Segoe UI Semibold"/>
              </a:rPr>
              <a:t>Microsoft contributes code and thought leadership to open source communities, engaging developers as developers</a:t>
            </a:r>
          </a:p>
        </p:txBody>
      </p:sp>
      <p:sp>
        <p:nvSpPr>
          <p:cNvPr id="15" name="Rectangle 14">
            <a:extLst>
              <a:ext uri="{FF2B5EF4-FFF2-40B4-BE49-F238E27FC236}">
                <a16:creationId xmlns:a16="http://schemas.microsoft.com/office/drawing/2014/main" id="{A8A2690B-976C-438C-9459-4825F72AFA54}"/>
              </a:ext>
            </a:extLst>
          </p:cNvPr>
          <p:cNvSpPr/>
          <p:nvPr/>
        </p:nvSpPr>
        <p:spPr>
          <a:xfrm>
            <a:off x="634678" y="2821245"/>
            <a:ext cx="4618802" cy="3317810"/>
          </a:xfrm>
          <a:prstGeom prst="rect">
            <a:avLst/>
          </a:prstGeom>
          <a:noFill/>
        </p:spPr>
        <p:txBody>
          <a:bodyPr wrap="square" lIns="0" tIns="0" rIns="0" bIns="0" rtlCol="0">
            <a:spAutoFit/>
          </a:bodyPr>
          <a:lstStyle/>
          <a:p>
            <a:pPr defTabSz="914192">
              <a:spcAft>
                <a:spcPts val="1200"/>
              </a:spcAft>
              <a:defRPr/>
            </a:pPr>
            <a:r>
              <a:rPr lang="en-US" sz="1400" b="1" dirty="0">
                <a:gradFill>
                  <a:gsLst>
                    <a:gs pos="2917">
                      <a:srgbClr val="1A1A1A"/>
                    </a:gs>
                    <a:gs pos="30000">
                      <a:srgbClr val="1A1A1A"/>
                    </a:gs>
                  </a:gsLst>
                  <a:lin ang="5400000" scaled="0"/>
                </a:gradFill>
                <a:latin typeface="Segoe UI"/>
              </a:rPr>
              <a:t>Microsoft has more engineers developing in the open on </a:t>
            </a:r>
            <a:r>
              <a:rPr lang="en-US" sz="1400" b="1" dirty="0" err="1">
                <a:gradFill>
                  <a:gsLst>
                    <a:gs pos="2917">
                      <a:srgbClr val="1A1A1A"/>
                    </a:gs>
                    <a:gs pos="30000">
                      <a:srgbClr val="1A1A1A"/>
                    </a:gs>
                  </a:gsLst>
                  <a:lin ang="5400000" scaled="0"/>
                </a:gradFill>
                <a:latin typeface="Segoe UI"/>
              </a:rPr>
              <a:t>Github</a:t>
            </a:r>
            <a:r>
              <a:rPr lang="en-US" sz="1400" b="1" dirty="0">
                <a:gradFill>
                  <a:gsLst>
                    <a:gs pos="2917">
                      <a:srgbClr val="1A1A1A"/>
                    </a:gs>
                    <a:gs pos="30000">
                      <a:srgbClr val="1A1A1A"/>
                    </a:gs>
                  </a:gsLst>
                  <a:lin ang="5400000" scaled="0"/>
                </a:gradFill>
                <a:latin typeface="Segoe UI"/>
              </a:rPr>
              <a:t> than AWS</a:t>
            </a:r>
            <a:r>
              <a:rPr lang="en-US" sz="1400" dirty="0">
                <a:gradFill>
                  <a:gsLst>
                    <a:gs pos="2917">
                      <a:srgbClr val="1A1A1A"/>
                    </a:gs>
                    <a:gs pos="30000">
                      <a:srgbClr val="1A1A1A"/>
                    </a:gs>
                  </a:gsLst>
                  <a:lin ang="5400000" scaled="0"/>
                </a:gradFill>
                <a:latin typeface="Segoe UI"/>
              </a:rPr>
              <a:t>, with about 5,000 Microsoft employees committing to opens source projects making more than 2 million commits</a:t>
            </a:r>
          </a:p>
          <a:p>
            <a:pPr defTabSz="914192">
              <a:spcAft>
                <a:spcPts val="1200"/>
              </a:spcAft>
              <a:defRPr/>
            </a:pPr>
            <a:r>
              <a:rPr lang="en-US" sz="1400" b="1" dirty="0">
                <a:gradFill>
                  <a:gsLst>
                    <a:gs pos="2917">
                      <a:srgbClr val="1A1A1A"/>
                    </a:gs>
                    <a:gs pos="30000">
                      <a:srgbClr val="1A1A1A"/>
                    </a:gs>
                  </a:gsLst>
                  <a:lin ang="5400000" scaled="0"/>
                </a:gradFill>
                <a:latin typeface="Segoe UI"/>
              </a:rPr>
              <a:t>Microsoft employees commit to other people’s projects</a:t>
            </a:r>
            <a:r>
              <a:rPr lang="en-US" sz="1400" dirty="0">
                <a:gradFill>
                  <a:gsLst>
                    <a:gs pos="2917">
                      <a:srgbClr val="1A1A1A"/>
                    </a:gs>
                    <a:gs pos="30000">
                      <a:srgbClr val="1A1A1A"/>
                    </a:gs>
                  </a:gsLst>
                  <a:lin ang="5400000" scaled="0"/>
                </a:gradFill>
                <a:latin typeface="Segoe UI"/>
              </a:rPr>
              <a:t> contributing code to more than 8,000 non-Microsoft projects</a:t>
            </a:r>
          </a:p>
          <a:p>
            <a:pPr defTabSz="914192">
              <a:spcAft>
                <a:spcPts val="1200"/>
              </a:spcAft>
              <a:defRPr/>
            </a:pPr>
            <a:r>
              <a:rPr lang="en-US" sz="1400" b="1" dirty="0">
                <a:gradFill>
                  <a:gsLst>
                    <a:gs pos="2917">
                      <a:srgbClr val="1A1A1A"/>
                    </a:gs>
                    <a:gs pos="30000">
                      <a:srgbClr val="1A1A1A"/>
                    </a:gs>
                  </a:gsLst>
                  <a:lin ang="5400000" scaled="0"/>
                </a:gradFill>
                <a:latin typeface="Segoe UI"/>
              </a:rPr>
              <a:t>Microsoft collaborates on open source development with other organizations </a:t>
            </a:r>
            <a:r>
              <a:rPr lang="en-US" sz="1400" dirty="0">
                <a:gradFill>
                  <a:gsLst>
                    <a:gs pos="2917">
                      <a:srgbClr val="1A1A1A"/>
                    </a:gs>
                    <a:gs pos="30000">
                      <a:srgbClr val="1A1A1A"/>
                    </a:gs>
                  </a:gsLst>
                  <a:lin ang="5400000" scaled="0"/>
                </a:gradFill>
                <a:latin typeface="Segoe UI"/>
              </a:rPr>
              <a:t>via foundations like the </a:t>
            </a:r>
            <a:br>
              <a:rPr lang="en-US" sz="1400" dirty="0">
                <a:gradFill>
                  <a:gsLst>
                    <a:gs pos="2917">
                      <a:srgbClr val="1A1A1A"/>
                    </a:gs>
                    <a:gs pos="30000">
                      <a:srgbClr val="1A1A1A"/>
                    </a:gs>
                  </a:gsLst>
                  <a:lin ang="5400000" scaled="0"/>
                </a:gradFill>
                <a:latin typeface="Segoe UI"/>
              </a:rPr>
            </a:br>
            <a:r>
              <a:rPr lang="en-US" sz="1400" dirty="0">
                <a:gradFill>
                  <a:gsLst>
                    <a:gs pos="2917">
                      <a:srgbClr val="1A1A1A"/>
                    </a:gs>
                    <a:gs pos="30000">
                      <a:srgbClr val="1A1A1A"/>
                    </a:gs>
                  </a:gsLst>
                  <a:lin ang="5400000" scaled="0"/>
                </a:gradFill>
                <a:latin typeface="Segoe UI"/>
              </a:rPr>
              <a:t>.NET Foundation, Linux Foundation, CNCF, and more</a:t>
            </a:r>
          </a:p>
          <a:p>
            <a:pPr defTabSz="914192">
              <a:spcAft>
                <a:spcPts val="1200"/>
              </a:spcAft>
              <a:defRPr/>
            </a:pPr>
            <a:r>
              <a:rPr lang="en-US" sz="1400" b="1" dirty="0">
                <a:gradFill>
                  <a:gsLst>
                    <a:gs pos="2917">
                      <a:srgbClr val="1A1A1A"/>
                    </a:gs>
                    <a:gs pos="30000">
                      <a:srgbClr val="1A1A1A"/>
                    </a:gs>
                  </a:gsLst>
                  <a:lin ang="5400000" scaled="0"/>
                </a:gradFill>
                <a:latin typeface="Segoe UI"/>
              </a:rPr>
              <a:t>Microsoft builds communities</a:t>
            </a:r>
            <a:r>
              <a:rPr lang="en-US" sz="1400" dirty="0">
                <a:gradFill>
                  <a:gsLst>
                    <a:gs pos="2917">
                      <a:srgbClr val="1A1A1A"/>
                    </a:gs>
                    <a:gs pos="30000">
                      <a:srgbClr val="1A1A1A"/>
                    </a:gs>
                  </a:gsLst>
                  <a:lin ang="5400000" scaled="0"/>
                </a:gradFill>
                <a:latin typeface="Segoe UI"/>
              </a:rPr>
              <a:t>; more than 19,000 developers from over 3,700 companies have contributed to .NET Core and related open source repositories</a:t>
            </a:r>
          </a:p>
        </p:txBody>
      </p:sp>
      <p:grpSp>
        <p:nvGrpSpPr>
          <p:cNvPr id="12" name="Group 11">
            <a:extLst>
              <a:ext uri="{FF2B5EF4-FFF2-40B4-BE49-F238E27FC236}">
                <a16:creationId xmlns:a16="http://schemas.microsoft.com/office/drawing/2014/main" id="{EF96D47A-0536-47F3-B48B-6F183D28A094}"/>
              </a:ext>
            </a:extLst>
          </p:cNvPr>
          <p:cNvGrpSpPr/>
          <p:nvPr/>
        </p:nvGrpSpPr>
        <p:grpSpPr>
          <a:xfrm>
            <a:off x="5629342" y="1478740"/>
            <a:ext cx="6358623" cy="3391801"/>
            <a:chOff x="5629275" y="1609090"/>
            <a:chExt cx="6359525" cy="3392282"/>
          </a:xfrm>
        </p:grpSpPr>
        <p:sp>
          <p:nvSpPr>
            <p:cNvPr id="8" name="Freeform: Shape 7">
              <a:extLst>
                <a:ext uri="{FF2B5EF4-FFF2-40B4-BE49-F238E27FC236}">
                  <a16:creationId xmlns:a16="http://schemas.microsoft.com/office/drawing/2014/main" id="{56749B1E-DC34-47EC-A9B8-92DE6C916D90}"/>
                </a:ext>
              </a:extLst>
            </p:cNvPr>
            <p:cNvSpPr/>
            <p:nvPr/>
          </p:nvSpPr>
          <p:spPr bwMode="auto">
            <a:xfrm>
              <a:off x="5629275" y="1609090"/>
              <a:ext cx="5983610" cy="2355214"/>
            </a:xfrm>
            <a:custGeom>
              <a:avLst/>
              <a:gdLst>
                <a:gd name="connsiteX0" fmla="*/ 0 w 5973450"/>
                <a:gd name="connsiteY0" fmla="*/ 0 h 1603374"/>
                <a:gd name="connsiteX1" fmla="*/ 5973450 w 5973450"/>
                <a:gd name="connsiteY1" fmla="*/ 0 h 1603374"/>
                <a:gd name="connsiteX2" fmla="*/ 5973450 w 5973450"/>
                <a:gd name="connsiteY2" fmla="*/ 1403350 h 1603374"/>
                <a:gd name="connsiteX3" fmla="*/ 647700 w 5973450"/>
                <a:gd name="connsiteY3" fmla="*/ 1403350 h 1603374"/>
                <a:gd name="connsiteX4" fmla="*/ 647700 w 5973450"/>
                <a:gd name="connsiteY4" fmla="*/ 1603374 h 1603374"/>
                <a:gd name="connsiteX5" fmla="*/ 433882 w 5973450"/>
                <a:gd name="connsiteY5" fmla="*/ 1403350 h 1603374"/>
                <a:gd name="connsiteX6" fmla="*/ 0 w 5973450"/>
                <a:gd name="connsiteY6" fmla="*/ 1403350 h 1603374"/>
                <a:gd name="connsiteX0" fmla="*/ 0 w 5973450"/>
                <a:gd name="connsiteY0" fmla="*/ 0 h 2294254"/>
                <a:gd name="connsiteX1" fmla="*/ 5973450 w 5973450"/>
                <a:gd name="connsiteY1" fmla="*/ 690880 h 2294254"/>
                <a:gd name="connsiteX2" fmla="*/ 5973450 w 5973450"/>
                <a:gd name="connsiteY2" fmla="*/ 2094230 h 2294254"/>
                <a:gd name="connsiteX3" fmla="*/ 647700 w 5973450"/>
                <a:gd name="connsiteY3" fmla="*/ 2094230 h 2294254"/>
                <a:gd name="connsiteX4" fmla="*/ 647700 w 5973450"/>
                <a:gd name="connsiteY4" fmla="*/ 2294254 h 2294254"/>
                <a:gd name="connsiteX5" fmla="*/ 433882 w 5973450"/>
                <a:gd name="connsiteY5" fmla="*/ 2094230 h 2294254"/>
                <a:gd name="connsiteX6" fmla="*/ 0 w 5973450"/>
                <a:gd name="connsiteY6" fmla="*/ 2094230 h 2294254"/>
                <a:gd name="connsiteX7" fmla="*/ 0 w 5973450"/>
                <a:gd name="connsiteY7" fmla="*/ 0 h 2294254"/>
                <a:gd name="connsiteX0" fmla="*/ 0 w 5983610"/>
                <a:gd name="connsiteY0" fmla="*/ 0 h 2294254"/>
                <a:gd name="connsiteX1" fmla="*/ 5983610 w 5983610"/>
                <a:gd name="connsiteY1" fmla="*/ 0 h 2294254"/>
                <a:gd name="connsiteX2" fmla="*/ 5973450 w 5983610"/>
                <a:gd name="connsiteY2" fmla="*/ 2094230 h 2294254"/>
                <a:gd name="connsiteX3" fmla="*/ 647700 w 5983610"/>
                <a:gd name="connsiteY3" fmla="*/ 2094230 h 2294254"/>
                <a:gd name="connsiteX4" fmla="*/ 647700 w 5983610"/>
                <a:gd name="connsiteY4" fmla="*/ 2294254 h 2294254"/>
                <a:gd name="connsiteX5" fmla="*/ 433882 w 5983610"/>
                <a:gd name="connsiteY5" fmla="*/ 2094230 h 2294254"/>
                <a:gd name="connsiteX6" fmla="*/ 0 w 5983610"/>
                <a:gd name="connsiteY6" fmla="*/ 2094230 h 2294254"/>
                <a:gd name="connsiteX7" fmla="*/ 0 w 5983610"/>
                <a:gd name="connsiteY7" fmla="*/ 0 h 2294254"/>
                <a:gd name="connsiteX0" fmla="*/ 0 w 5983610"/>
                <a:gd name="connsiteY0" fmla="*/ 0 h 2355214"/>
                <a:gd name="connsiteX1" fmla="*/ 5983610 w 5983610"/>
                <a:gd name="connsiteY1" fmla="*/ 60960 h 2355214"/>
                <a:gd name="connsiteX2" fmla="*/ 5973450 w 5983610"/>
                <a:gd name="connsiteY2" fmla="*/ 2155190 h 2355214"/>
                <a:gd name="connsiteX3" fmla="*/ 647700 w 5983610"/>
                <a:gd name="connsiteY3" fmla="*/ 2155190 h 2355214"/>
                <a:gd name="connsiteX4" fmla="*/ 647700 w 5983610"/>
                <a:gd name="connsiteY4" fmla="*/ 2355214 h 2355214"/>
                <a:gd name="connsiteX5" fmla="*/ 433882 w 5983610"/>
                <a:gd name="connsiteY5" fmla="*/ 2155190 h 2355214"/>
                <a:gd name="connsiteX6" fmla="*/ 0 w 5983610"/>
                <a:gd name="connsiteY6" fmla="*/ 2155190 h 2355214"/>
                <a:gd name="connsiteX7" fmla="*/ 0 w 5983610"/>
                <a:gd name="connsiteY7" fmla="*/ 0 h 2355214"/>
                <a:gd name="connsiteX0" fmla="*/ 0 w 5983610"/>
                <a:gd name="connsiteY0" fmla="*/ 0 h 2355214"/>
                <a:gd name="connsiteX1" fmla="*/ 5983610 w 5983610"/>
                <a:gd name="connsiteY1" fmla="*/ 10160 h 2355214"/>
                <a:gd name="connsiteX2" fmla="*/ 5973450 w 5983610"/>
                <a:gd name="connsiteY2" fmla="*/ 2155190 h 2355214"/>
                <a:gd name="connsiteX3" fmla="*/ 647700 w 5983610"/>
                <a:gd name="connsiteY3" fmla="*/ 2155190 h 2355214"/>
                <a:gd name="connsiteX4" fmla="*/ 647700 w 5983610"/>
                <a:gd name="connsiteY4" fmla="*/ 2355214 h 2355214"/>
                <a:gd name="connsiteX5" fmla="*/ 433882 w 5983610"/>
                <a:gd name="connsiteY5" fmla="*/ 2155190 h 2355214"/>
                <a:gd name="connsiteX6" fmla="*/ 0 w 5983610"/>
                <a:gd name="connsiteY6" fmla="*/ 2155190 h 2355214"/>
                <a:gd name="connsiteX7" fmla="*/ 0 w 5983610"/>
                <a:gd name="connsiteY7" fmla="*/ 0 h 235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3610" h="2355214">
                  <a:moveTo>
                    <a:pt x="0" y="0"/>
                  </a:moveTo>
                  <a:lnTo>
                    <a:pt x="5983610" y="10160"/>
                  </a:lnTo>
                  <a:cubicBezTo>
                    <a:pt x="5980223" y="708237"/>
                    <a:pt x="5976837" y="1457113"/>
                    <a:pt x="5973450" y="2155190"/>
                  </a:cubicBezTo>
                  <a:lnTo>
                    <a:pt x="647700" y="2155190"/>
                  </a:lnTo>
                  <a:lnTo>
                    <a:pt x="647700" y="2355214"/>
                  </a:lnTo>
                  <a:lnTo>
                    <a:pt x="433882" y="2155190"/>
                  </a:lnTo>
                  <a:lnTo>
                    <a:pt x="0" y="2155190"/>
                  </a:lnTo>
                  <a:lnTo>
                    <a:pt x="0" y="0"/>
                  </a:lnTo>
                  <a:close/>
                </a:path>
              </a:pathLst>
            </a:custGeom>
            <a:solidFill>
              <a:schemeClr val="bg1">
                <a:lumMod val="95000"/>
              </a:schemeClr>
            </a:solidFill>
            <a:ln w="10795" cap="flat" cmpd="sng" algn="ctr">
              <a:noFill/>
              <a:prstDash val="solid"/>
            </a:ln>
            <a:effectLst>
              <a:outerShdw blurRad="101600" dist="50800" dir="2700000" sx="101000" sy="101000" algn="tl" rotWithShape="0">
                <a:prstClr val="black">
                  <a:alpha val="15000"/>
                </a:prstClr>
              </a:outerShdw>
            </a:effectLst>
          </p:spPr>
          <p:txBody>
            <a:bodyPr vert="horz" wrap="square" lIns="137141" tIns="91427" rIns="91427" bIns="91427" numCol="1" rtlCol="0" anchor="ctr" anchorCtr="0" compatLnSpc="1">
              <a:prstTxWarp prst="textNoShape">
                <a:avLst/>
              </a:prstTxWarp>
              <a:noAutofit/>
            </a:bodyPr>
            <a:lstStyle/>
            <a:p>
              <a:pPr algn="ctr" defTabSz="914192" fontAlgn="base">
                <a:lnSpc>
                  <a:spcPct val="90000"/>
                </a:lnSpc>
                <a:spcBef>
                  <a:spcPts val="600"/>
                </a:spcBef>
                <a:spcAft>
                  <a:spcPct val="0"/>
                </a:spcAft>
                <a:defRPr/>
              </a:pPr>
              <a:endParaRPr lang="en-US" sz="1700" b="1" kern="0" dirty="0" err="1">
                <a:gradFill>
                  <a:gsLst>
                    <a:gs pos="0">
                      <a:srgbClr val="FFFFFF"/>
                    </a:gs>
                    <a:gs pos="100000">
                      <a:srgbClr val="FFFFFF"/>
                    </a:gs>
                  </a:gsLst>
                  <a:lin ang="5400000" scaled="0"/>
                </a:gradFill>
                <a:latin typeface="Segoe UI"/>
              </a:endParaRPr>
            </a:p>
          </p:txBody>
        </p:sp>
        <p:sp>
          <p:nvSpPr>
            <p:cNvPr id="9" name="TextBox 8">
              <a:extLst>
                <a:ext uri="{FF2B5EF4-FFF2-40B4-BE49-F238E27FC236}">
                  <a16:creationId xmlns:a16="http://schemas.microsoft.com/office/drawing/2014/main" id="{79005D20-1071-48E7-9DFF-8FF6A8113444}"/>
                </a:ext>
              </a:extLst>
            </p:cNvPr>
            <p:cNvSpPr txBox="1"/>
            <p:nvPr/>
          </p:nvSpPr>
          <p:spPr>
            <a:xfrm>
              <a:off x="5804905" y="1810045"/>
              <a:ext cx="224452" cy="538685"/>
            </a:xfrm>
            <a:prstGeom prst="rect">
              <a:avLst/>
            </a:prstGeom>
            <a:noFill/>
          </p:spPr>
          <p:txBody>
            <a:bodyPr wrap="none" lIns="0" tIns="0" rIns="0" bIns="0" rtlCol="0">
              <a:spAutoFit/>
            </a:bodyPr>
            <a:lstStyle/>
            <a:p>
              <a:pPr defTabSz="914192">
                <a:defRPr/>
              </a:pPr>
              <a:r>
                <a:rPr lang="en-US" sz="3500" b="1" dirty="0">
                  <a:solidFill>
                    <a:srgbClr val="0078D4"/>
                  </a:solidFill>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9C0E59AB-6B4B-4787-90AC-760A570D72AB}"/>
                </a:ext>
              </a:extLst>
            </p:cNvPr>
            <p:cNvSpPr txBox="1"/>
            <p:nvPr/>
          </p:nvSpPr>
          <p:spPr>
            <a:xfrm>
              <a:off x="6093791" y="1876590"/>
              <a:ext cx="5464308" cy="1629908"/>
            </a:xfrm>
            <a:prstGeom prst="rect">
              <a:avLst/>
            </a:prstGeom>
            <a:noFill/>
          </p:spPr>
          <p:txBody>
            <a:bodyPr wrap="square" lIns="0" tIns="0" rIns="0" bIns="0" rtlCol="0">
              <a:spAutoFit/>
            </a:bodyPr>
            <a:lstStyle/>
            <a:p>
              <a:pPr defTabSz="914192">
                <a:defRPr/>
              </a:pPr>
              <a:r>
                <a:rPr lang="en-US" sz="1765" dirty="0">
                  <a:gradFill>
                    <a:gsLst>
                      <a:gs pos="2917">
                        <a:srgbClr val="1A1A1A"/>
                      </a:gs>
                      <a:gs pos="30000">
                        <a:srgbClr val="1A1A1A"/>
                      </a:gs>
                    </a:gsLst>
                    <a:lin ang="5400000" scaled="0"/>
                  </a:gradFill>
                  <a:latin typeface="Segoe UI"/>
                </a:rPr>
                <a:t>Today [Microsoft] is </a:t>
              </a:r>
              <a:r>
                <a:rPr lang="en-US" sz="1765" b="1" dirty="0">
                  <a:gradFill>
                    <a:gsLst>
                      <a:gs pos="2917">
                        <a:srgbClr val="1A1A1A"/>
                      </a:gs>
                      <a:gs pos="30000">
                        <a:srgbClr val="1A1A1A"/>
                      </a:gs>
                    </a:gsLst>
                    <a:lin ang="5400000" scaled="0"/>
                  </a:gradFill>
                  <a:latin typeface="Segoe UI"/>
                </a:rPr>
                <a:t>demonstrating some impressive traction when it comes to open source community contributions</a:t>
              </a:r>
              <a:r>
                <a:rPr lang="en-US" sz="1765" dirty="0">
                  <a:gradFill>
                    <a:gsLst>
                      <a:gs pos="2917">
                        <a:srgbClr val="1A1A1A"/>
                      </a:gs>
                      <a:gs pos="30000">
                        <a:srgbClr val="1A1A1A"/>
                      </a:gs>
                    </a:gsLst>
                    <a:lin ang="5400000" scaled="0"/>
                  </a:gradFill>
                  <a:latin typeface="Segoe UI"/>
                </a:rPr>
                <a:t>. If we are to judge the company on its </a:t>
              </a:r>
              <a:br>
                <a:rPr lang="en-US" sz="1765" dirty="0">
                  <a:gradFill>
                    <a:gsLst>
                      <a:gs pos="2917">
                        <a:srgbClr val="1A1A1A"/>
                      </a:gs>
                      <a:gs pos="30000">
                        <a:srgbClr val="1A1A1A"/>
                      </a:gs>
                    </a:gsLst>
                    <a:lin ang="5400000" scaled="0"/>
                  </a:gradFill>
                  <a:latin typeface="Segoe UI"/>
                </a:rPr>
              </a:br>
              <a:r>
                <a:rPr lang="en-US" sz="1765" dirty="0">
                  <a:gradFill>
                    <a:gsLst>
                      <a:gs pos="2917">
                        <a:srgbClr val="1A1A1A"/>
                      </a:gs>
                      <a:gs pos="30000">
                        <a:srgbClr val="1A1A1A"/>
                      </a:gs>
                    </a:gsLst>
                    <a:lin ang="5400000" scaled="0"/>
                  </a:gradFill>
                  <a:latin typeface="Segoe UI"/>
                </a:rPr>
                <a:t>recent actions, </a:t>
              </a:r>
              <a:r>
                <a:rPr lang="en-US" sz="1765" b="1" dirty="0">
                  <a:gradFill>
                    <a:gsLst>
                      <a:gs pos="2917">
                        <a:srgbClr val="1A1A1A"/>
                      </a:gs>
                      <a:gs pos="30000">
                        <a:srgbClr val="1A1A1A"/>
                      </a:gs>
                    </a:gsLst>
                    <a:lin ang="5400000" scaled="0"/>
                  </a:gradFill>
                  <a:latin typeface="Segoe UI"/>
                </a:rPr>
                <a:t>the data shows</a:t>
              </a:r>
              <a:r>
                <a:rPr lang="en-US" sz="1765" dirty="0">
                  <a:gradFill>
                    <a:gsLst>
                      <a:gs pos="2917">
                        <a:srgbClr val="1A1A1A"/>
                      </a:gs>
                      <a:gs pos="30000">
                        <a:srgbClr val="1A1A1A"/>
                      </a:gs>
                    </a:gsLst>
                    <a:lin ang="5400000" scaled="0"/>
                  </a:gradFill>
                  <a:latin typeface="Segoe UI"/>
                </a:rPr>
                <a:t> what Satya Nadella said in his announcement about </a:t>
              </a:r>
              <a:r>
                <a:rPr lang="en-US" sz="1765" b="1" dirty="0">
                  <a:gradFill>
                    <a:gsLst>
                      <a:gs pos="2917">
                        <a:srgbClr val="1A1A1A"/>
                      </a:gs>
                      <a:gs pos="30000">
                        <a:srgbClr val="1A1A1A"/>
                      </a:gs>
                    </a:gsLst>
                    <a:lin ang="5400000" scaled="0"/>
                  </a:gradFill>
                  <a:latin typeface="Segoe UI"/>
                </a:rPr>
                <a:t>Microsoft</a:t>
              </a:r>
              <a:r>
                <a:rPr lang="en-US" sz="1765" dirty="0">
                  <a:gradFill>
                    <a:gsLst>
                      <a:gs pos="2917">
                        <a:srgbClr val="1A1A1A"/>
                      </a:gs>
                      <a:gs pos="30000">
                        <a:srgbClr val="1A1A1A"/>
                      </a:gs>
                    </a:gsLst>
                    <a:lin ang="5400000" scaled="0"/>
                  </a:gradFill>
                  <a:latin typeface="Segoe UI"/>
                </a:rPr>
                <a:t> </a:t>
              </a:r>
              <a:r>
                <a:rPr lang="en-US" sz="1765" b="1" dirty="0">
                  <a:gradFill>
                    <a:gsLst>
                      <a:gs pos="2917">
                        <a:srgbClr val="1A1A1A"/>
                      </a:gs>
                      <a:gs pos="30000">
                        <a:srgbClr val="1A1A1A"/>
                      </a:gs>
                    </a:gsLst>
                    <a:lin ang="5400000" scaled="0"/>
                  </a:gradFill>
                  <a:latin typeface="Segoe UI"/>
                </a:rPr>
                <a:t>being </a:t>
              </a:r>
              <a:br>
                <a:rPr lang="en-US" sz="1765" b="1" dirty="0">
                  <a:gradFill>
                    <a:gsLst>
                      <a:gs pos="2917">
                        <a:srgbClr val="1A1A1A"/>
                      </a:gs>
                      <a:gs pos="30000">
                        <a:srgbClr val="1A1A1A"/>
                      </a:gs>
                    </a:gsLst>
                    <a:lin ang="5400000" scaled="0"/>
                  </a:gradFill>
                  <a:latin typeface="Segoe UI"/>
                </a:rPr>
              </a:br>
              <a:r>
                <a:rPr lang="en-US" sz="1765" b="1" dirty="0">
                  <a:gradFill>
                    <a:gsLst>
                      <a:gs pos="2917">
                        <a:srgbClr val="1A1A1A"/>
                      </a:gs>
                      <a:gs pos="30000">
                        <a:srgbClr val="1A1A1A"/>
                      </a:gs>
                    </a:gsLst>
                    <a:lin ang="5400000" scaled="0"/>
                  </a:gradFill>
                  <a:latin typeface="Segoe UI"/>
                </a:rPr>
                <a:t>“all in on open source” is more than just words.”</a:t>
              </a:r>
            </a:p>
          </p:txBody>
        </p:sp>
        <p:sp>
          <p:nvSpPr>
            <p:cNvPr id="3" name="Rectangle 2">
              <a:extLst>
                <a:ext uri="{FF2B5EF4-FFF2-40B4-BE49-F238E27FC236}">
                  <a16:creationId xmlns:a16="http://schemas.microsoft.com/office/drawing/2014/main" id="{2C454053-0F02-4383-BE15-3D47145BCA52}"/>
                </a:ext>
              </a:extLst>
            </p:cNvPr>
            <p:cNvSpPr/>
            <p:nvPr/>
          </p:nvSpPr>
          <p:spPr>
            <a:xfrm>
              <a:off x="5892800" y="3822421"/>
              <a:ext cx="6096000" cy="1178951"/>
            </a:xfrm>
            <a:prstGeom prst="rect">
              <a:avLst/>
            </a:prstGeom>
          </p:spPr>
          <p:txBody>
            <a:bodyPr>
              <a:spAutoFit/>
            </a:bodyPr>
            <a:lstStyle/>
            <a:p>
              <a:pPr indent="120627" defTabSz="914192">
                <a:defRPr/>
              </a:pPr>
              <a:endParaRPr lang="en-US" sz="1765" b="1" dirty="0">
                <a:gradFill>
                  <a:gsLst>
                    <a:gs pos="2917">
                      <a:srgbClr val="1A1A1A"/>
                    </a:gs>
                    <a:gs pos="30000">
                      <a:srgbClr val="1A1A1A"/>
                    </a:gs>
                  </a:gsLst>
                  <a:lin ang="5400000" scaled="0"/>
                </a:gradFill>
                <a:latin typeface="Segoe UI"/>
              </a:endParaRPr>
            </a:p>
            <a:p>
              <a:pPr indent="120627" defTabSz="914192">
                <a:defRPr/>
              </a:pPr>
              <a:r>
                <a:rPr lang="en-US" sz="1765" i="1" dirty="0">
                  <a:gradFill>
                    <a:gsLst>
                      <a:gs pos="0">
                        <a:srgbClr val="1A1A1A"/>
                      </a:gs>
                      <a:gs pos="100000">
                        <a:srgbClr val="1A1A1A"/>
                      </a:gs>
                    </a:gsLst>
                    <a:lin ang="5400000" scaled="0"/>
                  </a:gradFill>
                  <a:latin typeface="Segoe UI"/>
                </a:rPr>
                <a:t>The data behind Microsoft’s surprising open source track record</a:t>
              </a:r>
            </a:p>
            <a:p>
              <a:pPr indent="120627" defTabSz="914192">
                <a:defRPr/>
              </a:pPr>
              <a:r>
                <a:rPr lang="en-US" sz="1765" dirty="0">
                  <a:gradFill>
                    <a:gsLst>
                      <a:gs pos="0">
                        <a:srgbClr val="1A1A1A"/>
                      </a:gs>
                      <a:gs pos="100000">
                        <a:srgbClr val="1A1A1A"/>
                      </a:gs>
                    </a:gsLst>
                    <a:lin ang="5400000" scaled="0"/>
                  </a:gradFill>
                  <a:latin typeface="Segoe UI"/>
                </a:rPr>
                <a:t>Donald Fischer, </a:t>
              </a:r>
              <a:r>
                <a:rPr lang="en-US" sz="1765" dirty="0" err="1">
                  <a:gradFill>
                    <a:gsLst>
                      <a:gs pos="0">
                        <a:srgbClr val="1A1A1A"/>
                      </a:gs>
                      <a:gs pos="100000">
                        <a:srgbClr val="1A1A1A"/>
                      </a:gs>
                    </a:gsLst>
                    <a:lin ang="5400000" scaled="0"/>
                  </a:gradFill>
                  <a:latin typeface="Segoe UI"/>
                </a:rPr>
                <a:t>Tidelift</a:t>
              </a:r>
              <a:endParaRPr lang="en-US" sz="1765" dirty="0">
                <a:gradFill>
                  <a:gsLst>
                    <a:gs pos="0">
                      <a:srgbClr val="1A1A1A"/>
                    </a:gs>
                    <a:gs pos="100000">
                      <a:srgbClr val="1A1A1A"/>
                    </a:gs>
                  </a:gsLst>
                  <a:lin ang="5400000" scaled="0"/>
                </a:gradFill>
                <a:latin typeface="Segoe UI"/>
              </a:endParaRPr>
            </a:p>
          </p:txBody>
        </p:sp>
      </p:grpSp>
      <p:grpSp>
        <p:nvGrpSpPr>
          <p:cNvPr id="13" name="Group 12">
            <a:extLst>
              <a:ext uri="{FF2B5EF4-FFF2-40B4-BE49-F238E27FC236}">
                <a16:creationId xmlns:a16="http://schemas.microsoft.com/office/drawing/2014/main" id="{6AB4E5B8-3515-4BF4-82F0-D4B1A0E18E40}"/>
              </a:ext>
            </a:extLst>
          </p:cNvPr>
          <p:cNvGrpSpPr/>
          <p:nvPr/>
        </p:nvGrpSpPr>
        <p:grpSpPr>
          <a:xfrm>
            <a:off x="569270" y="311942"/>
            <a:ext cx="581807" cy="466626"/>
            <a:chOff x="7202965" y="1632300"/>
            <a:chExt cx="581889" cy="466692"/>
          </a:xfrm>
        </p:grpSpPr>
        <p:sp>
          <p:nvSpPr>
            <p:cNvPr id="16" name="Freeform: Shape 15">
              <a:extLst>
                <a:ext uri="{FF2B5EF4-FFF2-40B4-BE49-F238E27FC236}">
                  <a16:creationId xmlns:a16="http://schemas.microsoft.com/office/drawing/2014/main" id="{DD13C1A4-A090-458D-B7C7-EF015F943D41}"/>
                </a:ext>
              </a:extLst>
            </p:cNvPr>
            <p:cNvSpPr/>
            <p:nvPr/>
          </p:nvSpPr>
          <p:spPr>
            <a:xfrm>
              <a:off x="7232891" y="1633480"/>
              <a:ext cx="551963" cy="465512"/>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2050"/>
            </a:solidFill>
            <a:ln w="9525" cap="flat">
              <a:noFill/>
              <a:prstDash val="solid"/>
              <a:miter/>
            </a:ln>
          </p:spPr>
          <p:txBody>
            <a:bodyPr/>
            <a:lstStyle/>
            <a:p>
              <a:pPr defTabSz="914192">
                <a:defRPr/>
              </a:pPr>
              <a:endParaRPr lang="en-US" sz="1765">
                <a:solidFill>
                  <a:srgbClr val="1A1A1A"/>
                </a:solidFill>
                <a:latin typeface="Segoe UI"/>
              </a:endParaRPr>
            </a:p>
          </p:txBody>
        </p:sp>
        <p:sp>
          <p:nvSpPr>
            <p:cNvPr id="18" name="Freeform: Shape 17">
              <a:extLst>
                <a:ext uri="{FF2B5EF4-FFF2-40B4-BE49-F238E27FC236}">
                  <a16:creationId xmlns:a16="http://schemas.microsoft.com/office/drawing/2014/main" id="{0234F0C1-C1E9-420E-B875-01E60CD8501E}"/>
                </a:ext>
              </a:extLst>
            </p:cNvPr>
            <p:cNvSpPr/>
            <p:nvPr/>
          </p:nvSpPr>
          <p:spPr>
            <a:xfrm>
              <a:off x="7202965" y="1632300"/>
              <a:ext cx="551963" cy="465512"/>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19" name="Freeform: Shape 18">
              <a:extLst>
                <a:ext uri="{FF2B5EF4-FFF2-40B4-BE49-F238E27FC236}">
                  <a16:creationId xmlns:a16="http://schemas.microsoft.com/office/drawing/2014/main" id="{B33EB8B8-94C9-4189-82FF-E0DF310AE8C7}"/>
                </a:ext>
              </a:extLst>
            </p:cNvPr>
            <p:cNvSpPr/>
            <p:nvPr/>
          </p:nvSpPr>
          <p:spPr>
            <a:xfrm>
              <a:off x="7294738" y="1703972"/>
              <a:ext cx="365759" cy="39901"/>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sp>
          <p:nvSpPr>
            <p:cNvPr id="20" name="Freeform: Shape 19">
              <a:extLst>
                <a:ext uri="{FF2B5EF4-FFF2-40B4-BE49-F238E27FC236}">
                  <a16:creationId xmlns:a16="http://schemas.microsoft.com/office/drawing/2014/main" id="{B82A75C2-F53E-40DD-B9B0-EBDB265D975C}"/>
                </a:ext>
              </a:extLst>
            </p:cNvPr>
            <p:cNvSpPr/>
            <p:nvPr/>
          </p:nvSpPr>
          <p:spPr>
            <a:xfrm>
              <a:off x="7294738" y="1778453"/>
              <a:ext cx="365759" cy="39901"/>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sp>
          <p:nvSpPr>
            <p:cNvPr id="21" name="Freeform: Shape 20">
              <a:extLst>
                <a:ext uri="{FF2B5EF4-FFF2-40B4-BE49-F238E27FC236}">
                  <a16:creationId xmlns:a16="http://schemas.microsoft.com/office/drawing/2014/main" id="{9F524833-C62E-4B8B-B7BD-047D12E13811}"/>
                </a:ext>
              </a:extLst>
            </p:cNvPr>
            <p:cNvSpPr/>
            <p:nvPr/>
          </p:nvSpPr>
          <p:spPr>
            <a:xfrm>
              <a:off x="7294738" y="1853600"/>
              <a:ext cx="365759" cy="39901"/>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grpSp>
    </p:spTree>
    <p:extLst>
      <p:ext uri="{BB962C8B-B14F-4D97-AF65-F5344CB8AC3E}">
        <p14:creationId xmlns:p14="http://schemas.microsoft.com/office/powerpoint/2010/main" val="121693592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4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42" presetClass="path" presetSubtype="0" decel="100000" fill="hold" grpId="1" nodeType="withEffect">
                                  <p:stCondLst>
                                    <p:cond delay="200"/>
                                  </p:stCondLst>
                                  <p:childTnLst>
                                    <p:animMotion origin="layout" path="M -4.58333E-6 -1.11111E-6 L -4.58333E-6 0.08079 " pathEditMode="relative" rAng="0" ptsTypes="AA">
                                      <p:cBhvr>
                                        <p:cTn id="12" dur="750" spd="-100000" fill="hold"/>
                                        <p:tgtEl>
                                          <p:spTgt spid="30"/>
                                        </p:tgtEl>
                                        <p:attrNameLst>
                                          <p:attrName>ppt_x</p:attrName>
                                          <p:attrName>ppt_y</p:attrName>
                                        </p:attrNameLst>
                                      </p:cBhvr>
                                      <p:rCtr x="0" y="4028"/>
                                    </p:animMotion>
                                  </p:childTnLst>
                                </p:cTn>
                              </p:par>
                              <p:par>
                                <p:cTn id="13" presetID="10" presetClass="entr" presetSubtype="0" fill="hold" grpId="0" nodeType="withEffect">
                                  <p:stCondLst>
                                    <p:cond delay="4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42" presetClass="path" presetSubtype="0" decel="100000" fill="hold" grpId="1" nodeType="withEffect">
                                  <p:stCondLst>
                                    <p:cond delay="200"/>
                                  </p:stCondLst>
                                  <p:childTnLst>
                                    <p:animMotion origin="layout" path="M 3.75E-6 -4.07407E-6 L 3.75E-6 0.08079 " pathEditMode="relative" rAng="0" ptsTypes="AA">
                                      <p:cBhvr>
                                        <p:cTn id="17" dur="750" spd="-100000" fill="hold"/>
                                        <p:tgtEl>
                                          <p:spTgt spid="15"/>
                                        </p:tgtEl>
                                        <p:attrNameLst>
                                          <p:attrName>ppt_x</p:attrName>
                                          <p:attrName>ppt_y</p:attrName>
                                        </p:attrNameLst>
                                      </p:cBhvr>
                                      <p:rCtr x="0" y="4028"/>
                                    </p:animMotion>
                                  </p:childTnLst>
                                </p:cTn>
                              </p:par>
                              <p:par>
                                <p:cTn id="18" presetID="10" presetClass="entr" presetSubtype="0" fill="hold" nodeType="withEffect">
                                  <p:stCondLst>
                                    <p:cond delay="4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42" presetClass="path" presetSubtype="0" decel="100000" fill="hold" nodeType="withEffect">
                                  <p:stCondLst>
                                    <p:cond delay="200"/>
                                  </p:stCondLst>
                                  <p:childTnLst>
                                    <p:animMotion origin="layout" path="M 3.95833E-6 1.85185E-6 L 3.95833E-6 0.08079 " pathEditMode="relative" rAng="0" ptsTypes="AA">
                                      <p:cBhvr>
                                        <p:cTn id="22" dur="750" spd="-100000" fill="hold"/>
                                        <p:tgtEl>
                                          <p:spTgt spid="1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15" grpId="0"/>
      <p:bldP spid="15" grpId="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21BC23-A90E-499D-A716-DDCED4B7F172}"/>
              </a:ext>
            </a:extLst>
          </p:cNvPr>
          <p:cNvSpPr txBox="1"/>
          <p:nvPr/>
        </p:nvSpPr>
        <p:spPr>
          <a:xfrm>
            <a:off x="1582098" y="2826006"/>
            <a:ext cx="2102822" cy="492443"/>
          </a:xfrm>
          <a:prstGeom prst="rect">
            <a:avLst/>
          </a:prstGeom>
          <a:noFill/>
        </p:spPr>
        <p:txBody>
          <a:bodyPr wrap="square" lIns="0" tIns="0" rIns="0" bIns="0" rtlCol="0" anchor="ctr">
            <a:spAutoFit/>
          </a:bodyPr>
          <a:lstStyle/>
          <a:p>
            <a:pPr algn="r" defTabSz="914192">
              <a:defRPr/>
            </a:pPr>
            <a:r>
              <a:rPr lang="en-US" sz="3200" b="1" dirty="0">
                <a:gradFill>
                  <a:gsLst>
                    <a:gs pos="2917">
                      <a:srgbClr val="1A1A1A"/>
                    </a:gs>
                    <a:gs pos="30000">
                      <a:srgbClr val="1A1A1A"/>
                    </a:gs>
                  </a:gsLst>
                  <a:lin ang="5400000" scaled="0"/>
                </a:gradFill>
                <a:latin typeface="Segoe UI"/>
              </a:rPr>
              <a:t>Innovate</a:t>
            </a:r>
          </a:p>
        </p:txBody>
      </p:sp>
      <p:sp>
        <p:nvSpPr>
          <p:cNvPr id="18" name="TextBox 17">
            <a:extLst>
              <a:ext uri="{FF2B5EF4-FFF2-40B4-BE49-F238E27FC236}">
                <a16:creationId xmlns:a16="http://schemas.microsoft.com/office/drawing/2014/main" id="{8D792B41-0D67-40EB-9A83-C14970DC432B}"/>
              </a:ext>
            </a:extLst>
          </p:cNvPr>
          <p:cNvSpPr txBox="1"/>
          <p:nvPr/>
        </p:nvSpPr>
        <p:spPr>
          <a:xfrm>
            <a:off x="1181240" y="3442361"/>
            <a:ext cx="2503680" cy="646331"/>
          </a:xfrm>
          <a:prstGeom prst="rect">
            <a:avLst/>
          </a:prstGeom>
          <a:noFill/>
        </p:spPr>
        <p:txBody>
          <a:bodyPr wrap="square" lIns="0" tIns="0" rIns="0" bIns="0" rtlCol="0">
            <a:spAutoFit/>
          </a:bodyPr>
          <a:lstStyle/>
          <a:p>
            <a:pPr algn="r" defTabSz="914192">
              <a:defRPr/>
            </a:pPr>
            <a:r>
              <a:rPr lang="en-US" sz="1400" dirty="0">
                <a:gradFill>
                  <a:gsLst>
                    <a:gs pos="2917">
                      <a:srgbClr val="1A1A1A"/>
                    </a:gs>
                    <a:gs pos="30000">
                      <a:srgbClr val="1A1A1A"/>
                    </a:gs>
                  </a:gsLst>
                  <a:lin ang="5400000" scaled="0"/>
                </a:gradFill>
                <a:latin typeface="Segoe UI"/>
              </a:rPr>
              <a:t>Microsoft releases key innovations as open source for others to use and build upon</a:t>
            </a:r>
          </a:p>
        </p:txBody>
      </p:sp>
      <p:sp>
        <p:nvSpPr>
          <p:cNvPr id="4" name="TextBox 3">
            <a:extLst>
              <a:ext uri="{FF2B5EF4-FFF2-40B4-BE49-F238E27FC236}">
                <a16:creationId xmlns:a16="http://schemas.microsoft.com/office/drawing/2014/main" id="{45B591DF-5A42-484D-B5D6-A338483509DE}"/>
              </a:ext>
            </a:extLst>
          </p:cNvPr>
          <p:cNvSpPr txBox="1"/>
          <p:nvPr/>
        </p:nvSpPr>
        <p:spPr>
          <a:xfrm>
            <a:off x="8371151" y="1016201"/>
            <a:ext cx="2102822" cy="492443"/>
          </a:xfrm>
          <a:prstGeom prst="rect">
            <a:avLst/>
          </a:prstGeom>
          <a:noFill/>
        </p:spPr>
        <p:txBody>
          <a:bodyPr wrap="square" lIns="0" tIns="0" rIns="0" bIns="0" rtlCol="0" anchor="ctr">
            <a:spAutoFit/>
          </a:bodyPr>
          <a:lstStyle/>
          <a:p>
            <a:pPr defTabSz="914192">
              <a:defRPr/>
            </a:pPr>
            <a:r>
              <a:rPr lang="en-US" sz="3200" b="1">
                <a:gradFill>
                  <a:gsLst>
                    <a:gs pos="2917">
                      <a:srgbClr val="1A1A1A"/>
                    </a:gs>
                    <a:gs pos="30000">
                      <a:srgbClr val="1A1A1A"/>
                    </a:gs>
                  </a:gsLst>
                  <a:lin ang="5400000" scaled="0"/>
                </a:gradFill>
                <a:latin typeface="Segoe UI"/>
              </a:rPr>
              <a:t>Contribute</a:t>
            </a:r>
          </a:p>
        </p:txBody>
      </p:sp>
      <p:sp>
        <p:nvSpPr>
          <p:cNvPr id="24" name="TextBox 23">
            <a:extLst>
              <a:ext uri="{FF2B5EF4-FFF2-40B4-BE49-F238E27FC236}">
                <a16:creationId xmlns:a16="http://schemas.microsoft.com/office/drawing/2014/main" id="{B6B7232E-B326-4A09-B4A7-CE5AE805446B}"/>
              </a:ext>
            </a:extLst>
          </p:cNvPr>
          <p:cNvSpPr txBox="1"/>
          <p:nvPr/>
        </p:nvSpPr>
        <p:spPr>
          <a:xfrm>
            <a:off x="8371152" y="1632556"/>
            <a:ext cx="2503679" cy="861681"/>
          </a:xfrm>
          <a:prstGeom prst="rect">
            <a:avLst/>
          </a:prstGeom>
          <a:noFill/>
        </p:spPr>
        <p:txBody>
          <a:bodyPr wrap="square" lIns="0" tIns="0" rIns="0" bIns="0" rtlCol="0">
            <a:spAutoFit/>
          </a:bodyPr>
          <a:lstStyle/>
          <a:p>
            <a:pPr defTabSz="914192">
              <a:defRPr/>
            </a:pPr>
            <a:r>
              <a:rPr lang="en-US" sz="1400">
                <a:gradFill>
                  <a:gsLst>
                    <a:gs pos="2917">
                      <a:srgbClr val="1A1A1A"/>
                    </a:gs>
                    <a:gs pos="30000">
                      <a:srgbClr val="1A1A1A"/>
                    </a:gs>
                  </a:gsLst>
                  <a:lin ang="5400000" scaled="0"/>
                </a:gradFill>
                <a:latin typeface="Segoe UI"/>
              </a:rPr>
              <a:t>Microsoft contributes code and thought leadership to open source communities, engaging developers as developers</a:t>
            </a:r>
          </a:p>
        </p:txBody>
      </p:sp>
      <p:sp>
        <p:nvSpPr>
          <p:cNvPr id="5" name="TextBox 4">
            <a:extLst>
              <a:ext uri="{FF2B5EF4-FFF2-40B4-BE49-F238E27FC236}">
                <a16:creationId xmlns:a16="http://schemas.microsoft.com/office/drawing/2014/main" id="{93461069-0EEF-482C-A416-4BFB0F54F216}"/>
              </a:ext>
            </a:extLst>
          </p:cNvPr>
          <p:cNvSpPr txBox="1"/>
          <p:nvPr/>
        </p:nvSpPr>
        <p:spPr>
          <a:xfrm>
            <a:off x="8167721" y="4138729"/>
            <a:ext cx="2102822" cy="492443"/>
          </a:xfrm>
          <a:prstGeom prst="rect">
            <a:avLst/>
          </a:prstGeom>
          <a:noFill/>
        </p:spPr>
        <p:txBody>
          <a:bodyPr wrap="square" lIns="0" tIns="0" rIns="0" bIns="0" rtlCol="0" anchor="ctr">
            <a:spAutoFit/>
          </a:bodyPr>
          <a:lstStyle/>
          <a:p>
            <a:pPr defTabSz="914192">
              <a:defRPr/>
            </a:pPr>
            <a:r>
              <a:rPr lang="en-US" sz="3200" b="1">
                <a:gradFill>
                  <a:gsLst>
                    <a:gs pos="2917">
                      <a:srgbClr val="1A1A1A"/>
                    </a:gs>
                    <a:gs pos="30000">
                      <a:srgbClr val="1A1A1A"/>
                    </a:gs>
                  </a:gsLst>
                  <a:lin ang="5400000" scaled="0"/>
                </a:gradFill>
                <a:latin typeface="Segoe UI"/>
              </a:rPr>
              <a:t>Enable</a:t>
            </a:r>
          </a:p>
        </p:txBody>
      </p:sp>
      <p:sp>
        <p:nvSpPr>
          <p:cNvPr id="190" name="TextBox 189">
            <a:extLst>
              <a:ext uri="{FF2B5EF4-FFF2-40B4-BE49-F238E27FC236}">
                <a16:creationId xmlns:a16="http://schemas.microsoft.com/office/drawing/2014/main" id="{3240C49D-9BE1-4ACC-A50D-1B95E08F1FF6}"/>
              </a:ext>
            </a:extLst>
          </p:cNvPr>
          <p:cNvSpPr txBox="1"/>
          <p:nvPr/>
        </p:nvSpPr>
        <p:spPr>
          <a:xfrm>
            <a:off x="8187326" y="4744740"/>
            <a:ext cx="2953743" cy="861774"/>
          </a:xfrm>
          <a:prstGeom prst="rect">
            <a:avLst/>
          </a:prstGeom>
          <a:noFill/>
        </p:spPr>
        <p:txBody>
          <a:bodyPr wrap="square" lIns="0" tIns="0" rIns="0" bIns="0" rtlCol="0">
            <a:spAutoFit/>
          </a:bodyPr>
          <a:lstStyle/>
          <a:p>
            <a:pPr defTabSz="914192">
              <a:defRPr/>
            </a:pPr>
            <a:r>
              <a:rPr lang="en-US" sz="1400">
                <a:gradFill>
                  <a:gsLst>
                    <a:gs pos="2917">
                      <a:srgbClr val="1A1A1A"/>
                    </a:gs>
                    <a:gs pos="30000">
                      <a:srgbClr val="1A1A1A"/>
                    </a:gs>
                  </a:gsLst>
                  <a:lin ang="5400000" scaled="0"/>
                </a:gradFill>
                <a:latin typeface="Segoe UI"/>
              </a:rPr>
              <a:t>Azure enables every developer and organization to more easily adopt open source in the cloud, without having to be an expert</a:t>
            </a:r>
          </a:p>
        </p:txBody>
      </p:sp>
      <p:sp>
        <p:nvSpPr>
          <p:cNvPr id="57" name="Oval 56">
            <a:extLst>
              <a:ext uri="{FF2B5EF4-FFF2-40B4-BE49-F238E27FC236}">
                <a16:creationId xmlns:a16="http://schemas.microsoft.com/office/drawing/2014/main" id="{0C5A40BD-149C-41EE-B822-DE5BD37159BB}"/>
              </a:ext>
            </a:extLst>
          </p:cNvPr>
          <p:cNvSpPr/>
          <p:nvPr/>
        </p:nvSpPr>
        <p:spPr bwMode="auto">
          <a:xfrm>
            <a:off x="6758849" y="4393060"/>
            <a:ext cx="1043489" cy="10434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58" name="Group 57">
            <a:extLst>
              <a:ext uri="{FF2B5EF4-FFF2-40B4-BE49-F238E27FC236}">
                <a16:creationId xmlns:a16="http://schemas.microsoft.com/office/drawing/2014/main" id="{5DC62674-7963-4631-B6B2-180D4BE37E2D}"/>
              </a:ext>
            </a:extLst>
          </p:cNvPr>
          <p:cNvGrpSpPr/>
          <p:nvPr/>
        </p:nvGrpSpPr>
        <p:grpSpPr>
          <a:xfrm>
            <a:off x="7018517" y="4713820"/>
            <a:ext cx="496273" cy="465473"/>
            <a:chOff x="5696038" y="2786843"/>
            <a:chExt cx="799924" cy="750278"/>
          </a:xfrm>
        </p:grpSpPr>
        <p:sp>
          <p:nvSpPr>
            <p:cNvPr id="59" name="Freeform 5">
              <a:extLst>
                <a:ext uri="{FF2B5EF4-FFF2-40B4-BE49-F238E27FC236}">
                  <a16:creationId xmlns:a16="http://schemas.microsoft.com/office/drawing/2014/main" id="{674DBA50-71F8-45BB-ADC3-36927533A92D}"/>
                </a:ext>
              </a:extLst>
            </p:cNvPr>
            <p:cNvSpPr>
              <a:spLocks/>
            </p:cNvSpPr>
            <p:nvPr/>
          </p:nvSpPr>
          <p:spPr bwMode="auto">
            <a:xfrm>
              <a:off x="5696038" y="2786843"/>
              <a:ext cx="799924" cy="567208"/>
            </a:xfrm>
            <a:custGeom>
              <a:avLst/>
              <a:gdLst>
                <a:gd name="T0" fmla="*/ 2281 w 2352"/>
                <a:gd name="T1" fmla="*/ 1667 h 1667"/>
                <a:gd name="T2" fmla="*/ 2352 w 2352"/>
                <a:gd name="T3" fmla="*/ 1595 h 1667"/>
                <a:gd name="T4" fmla="*/ 2352 w 2352"/>
                <a:gd name="T5" fmla="*/ 72 h 1667"/>
                <a:gd name="T6" fmla="*/ 2281 w 2352"/>
                <a:gd name="T7" fmla="*/ 0 h 1667"/>
                <a:gd name="T8" fmla="*/ 72 w 2352"/>
                <a:gd name="T9" fmla="*/ 0 h 1667"/>
                <a:gd name="T10" fmla="*/ 0 w 2352"/>
                <a:gd name="T11" fmla="*/ 72 h 1667"/>
                <a:gd name="T12" fmla="*/ 0 w 2352"/>
                <a:gd name="T13" fmla="*/ 1595 h 1667"/>
                <a:gd name="T14" fmla="*/ 72 w 2352"/>
                <a:gd name="T15" fmla="*/ 1667 h 1667"/>
                <a:gd name="T16" fmla="*/ 2281 w 2352"/>
                <a:gd name="T17" fmla="*/ 1667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2" h="1667">
                  <a:moveTo>
                    <a:pt x="2281" y="1667"/>
                  </a:moveTo>
                  <a:cubicBezTo>
                    <a:pt x="2320" y="1667"/>
                    <a:pt x="2352" y="1635"/>
                    <a:pt x="2352" y="1595"/>
                  </a:cubicBezTo>
                  <a:cubicBezTo>
                    <a:pt x="2352" y="72"/>
                    <a:pt x="2352" y="72"/>
                    <a:pt x="2352" y="72"/>
                  </a:cubicBezTo>
                  <a:cubicBezTo>
                    <a:pt x="2352" y="32"/>
                    <a:pt x="2320" y="0"/>
                    <a:pt x="2281" y="0"/>
                  </a:cubicBezTo>
                  <a:cubicBezTo>
                    <a:pt x="72" y="0"/>
                    <a:pt x="72" y="0"/>
                    <a:pt x="72" y="0"/>
                  </a:cubicBezTo>
                  <a:cubicBezTo>
                    <a:pt x="32" y="0"/>
                    <a:pt x="0" y="32"/>
                    <a:pt x="0" y="72"/>
                  </a:cubicBezTo>
                  <a:cubicBezTo>
                    <a:pt x="0" y="1595"/>
                    <a:pt x="0" y="1595"/>
                    <a:pt x="0" y="1595"/>
                  </a:cubicBezTo>
                  <a:cubicBezTo>
                    <a:pt x="0" y="1635"/>
                    <a:pt x="32" y="1667"/>
                    <a:pt x="72" y="1667"/>
                  </a:cubicBezTo>
                  <a:lnTo>
                    <a:pt x="2281" y="1667"/>
                  </a:lnTo>
                  <a:close/>
                </a:path>
              </a:pathLst>
            </a:custGeom>
            <a:solidFill>
              <a:schemeClr val="accent1"/>
            </a:solidFill>
            <a:ln w="25400" cap="flat">
              <a:solidFill>
                <a:srgbClr val="00BCF2"/>
              </a:solidFill>
              <a:prstDash val="solid"/>
              <a:miter lim="800000"/>
              <a:headEnd/>
              <a:tailEnd/>
            </a:ln>
          </p:spPr>
          <p:txBody>
            <a:bodyPr vert="horz" wrap="square" lIns="91401" tIns="45700" rIns="91401" bIns="45700" numCol="1" anchor="t" anchorCtr="0" compatLnSpc="1">
              <a:prstTxWarp prst="textNoShape">
                <a:avLst/>
              </a:prstTxWarp>
            </a:bodyPr>
            <a:lstStyle/>
            <a:p>
              <a:pPr defTabSz="913841">
                <a:defRPr/>
              </a:pPr>
              <a:endParaRPr lang="en-US" sz="1729">
                <a:solidFill>
                  <a:srgbClr val="353535"/>
                </a:solidFill>
                <a:latin typeface="Segoe UI Semilight"/>
              </a:endParaRPr>
            </a:p>
          </p:txBody>
        </p:sp>
        <p:grpSp>
          <p:nvGrpSpPr>
            <p:cNvPr id="60" name="Group 59">
              <a:extLst>
                <a:ext uri="{FF2B5EF4-FFF2-40B4-BE49-F238E27FC236}">
                  <a16:creationId xmlns:a16="http://schemas.microsoft.com/office/drawing/2014/main" id="{CC8C6176-97C5-4513-A54F-F204DFE27EB3}"/>
                </a:ext>
              </a:extLst>
            </p:cNvPr>
            <p:cNvGrpSpPr/>
            <p:nvPr/>
          </p:nvGrpSpPr>
          <p:grpSpPr>
            <a:xfrm>
              <a:off x="5913982" y="2879408"/>
              <a:ext cx="302956" cy="302954"/>
              <a:chOff x="5882519" y="2878425"/>
              <a:chExt cx="365882" cy="365880"/>
            </a:xfrm>
          </p:grpSpPr>
          <p:sp>
            <p:nvSpPr>
              <p:cNvPr id="64" name="Oval 7">
                <a:extLst>
                  <a:ext uri="{FF2B5EF4-FFF2-40B4-BE49-F238E27FC236}">
                    <a16:creationId xmlns:a16="http://schemas.microsoft.com/office/drawing/2014/main" id="{AB06AAD6-0067-4789-9D82-14AAC1F058BA}"/>
                  </a:ext>
                </a:extLst>
              </p:cNvPr>
              <p:cNvSpPr>
                <a:spLocks noChangeArrowheads="1"/>
              </p:cNvSpPr>
              <p:nvPr/>
            </p:nvSpPr>
            <p:spPr bwMode="auto">
              <a:xfrm>
                <a:off x="5882519" y="2878425"/>
                <a:ext cx="365882" cy="365880"/>
              </a:xfrm>
              <a:prstGeom prst="ellipse">
                <a:avLst/>
              </a:prstGeom>
              <a:solidFill>
                <a:schemeClr val="bg1">
                  <a:alpha val="10000"/>
                </a:schemeClr>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65" name="Oval 7">
                <a:extLst>
                  <a:ext uri="{FF2B5EF4-FFF2-40B4-BE49-F238E27FC236}">
                    <a16:creationId xmlns:a16="http://schemas.microsoft.com/office/drawing/2014/main" id="{56132E47-A17C-49F9-A91E-A33DF30C54A8}"/>
                  </a:ext>
                </a:extLst>
              </p:cNvPr>
              <p:cNvSpPr>
                <a:spLocks noChangeArrowheads="1"/>
              </p:cNvSpPr>
              <p:nvPr/>
            </p:nvSpPr>
            <p:spPr bwMode="auto">
              <a:xfrm>
                <a:off x="5950926" y="2946832"/>
                <a:ext cx="229066" cy="229066"/>
              </a:xfrm>
              <a:prstGeom prst="ellipse">
                <a:avLst/>
              </a:prstGeom>
              <a:solidFill>
                <a:schemeClr val="bg1">
                  <a:alpha val="30000"/>
                </a:schemeClr>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sp>
          <p:nvSpPr>
            <p:cNvPr id="61" name="Freeform: Shape 60">
              <a:extLst>
                <a:ext uri="{FF2B5EF4-FFF2-40B4-BE49-F238E27FC236}">
                  <a16:creationId xmlns:a16="http://schemas.microsoft.com/office/drawing/2014/main" id="{6D050742-505D-4963-9978-18A86BFC417A}"/>
                </a:ext>
              </a:extLst>
            </p:cNvPr>
            <p:cNvSpPr/>
            <p:nvPr/>
          </p:nvSpPr>
          <p:spPr bwMode="auto">
            <a:xfrm>
              <a:off x="5990449" y="3371851"/>
              <a:ext cx="361045" cy="142763"/>
            </a:xfrm>
            <a:custGeom>
              <a:avLst/>
              <a:gdLst>
                <a:gd name="connsiteX0" fmla="*/ 0 w 361045"/>
                <a:gd name="connsiteY0" fmla="*/ 0 h 142763"/>
                <a:gd name="connsiteX1" fmla="*/ 361045 w 361045"/>
                <a:gd name="connsiteY1" fmla="*/ 0 h 142763"/>
                <a:gd name="connsiteX2" fmla="*/ 350300 w 361045"/>
                <a:gd name="connsiteY2" fmla="*/ 53457 h 142763"/>
                <a:gd name="connsiteX3" fmla="*/ 215832 w 361045"/>
                <a:gd name="connsiteY3" fmla="*/ 142763 h 142763"/>
                <a:gd name="connsiteX4" fmla="*/ 87927 w 361045"/>
                <a:gd name="connsiteY4" fmla="*/ 87969 h 142763"/>
                <a:gd name="connsiteX5" fmla="*/ 30954 w 361045"/>
                <a:gd name="connsiteY5" fmla="*/ 30968 h 142763"/>
                <a:gd name="connsiteX6" fmla="*/ 0 w 361045"/>
                <a:gd name="connsiteY6" fmla="*/ 0 h 1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045" h="142763">
                  <a:moveTo>
                    <a:pt x="0" y="0"/>
                  </a:moveTo>
                  <a:lnTo>
                    <a:pt x="361045" y="0"/>
                  </a:lnTo>
                  <a:lnTo>
                    <a:pt x="350300" y="53457"/>
                  </a:lnTo>
                  <a:cubicBezTo>
                    <a:pt x="328152" y="106007"/>
                    <a:pt x="276297" y="142763"/>
                    <a:pt x="215832" y="142763"/>
                  </a:cubicBezTo>
                  <a:cubicBezTo>
                    <a:pt x="165826" y="142763"/>
                    <a:pt x="120583" y="121662"/>
                    <a:pt x="87927" y="87969"/>
                  </a:cubicBezTo>
                  <a:cubicBezTo>
                    <a:pt x="87927" y="87969"/>
                    <a:pt x="87927" y="87969"/>
                    <a:pt x="30954" y="30968"/>
                  </a:cubicBez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AE44801-D613-453A-AC48-95F9CF638139}"/>
                </a:ext>
              </a:extLst>
            </p:cNvPr>
            <p:cNvSpPr/>
            <p:nvPr/>
          </p:nvSpPr>
          <p:spPr bwMode="auto">
            <a:xfrm>
              <a:off x="5932102" y="2989362"/>
              <a:ext cx="420112" cy="382488"/>
            </a:xfrm>
            <a:custGeom>
              <a:avLst/>
              <a:gdLst>
                <a:gd name="connsiteX0" fmla="*/ 129543 w 420112"/>
                <a:gd name="connsiteY0" fmla="*/ 567 h 382488"/>
                <a:gd name="connsiteX1" fmla="*/ 172016 w 420112"/>
                <a:gd name="connsiteY1" fmla="*/ 30094 h 382488"/>
                <a:gd name="connsiteX2" fmla="*/ 194129 w 420112"/>
                <a:gd name="connsiteY2" fmla="*/ 156269 h 382488"/>
                <a:gd name="connsiteX3" fmla="*/ 206241 w 420112"/>
                <a:gd name="connsiteY3" fmla="*/ 156269 h 382488"/>
                <a:gd name="connsiteX4" fmla="*/ 211141 w 420112"/>
                <a:gd name="connsiteY4" fmla="*/ 157497 h 382488"/>
                <a:gd name="connsiteX5" fmla="*/ 392558 w 420112"/>
                <a:gd name="connsiteY5" fmla="*/ 202954 h 382488"/>
                <a:gd name="connsiteX6" fmla="*/ 420112 w 420112"/>
                <a:gd name="connsiteY6" fmla="*/ 238349 h 382488"/>
                <a:gd name="connsiteX7" fmla="*/ 420112 w 420112"/>
                <a:gd name="connsiteY7" fmla="*/ 378907 h 382488"/>
                <a:gd name="connsiteX8" fmla="*/ 419392 w 420112"/>
                <a:gd name="connsiteY8" fmla="*/ 382488 h 382488"/>
                <a:gd name="connsiteX9" fmla="*/ 58347 w 420112"/>
                <a:gd name="connsiteY9" fmla="*/ 382488 h 382488"/>
                <a:gd name="connsiteX10" fmla="*/ 55802 w 420112"/>
                <a:gd name="connsiteY10" fmla="*/ 379942 h 382488"/>
                <a:gd name="connsiteX11" fmla="*/ 11226 w 420112"/>
                <a:gd name="connsiteY11" fmla="*/ 335344 h 382488"/>
                <a:gd name="connsiteX12" fmla="*/ 11226 w 420112"/>
                <a:gd name="connsiteY12" fmla="*/ 280550 h 382488"/>
                <a:gd name="connsiteX13" fmla="*/ 65993 w 420112"/>
                <a:gd name="connsiteY13" fmla="*/ 280550 h 382488"/>
                <a:gd name="connsiteX14" fmla="*/ 105794 w 420112"/>
                <a:gd name="connsiteY14" fmla="*/ 320369 h 382488"/>
                <a:gd name="connsiteX15" fmla="*/ 127905 w 420112"/>
                <a:gd name="connsiteY15" fmla="*/ 311180 h 382488"/>
                <a:gd name="connsiteX16" fmla="*/ 127905 w 420112"/>
                <a:gd name="connsiteY16" fmla="*/ 238795 h 382488"/>
                <a:gd name="connsiteX17" fmla="*/ 127905 w 420112"/>
                <a:gd name="connsiteY17" fmla="*/ 165143 h 382488"/>
                <a:gd name="connsiteX18" fmla="*/ 121433 w 420112"/>
                <a:gd name="connsiteY18" fmla="*/ 165143 h 382488"/>
                <a:gd name="connsiteX19" fmla="*/ 115202 w 420112"/>
                <a:gd name="connsiteY19" fmla="*/ 129590 h 382488"/>
                <a:gd name="connsiteX20" fmla="*/ 100389 w 420112"/>
                <a:gd name="connsiteY20" fmla="*/ 45065 h 382488"/>
                <a:gd name="connsiteX21" fmla="*/ 99977 w 420112"/>
                <a:gd name="connsiteY21" fmla="*/ 42719 h 382488"/>
                <a:gd name="connsiteX22" fmla="*/ 129543 w 420112"/>
                <a:gd name="connsiteY22" fmla="*/ 567 h 3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0112" h="382488">
                  <a:moveTo>
                    <a:pt x="129543" y="567"/>
                  </a:moveTo>
                  <a:cubicBezTo>
                    <a:pt x="149647" y="-2957"/>
                    <a:pt x="168550" y="10315"/>
                    <a:pt x="172016" y="30094"/>
                  </a:cubicBezTo>
                  <a:lnTo>
                    <a:pt x="194129" y="156269"/>
                  </a:lnTo>
                  <a:lnTo>
                    <a:pt x="206241" y="156269"/>
                  </a:lnTo>
                  <a:lnTo>
                    <a:pt x="211141" y="157497"/>
                  </a:lnTo>
                  <a:cubicBezTo>
                    <a:pt x="227974" y="161714"/>
                    <a:pt x="272861" y="172962"/>
                    <a:pt x="392558" y="202954"/>
                  </a:cubicBezTo>
                  <a:cubicBezTo>
                    <a:pt x="408887" y="207038"/>
                    <a:pt x="420112" y="221672"/>
                    <a:pt x="420112" y="238349"/>
                  </a:cubicBezTo>
                  <a:cubicBezTo>
                    <a:pt x="420112" y="238349"/>
                    <a:pt x="420112" y="238349"/>
                    <a:pt x="420112" y="378907"/>
                  </a:cubicBezTo>
                  <a:lnTo>
                    <a:pt x="419392" y="382488"/>
                  </a:lnTo>
                  <a:lnTo>
                    <a:pt x="58347" y="382488"/>
                  </a:lnTo>
                  <a:lnTo>
                    <a:pt x="55802" y="379942"/>
                  </a:lnTo>
                  <a:cubicBezTo>
                    <a:pt x="42878" y="367011"/>
                    <a:pt x="28107" y="352233"/>
                    <a:pt x="11226" y="335344"/>
                  </a:cubicBezTo>
                  <a:cubicBezTo>
                    <a:pt x="-3742" y="320369"/>
                    <a:pt x="-3742" y="295865"/>
                    <a:pt x="11226" y="280550"/>
                  </a:cubicBezTo>
                  <a:cubicBezTo>
                    <a:pt x="26534" y="265575"/>
                    <a:pt x="51026" y="265575"/>
                    <a:pt x="65993" y="280550"/>
                  </a:cubicBezTo>
                  <a:cubicBezTo>
                    <a:pt x="65993" y="280550"/>
                    <a:pt x="65993" y="280550"/>
                    <a:pt x="105794" y="320369"/>
                  </a:cubicBezTo>
                  <a:cubicBezTo>
                    <a:pt x="113958" y="328537"/>
                    <a:pt x="127905" y="322752"/>
                    <a:pt x="127905" y="311180"/>
                  </a:cubicBezTo>
                  <a:cubicBezTo>
                    <a:pt x="127905" y="293568"/>
                    <a:pt x="127905" y="267851"/>
                    <a:pt x="127905" y="238795"/>
                  </a:cubicBezTo>
                  <a:lnTo>
                    <a:pt x="127905" y="165143"/>
                  </a:lnTo>
                  <a:lnTo>
                    <a:pt x="121433" y="165143"/>
                  </a:lnTo>
                  <a:lnTo>
                    <a:pt x="115202" y="129590"/>
                  </a:lnTo>
                  <a:cubicBezTo>
                    <a:pt x="107860" y="87697"/>
                    <a:pt x="101997" y="54242"/>
                    <a:pt x="100389" y="45065"/>
                  </a:cubicBezTo>
                  <a:cubicBezTo>
                    <a:pt x="100154" y="43725"/>
                    <a:pt x="99977" y="42719"/>
                    <a:pt x="99977" y="42719"/>
                  </a:cubicBezTo>
                  <a:cubicBezTo>
                    <a:pt x="96511" y="22941"/>
                    <a:pt x="109774" y="4031"/>
                    <a:pt x="129543" y="567"/>
                  </a:cubicBezTo>
                  <a:close/>
                </a:path>
              </a:pathLst>
            </a:custGeom>
            <a:solidFill>
              <a:schemeClr val="tx2">
                <a:lumMod val="75000"/>
                <a:alpha val="72000"/>
              </a:schemeClr>
            </a:solidFill>
            <a:ln w="1079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Freeform 6">
              <a:extLst>
                <a:ext uri="{FF2B5EF4-FFF2-40B4-BE49-F238E27FC236}">
                  <a16:creationId xmlns:a16="http://schemas.microsoft.com/office/drawing/2014/main" id="{432D1693-35A6-43F5-A4B7-5695573E4290}"/>
                </a:ext>
              </a:extLst>
            </p:cNvPr>
            <p:cNvSpPr>
              <a:spLocks/>
            </p:cNvSpPr>
            <p:nvPr/>
          </p:nvSpPr>
          <p:spPr bwMode="auto">
            <a:xfrm>
              <a:off x="5898036" y="2988841"/>
              <a:ext cx="423854" cy="548280"/>
            </a:xfrm>
            <a:custGeom>
              <a:avLst/>
              <a:gdLst>
                <a:gd name="T0" fmla="*/ 602 w 1246"/>
                <a:gd name="T1" fmla="*/ 107 h 1611"/>
                <a:gd name="T2" fmla="*/ 494 w 1246"/>
                <a:gd name="T3" fmla="*/ 0 h 1611"/>
                <a:gd name="T4" fmla="*/ 387 w 1246"/>
                <a:gd name="T5" fmla="*/ 107 h 1611"/>
                <a:gd name="T6" fmla="*/ 387 w 1246"/>
                <a:gd name="T7" fmla="*/ 114 h 1611"/>
                <a:gd name="T8" fmla="*/ 387 w 1246"/>
                <a:gd name="T9" fmla="*/ 982 h 1611"/>
                <a:gd name="T10" fmla="*/ 322 w 1246"/>
                <a:gd name="T11" fmla="*/ 1009 h 1611"/>
                <a:gd name="T12" fmla="*/ 205 w 1246"/>
                <a:gd name="T13" fmla="*/ 892 h 1611"/>
                <a:gd name="T14" fmla="*/ 44 w 1246"/>
                <a:gd name="T15" fmla="*/ 892 h 1611"/>
                <a:gd name="T16" fmla="*/ 44 w 1246"/>
                <a:gd name="T17" fmla="*/ 1053 h 1611"/>
                <a:gd name="T18" fmla="*/ 441 w 1246"/>
                <a:gd name="T19" fmla="*/ 1450 h 1611"/>
                <a:gd name="T20" fmla="*/ 817 w 1246"/>
                <a:gd name="T21" fmla="*/ 1611 h 1611"/>
                <a:gd name="T22" fmla="*/ 1246 w 1246"/>
                <a:gd name="T23" fmla="*/ 1181 h 1611"/>
                <a:gd name="T24" fmla="*/ 1246 w 1246"/>
                <a:gd name="T25" fmla="*/ 768 h 1611"/>
                <a:gd name="T26" fmla="*/ 1165 w 1246"/>
                <a:gd name="T27" fmla="*/ 664 h 1611"/>
                <a:gd name="T28" fmla="*/ 602 w 1246"/>
                <a:gd name="T29" fmla="*/ 523 h 1611"/>
                <a:gd name="T30" fmla="*/ 602 w 1246"/>
                <a:gd name="T31" fmla="*/ 107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6" h="1611">
                  <a:moveTo>
                    <a:pt x="602" y="107"/>
                  </a:moveTo>
                  <a:cubicBezTo>
                    <a:pt x="602" y="48"/>
                    <a:pt x="554" y="0"/>
                    <a:pt x="494" y="0"/>
                  </a:cubicBezTo>
                  <a:cubicBezTo>
                    <a:pt x="435" y="0"/>
                    <a:pt x="387" y="48"/>
                    <a:pt x="387" y="107"/>
                  </a:cubicBezTo>
                  <a:cubicBezTo>
                    <a:pt x="387" y="107"/>
                    <a:pt x="387" y="110"/>
                    <a:pt x="387" y="114"/>
                  </a:cubicBezTo>
                  <a:cubicBezTo>
                    <a:pt x="387" y="187"/>
                    <a:pt x="387" y="775"/>
                    <a:pt x="387" y="982"/>
                  </a:cubicBezTo>
                  <a:cubicBezTo>
                    <a:pt x="387" y="1016"/>
                    <a:pt x="346" y="1033"/>
                    <a:pt x="322" y="1009"/>
                  </a:cubicBezTo>
                  <a:cubicBezTo>
                    <a:pt x="205" y="892"/>
                    <a:pt x="205" y="892"/>
                    <a:pt x="205" y="892"/>
                  </a:cubicBezTo>
                  <a:cubicBezTo>
                    <a:pt x="161" y="848"/>
                    <a:pt x="89" y="848"/>
                    <a:pt x="44" y="892"/>
                  </a:cubicBezTo>
                  <a:cubicBezTo>
                    <a:pt x="0" y="937"/>
                    <a:pt x="0" y="1009"/>
                    <a:pt x="44" y="1053"/>
                  </a:cubicBezTo>
                  <a:cubicBezTo>
                    <a:pt x="441" y="1450"/>
                    <a:pt x="441" y="1450"/>
                    <a:pt x="441" y="1450"/>
                  </a:cubicBezTo>
                  <a:cubicBezTo>
                    <a:pt x="537" y="1549"/>
                    <a:pt x="670" y="1611"/>
                    <a:pt x="817" y="1611"/>
                  </a:cubicBezTo>
                  <a:cubicBezTo>
                    <a:pt x="1054" y="1611"/>
                    <a:pt x="1246" y="1419"/>
                    <a:pt x="1246" y="1181"/>
                  </a:cubicBezTo>
                  <a:cubicBezTo>
                    <a:pt x="1246" y="768"/>
                    <a:pt x="1246" y="768"/>
                    <a:pt x="1246" y="768"/>
                  </a:cubicBezTo>
                  <a:cubicBezTo>
                    <a:pt x="1246" y="719"/>
                    <a:pt x="1213" y="676"/>
                    <a:pt x="1165" y="664"/>
                  </a:cubicBezTo>
                  <a:cubicBezTo>
                    <a:pt x="602" y="523"/>
                    <a:pt x="602" y="523"/>
                    <a:pt x="602" y="523"/>
                  </a:cubicBezTo>
                  <a:lnTo>
                    <a:pt x="602" y="107"/>
                  </a:lnTo>
                  <a:close/>
                </a:path>
              </a:pathLst>
            </a:custGeom>
            <a:solidFill>
              <a:schemeClr val="bg2"/>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sp>
        <p:nvSpPr>
          <p:cNvPr id="40" name="Oval 39">
            <a:extLst>
              <a:ext uri="{FF2B5EF4-FFF2-40B4-BE49-F238E27FC236}">
                <a16:creationId xmlns:a16="http://schemas.microsoft.com/office/drawing/2014/main" id="{DB90E8FF-74C9-4933-BC91-33CEC22F9098}"/>
              </a:ext>
            </a:extLst>
          </p:cNvPr>
          <p:cNvSpPr/>
          <p:nvPr/>
        </p:nvSpPr>
        <p:spPr bwMode="auto">
          <a:xfrm>
            <a:off x="4028141" y="3003621"/>
            <a:ext cx="1058046" cy="1058045"/>
          </a:xfrm>
          <a:prstGeom prst="ellipse">
            <a:avLst/>
          </a:prstGeom>
          <a:solidFill>
            <a:schemeClr val="bg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1" name="Light_Bulb">
            <a:extLst>
              <a:ext uri="{FF2B5EF4-FFF2-40B4-BE49-F238E27FC236}">
                <a16:creationId xmlns:a16="http://schemas.microsoft.com/office/drawing/2014/main" id="{925059A2-135B-4A1B-BB63-42DD8267E52E}"/>
              </a:ext>
            </a:extLst>
          </p:cNvPr>
          <p:cNvGrpSpPr/>
          <p:nvPr/>
        </p:nvGrpSpPr>
        <p:grpSpPr>
          <a:xfrm>
            <a:off x="4374331" y="3249338"/>
            <a:ext cx="365666" cy="567734"/>
            <a:chOff x="2026142" y="1624779"/>
            <a:chExt cx="497505" cy="772427"/>
          </a:xfrm>
        </p:grpSpPr>
        <p:sp>
          <p:nvSpPr>
            <p:cNvPr id="42" name="Freeform: Shape 41">
              <a:extLst>
                <a:ext uri="{FF2B5EF4-FFF2-40B4-BE49-F238E27FC236}">
                  <a16:creationId xmlns:a16="http://schemas.microsoft.com/office/drawing/2014/main" id="{851376F7-9981-4D4E-A751-6E7E0500CDEF}"/>
                </a:ext>
              </a:extLst>
            </p:cNvPr>
            <p:cNvSpPr/>
            <p:nvPr/>
          </p:nvSpPr>
          <p:spPr>
            <a:xfrm>
              <a:off x="2026142" y="1624779"/>
              <a:ext cx="497505" cy="597005"/>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43" name="Freeform: Shape 42">
              <a:extLst>
                <a:ext uri="{FF2B5EF4-FFF2-40B4-BE49-F238E27FC236}">
                  <a16:creationId xmlns:a16="http://schemas.microsoft.com/office/drawing/2014/main" id="{2CF1348B-0D25-4443-91EC-F4CAA08A6540}"/>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defTabSz="914192">
                <a:defRPr/>
              </a:pPr>
              <a:endParaRPr lang="en-US" sz="1765">
                <a:solidFill>
                  <a:srgbClr val="1A1A1A"/>
                </a:solidFill>
                <a:latin typeface="Segoe UI"/>
              </a:endParaRPr>
            </a:p>
          </p:txBody>
        </p:sp>
        <p:sp>
          <p:nvSpPr>
            <p:cNvPr id="44" name="Freeform: Shape 43">
              <a:extLst>
                <a:ext uri="{FF2B5EF4-FFF2-40B4-BE49-F238E27FC236}">
                  <a16:creationId xmlns:a16="http://schemas.microsoft.com/office/drawing/2014/main" id="{D1170F61-EF09-4AC8-A9F8-FAE57A4E1DF5}"/>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defTabSz="914192">
                <a:defRPr/>
              </a:pPr>
              <a:endParaRPr lang="en-US" sz="1765">
                <a:solidFill>
                  <a:srgbClr val="1A1A1A"/>
                </a:solidFill>
                <a:latin typeface="Segoe UI"/>
              </a:endParaRPr>
            </a:p>
          </p:txBody>
        </p:sp>
        <p:sp>
          <p:nvSpPr>
            <p:cNvPr id="45" name="Freeform: Shape 44">
              <a:extLst>
                <a:ext uri="{FF2B5EF4-FFF2-40B4-BE49-F238E27FC236}">
                  <a16:creationId xmlns:a16="http://schemas.microsoft.com/office/drawing/2014/main" id="{AFCF02E5-73FF-4276-A523-2F8CADEBC32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defTabSz="914192">
                <a:defRPr/>
              </a:pPr>
              <a:endParaRPr lang="en-US" sz="1765">
                <a:solidFill>
                  <a:srgbClr val="1A1A1A"/>
                </a:solidFill>
                <a:latin typeface="Segoe UI"/>
              </a:endParaRPr>
            </a:p>
          </p:txBody>
        </p:sp>
        <p:sp>
          <p:nvSpPr>
            <p:cNvPr id="46" name="Freeform: Shape 45">
              <a:extLst>
                <a:ext uri="{FF2B5EF4-FFF2-40B4-BE49-F238E27FC236}">
                  <a16:creationId xmlns:a16="http://schemas.microsoft.com/office/drawing/2014/main" id="{760F5EB9-EB1E-4C84-875B-984FA2F1C87B}"/>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47" name="Freeform: Shape 46">
              <a:extLst>
                <a:ext uri="{FF2B5EF4-FFF2-40B4-BE49-F238E27FC236}">
                  <a16:creationId xmlns:a16="http://schemas.microsoft.com/office/drawing/2014/main" id="{F9EC0DB0-9F1D-48B2-9070-2A068711A944}"/>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grpSp>
      <p:sp>
        <p:nvSpPr>
          <p:cNvPr id="49" name="Oval 48">
            <a:extLst>
              <a:ext uri="{FF2B5EF4-FFF2-40B4-BE49-F238E27FC236}">
                <a16:creationId xmlns:a16="http://schemas.microsoft.com/office/drawing/2014/main" id="{0DBAA7D3-A52E-48DF-8A28-ED03F20A7E27}"/>
              </a:ext>
            </a:extLst>
          </p:cNvPr>
          <p:cNvSpPr/>
          <p:nvPr/>
        </p:nvSpPr>
        <p:spPr bwMode="auto">
          <a:xfrm>
            <a:off x="6966791" y="1315008"/>
            <a:ext cx="1043489" cy="10434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51" name="Freeform: Shape 50">
            <a:extLst>
              <a:ext uri="{FF2B5EF4-FFF2-40B4-BE49-F238E27FC236}">
                <a16:creationId xmlns:a16="http://schemas.microsoft.com/office/drawing/2014/main" id="{E28B0121-FB45-4EFC-8C3B-C3B6F218996A}"/>
              </a:ext>
            </a:extLst>
          </p:cNvPr>
          <p:cNvSpPr/>
          <p:nvPr/>
        </p:nvSpPr>
        <p:spPr>
          <a:xfrm>
            <a:off x="7232730" y="1633735"/>
            <a:ext cx="551885" cy="465446"/>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2050"/>
          </a:solidFill>
          <a:ln w="9525" cap="flat">
            <a:noFill/>
            <a:prstDash val="solid"/>
            <a:miter/>
          </a:ln>
        </p:spPr>
        <p:txBody>
          <a:bodyPr/>
          <a:lstStyle/>
          <a:p>
            <a:pPr defTabSz="914192">
              <a:defRPr/>
            </a:pPr>
            <a:endParaRPr lang="en-US" sz="1765">
              <a:solidFill>
                <a:srgbClr val="1A1A1A"/>
              </a:solidFill>
              <a:latin typeface="Segoe UI"/>
            </a:endParaRPr>
          </a:p>
        </p:txBody>
      </p:sp>
      <p:sp>
        <p:nvSpPr>
          <p:cNvPr id="52" name="Freeform: Shape 51">
            <a:extLst>
              <a:ext uri="{FF2B5EF4-FFF2-40B4-BE49-F238E27FC236}">
                <a16:creationId xmlns:a16="http://schemas.microsoft.com/office/drawing/2014/main" id="{E3A8B1C4-27E3-4963-BDA9-EA8BCE149F9C}"/>
              </a:ext>
            </a:extLst>
          </p:cNvPr>
          <p:cNvSpPr/>
          <p:nvPr/>
        </p:nvSpPr>
        <p:spPr>
          <a:xfrm>
            <a:off x="7202808" y="1632555"/>
            <a:ext cx="551885" cy="465446"/>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53" name="Freeform: Shape 52">
            <a:extLst>
              <a:ext uri="{FF2B5EF4-FFF2-40B4-BE49-F238E27FC236}">
                <a16:creationId xmlns:a16="http://schemas.microsoft.com/office/drawing/2014/main" id="{E5F79A25-53FA-489A-9BB9-21D1E383FE44}"/>
              </a:ext>
            </a:extLst>
          </p:cNvPr>
          <p:cNvSpPr/>
          <p:nvPr/>
        </p:nvSpPr>
        <p:spPr>
          <a:xfrm>
            <a:off x="7294568" y="1704218"/>
            <a:ext cx="365707" cy="39895"/>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sp>
        <p:nvSpPr>
          <p:cNvPr id="54" name="Freeform: Shape 53">
            <a:extLst>
              <a:ext uri="{FF2B5EF4-FFF2-40B4-BE49-F238E27FC236}">
                <a16:creationId xmlns:a16="http://schemas.microsoft.com/office/drawing/2014/main" id="{0E2D9356-066D-4D51-B77C-DFB2BDE1DACD}"/>
              </a:ext>
            </a:extLst>
          </p:cNvPr>
          <p:cNvSpPr/>
          <p:nvPr/>
        </p:nvSpPr>
        <p:spPr>
          <a:xfrm>
            <a:off x="7294568" y="1778689"/>
            <a:ext cx="365707" cy="39895"/>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sp>
        <p:nvSpPr>
          <p:cNvPr id="55" name="Freeform: Shape 54">
            <a:extLst>
              <a:ext uri="{FF2B5EF4-FFF2-40B4-BE49-F238E27FC236}">
                <a16:creationId xmlns:a16="http://schemas.microsoft.com/office/drawing/2014/main" id="{F425657B-15C5-4FBB-9088-A5BE132B5C0C}"/>
              </a:ext>
            </a:extLst>
          </p:cNvPr>
          <p:cNvSpPr/>
          <p:nvPr/>
        </p:nvSpPr>
        <p:spPr>
          <a:xfrm>
            <a:off x="7294568" y="1853825"/>
            <a:ext cx="365707" cy="39895"/>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sp>
        <p:nvSpPr>
          <p:cNvPr id="11" name="Graphic 8">
            <a:extLst>
              <a:ext uri="{FF2B5EF4-FFF2-40B4-BE49-F238E27FC236}">
                <a16:creationId xmlns:a16="http://schemas.microsoft.com/office/drawing/2014/main" id="{1CD9B30A-FA82-4F79-A286-0A34D8731D75}"/>
              </a:ext>
            </a:extLst>
          </p:cNvPr>
          <p:cNvSpPr/>
          <p:nvPr/>
        </p:nvSpPr>
        <p:spPr>
          <a:xfrm rot="19800000">
            <a:off x="4374893" y="1918629"/>
            <a:ext cx="4558126" cy="3750688"/>
          </a:xfrm>
          <a:custGeom>
            <a:avLst/>
            <a:gdLst>
              <a:gd name="connsiteX0" fmla="*/ 288690 w 3333750"/>
              <a:gd name="connsiteY0" fmla="*/ 37596 h 2743200"/>
              <a:gd name="connsiteX1" fmla="*/ 774465 w 3333750"/>
              <a:gd name="connsiteY1" fmla="*/ 188091 h 2743200"/>
              <a:gd name="connsiteX2" fmla="*/ 2037480 w 3333750"/>
              <a:gd name="connsiteY2" fmla="*/ 2102616 h 2743200"/>
              <a:gd name="connsiteX3" fmla="*/ 2066055 w 3333750"/>
              <a:gd name="connsiteY3" fmla="*/ 2427419 h 2743200"/>
              <a:gd name="connsiteX4" fmla="*/ 1668862 w 3333750"/>
              <a:gd name="connsiteY4" fmla="*/ 2740792 h 2743200"/>
              <a:gd name="connsiteX5" fmla="*/ 1268812 w 3333750"/>
              <a:gd name="connsiteY5" fmla="*/ 2486474 h 2743200"/>
              <a:gd name="connsiteX6" fmla="*/ 1253572 w 3333750"/>
              <a:gd name="connsiteY6" fmla="*/ 2153099 h 2743200"/>
              <a:gd name="connsiteX7" fmla="*/ 2545162 w 3333750"/>
              <a:gd name="connsiteY7" fmla="*/ 209046 h 2743200"/>
              <a:gd name="connsiteX8" fmla="*/ 2940450 w 3333750"/>
              <a:gd name="connsiteY8" fmla="*/ 8069 h 2743200"/>
              <a:gd name="connsiteX9" fmla="*/ 3331927 w 3333750"/>
              <a:gd name="connsiteY9" fmla="*/ 408119 h 2743200"/>
              <a:gd name="connsiteX10" fmla="*/ 3183337 w 3333750"/>
              <a:gd name="connsiteY10" fmla="*/ 780546 h 2743200"/>
              <a:gd name="connsiteX11" fmla="*/ 2867107 w 3333750"/>
              <a:gd name="connsiteY11" fmla="*/ 882464 h 2743200"/>
              <a:gd name="connsiteX12" fmla="*/ 374415 w 3333750"/>
              <a:gd name="connsiteY12" fmla="*/ 872939 h 2743200"/>
              <a:gd name="connsiteX13" fmla="*/ 43897 w 3333750"/>
              <a:gd name="connsiteY13" fmla="*/ 614811 h 2743200"/>
              <a:gd name="connsiteX14" fmla="*/ 20085 w 3333750"/>
              <a:gd name="connsiteY14" fmla="*/ 342396 h 2743200"/>
              <a:gd name="connsiteX15" fmla="*/ 288690 w 3333750"/>
              <a:gd name="connsiteY15" fmla="*/ 37596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33750" h="2743200">
                <a:moveTo>
                  <a:pt x="288690" y="37596"/>
                </a:moveTo>
                <a:cubicBezTo>
                  <a:pt x="288690" y="37596"/>
                  <a:pt x="557295" y="-92896"/>
                  <a:pt x="774465" y="188091"/>
                </a:cubicBezTo>
                <a:cubicBezTo>
                  <a:pt x="1266907" y="825314"/>
                  <a:pt x="1778400" y="1441581"/>
                  <a:pt x="2037480" y="2102616"/>
                </a:cubicBezTo>
                <a:cubicBezTo>
                  <a:pt x="2074627" y="2195961"/>
                  <a:pt x="2105107" y="2251206"/>
                  <a:pt x="2066055" y="2427419"/>
                </a:cubicBezTo>
                <a:cubicBezTo>
                  <a:pt x="2066055" y="2427419"/>
                  <a:pt x="1996522" y="2718884"/>
                  <a:pt x="1668862" y="2740792"/>
                </a:cubicBezTo>
                <a:cubicBezTo>
                  <a:pt x="1668862" y="2740792"/>
                  <a:pt x="1375492" y="2750317"/>
                  <a:pt x="1268812" y="2486474"/>
                </a:cubicBezTo>
                <a:cubicBezTo>
                  <a:pt x="1268812" y="2486474"/>
                  <a:pt x="1190707" y="2347409"/>
                  <a:pt x="1253572" y="2153099"/>
                </a:cubicBezTo>
                <a:cubicBezTo>
                  <a:pt x="1433595" y="1594934"/>
                  <a:pt x="2239410" y="610049"/>
                  <a:pt x="2545162" y="209046"/>
                </a:cubicBezTo>
                <a:cubicBezTo>
                  <a:pt x="2620410" y="109986"/>
                  <a:pt x="2755665" y="-4314"/>
                  <a:pt x="2940450" y="8069"/>
                </a:cubicBezTo>
                <a:cubicBezTo>
                  <a:pt x="2940450" y="8069"/>
                  <a:pt x="3271920" y="13784"/>
                  <a:pt x="3331927" y="408119"/>
                </a:cubicBezTo>
                <a:cubicBezTo>
                  <a:pt x="3331927" y="408119"/>
                  <a:pt x="3360502" y="639576"/>
                  <a:pt x="3183337" y="780546"/>
                </a:cubicBezTo>
                <a:cubicBezTo>
                  <a:pt x="3183337" y="780546"/>
                  <a:pt x="3059512" y="892941"/>
                  <a:pt x="2867107" y="882464"/>
                </a:cubicBezTo>
                <a:cubicBezTo>
                  <a:pt x="2335612" y="852936"/>
                  <a:pt x="586822" y="889131"/>
                  <a:pt x="374415" y="872939"/>
                </a:cubicBezTo>
                <a:cubicBezTo>
                  <a:pt x="291547" y="867224"/>
                  <a:pt x="121050" y="795786"/>
                  <a:pt x="43897" y="614811"/>
                </a:cubicBezTo>
                <a:cubicBezTo>
                  <a:pt x="23895" y="567186"/>
                  <a:pt x="-12300" y="465269"/>
                  <a:pt x="20085" y="342396"/>
                </a:cubicBezTo>
                <a:cubicBezTo>
                  <a:pt x="49612" y="229049"/>
                  <a:pt x="117240" y="95699"/>
                  <a:pt x="288690" y="37596"/>
                </a:cubicBezTo>
                <a:close/>
              </a:path>
            </a:pathLst>
          </a:custGeom>
          <a:noFill/>
          <a:ln w="22225" cap="rnd">
            <a:solidFill>
              <a:schemeClr val="tx1"/>
            </a:solidFill>
            <a:prstDash val="sysDot"/>
            <a:round/>
          </a:ln>
        </p:spPr>
        <p:txBody>
          <a:bodyPr rtlCol="0" anchor="ctr"/>
          <a:lstStyle/>
          <a:p>
            <a:pPr defTabSz="914192">
              <a:defRPr/>
            </a:pPr>
            <a:endParaRPr lang="en-US" sz="1765">
              <a:solidFill>
                <a:srgbClr val="1A1A1A"/>
              </a:solidFill>
              <a:latin typeface="Segoe UI"/>
            </a:endParaRPr>
          </a:p>
        </p:txBody>
      </p:sp>
    </p:spTree>
    <p:extLst>
      <p:ext uri="{BB962C8B-B14F-4D97-AF65-F5344CB8AC3E}">
        <p14:creationId xmlns:p14="http://schemas.microsoft.com/office/powerpoint/2010/main" val="1316383000"/>
      </p:ext>
    </p:extLst>
  </p:cSld>
  <p:clrMapOvr>
    <a:masterClrMapping/>
  </p:clrMapOvr>
  <p:transition advClick="0" advTm="0">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461069-0EEF-482C-A416-4BFB0F54F216}"/>
              </a:ext>
            </a:extLst>
          </p:cNvPr>
          <p:cNvSpPr txBox="1"/>
          <p:nvPr/>
        </p:nvSpPr>
        <p:spPr>
          <a:xfrm>
            <a:off x="590058" y="1235084"/>
            <a:ext cx="2102822" cy="492443"/>
          </a:xfrm>
          <a:prstGeom prst="rect">
            <a:avLst/>
          </a:prstGeom>
          <a:noFill/>
        </p:spPr>
        <p:txBody>
          <a:bodyPr wrap="square" lIns="0" tIns="0" rIns="0" bIns="0" rtlCol="0" anchor="ctr">
            <a:spAutoFit/>
          </a:bodyPr>
          <a:lstStyle/>
          <a:p>
            <a:pPr defTabSz="914192">
              <a:defRPr/>
            </a:pPr>
            <a:r>
              <a:rPr lang="en-US" sz="3200" b="1" dirty="0">
                <a:gradFill>
                  <a:gsLst>
                    <a:gs pos="2917">
                      <a:srgbClr val="1A1A1A"/>
                    </a:gs>
                    <a:gs pos="30000">
                      <a:srgbClr val="1A1A1A"/>
                    </a:gs>
                  </a:gsLst>
                  <a:lin ang="5400000" scaled="0"/>
                </a:gradFill>
                <a:latin typeface="Segoe UI"/>
              </a:rPr>
              <a:t>Enable</a:t>
            </a:r>
          </a:p>
        </p:txBody>
      </p:sp>
      <p:sp>
        <p:nvSpPr>
          <p:cNvPr id="30" name="TextBox 29">
            <a:extLst>
              <a:ext uri="{FF2B5EF4-FFF2-40B4-BE49-F238E27FC236}">
                <a16:creationId xmlns:a16="http://schemas.microsoft.com/office/drawing/2014/main" id="{38E64A65-4C25-4C71-9BC3-75328A81B180}"/>
              </a:ext>
            </a:extLst>
          </p:cNvPr>
          <p:cNvSpPr txBox="1"/>
          <p:nvPr/>
        </p:nvSpPr>
        <p:spPr>
          <a:xfrm>
            <a:off x="590058" y="1845194"/>
            <a:ext cx="4475574" cy="1231106"/>
          </a:xfrm>
          <a:prstGeom prst="rect">
            <a:avLst/>
          </a:prstGeom>
          <a:noFill/>
        </p:spPr>
        <p:txBody>
          <a:bodyPr wrap="square" lIns="0" tIns="0" rIns="0" bIns="0" rtlCol="0">
            <a:spAutoFit/>
          </a:bodyPr>
          <a:lstStyle>
            <a:defPPr>
              <a:defRPr lang="en-US"/>
            </a:defPPr>
            <a:lvl1pPr>
              <a:defRPr sz="1400" b="1">
                <a:gradFill>
                  <a:gsLst>
                    <a:gs pos="2917">
                      <a:schemeClr val="tx1"/>
                    </a:gs>
                    <a:gs pos="30000">
                      <a:schemeClr val="tx1"/>
                    </a:gs>
                  </a:gsLst>
                  <a:lin ang="5400000" scaled="0"/>
                </a:gradFill>
              </a:defRPr>
            </a:lvl1pPr>
          </a:lstStyle>
          <a:p>
            <a:pPr defTabSz="914192">
              <a:defRPr/>
            </a:pPr>
            <a:r>
              <a:rPr lang="en-US" sz="2000" b="0" dirty="0">
                <a:gradFill>
                  <a:gsLst>
                    <a:gs pos="2917">
                      <a:srgbClr val="0078D4"/>
                    </a:gs>
                    <a:gs pos="30000">
                      <a:srgbClr val="0078D4"/>
                    </a:gs>
                  </a:gsLst>
                  <a:lin ang="5400000" scaled="0"/>
                </a:gradFill>
                <a:latin typeface="Segoe UI Semibold"/>
              </a:rPr>
              <a:t>Azure enables every developer and organization to more easily adopt open source in the cloud, without having to be an expert</a:t>
            </a:r>
          </a:p>
        </p:txBody>
      </p:sp>
      <p:sp>
        <p:nvSpPr>
          <p:cNvPr id="7" name="Rectangle 6">
            <a:extLst>
              <a:ext uri="{FF2B5EF4-FFF2-40B4-BE49-F238E27FC236}">
                <a16:creationId xmlns:a16="http://schemas.microsoft.com/office/drawing/2014/main" id="{2BC01902-87D1-4132-8F93-E2D286546206}"/>
              </a:ext>
            </a:extLst>
          </p:cNvPr>
          <p:cNvSpPr/>
          <p:nvPr/>
        </p:nvSpPr>
        <p:spPr>
          <a:xfrm>
            <a:off x="590058" y="3218648"/>
            <a:ext cx="4475573" cy="3167340"/>
          </a:xfrm>
          <a:prstGeom prst="rect">
            <a:avLst/>
          </a:prstGeom>
          <a:noFill/>
        </p:spPr>
        <p:txBody>
          <a:bodyPr wrap="square" lIns="0" tIns="0" rIns="0" bIns="0" rtlCol="0">
            <a:spAutoFit/>
          </a:bodyPr>
          <a:lstStyle/>
          <a:p>
            <a:pPr defTabSz="914192">
              <a:spcAft>
                <a:spcPts val="1200"/>
              </a:spcAft>
              <a:defRPr/>
            </a:pPr>
            <a:r>
              <a:rPr lang="en-US" sz="1600" b="1" dirty="0">
                <a:gradFill>
                  <a:gsLst>
                    <a:gs pos="2917">
                      <a:srgbClr val="1A1A1A"/>
                    </a:gs>
                    <a:gs pos="30000">
                      <a:srgbClr val="1A1A1A"/>
                    </a:gs>
                  </a:gsLst>
                  <a:lin ang="5400000" scaled="0"/>
                </a:gradFill>
                <a:latin typeface="Segoe UI"/>
              </a:rPr>
              <a:t>Azure makes open source projects easier </a:t>
            </a:r>
            <a:br>
              <a:rPr lang="en-US" sz="1600" b="1" dirty="0">
                <a:gradFill>
                  <a:gsLst>
                    <a:gs pos="2917">
                      <a:srgbClr val="1A1A1A"/>
                    </a:gs>
                    <a:gs pos="30000">
                      <a:srgbClr val="1A1A1A"/>
                    </a:gs>
                  </a:gsLst>
                  <a:lin ang="5400000" scaled="0"/>
                </a:gradFill>
                <a:latin typeface="Segoe UI"/>
              </a:rPr>
            </a:br>
            <a:r>
              <a:rPr lang="en-US" sz="1600" b="1" dirty="0">
                <a:gradFill>
                  <a:gsLst>
                    <a:gs pos="2917">
                      <a:srgbClr val="1A1A1A"/>
                    </a:gs>
                    <a:gs pos="30000">
                      <a:srgbClr val="1A1A1A"/>
                    </a:gs>
                  </a:gsLst>
                  <a:lin ang="5400000" scaled="0"/>
                </a:gradFill>
                <a:latin typeface="Segoe UI"/>
              </a:rPr>
              <a:t>to use by improving their security and manageability, while preserving open APIs</a:t>
            </a:r>
            <a:r>
              <a:rPr lang="en-US" sz="1600" dirty="0">
                <a:gradFill>
                  <a:gsLst>
                    <a:gs pos="2917">
                      <a:srgbClr val="1A1A1A"/>
                    </a:gs>
                    <a:gs pos="30000">
                      <a:srgbClr val="1A1A1A"/>
                    </a:gs>
                  </a:gsLst>
                  <a:lin ang="5400000" scaled="0"/>
                </a:gradFill>
                <a:latin typeface="Segoe UI"/>
              </a:rPr>
              <a:t>.   Kubernetes, MySQL, Postgres, Redis Cache, Spark and more, all as native managed Azure services with full open API compatibility and integrations with Azure security and monitoring</a:t>
            </a:r>
          </a:p>
          <a:p>
            <a:pPr defTabSz="914192">
              <a:spcAft>
                <a:spcPts val="1200"/>
              </a:spcAft>
              <a:defRPr/>
            </a:pPr>
            <a:r>
              <a:rPr lang="en-US" sz="1600" b="1" dirty="0">
                <a:gradFill>
                  <a:gsLst>
                    <a:gs pos="2917">
                      <a:srgbClr val="1A1A1A"/>
                    </a:gs>
                    <a:gs pos="30000">
                      <a:srgbClr val="1A1A1A"/>
                    </a:gs>
                  </a:gsLst>
                  <a:lin ang="5400000" scaled="0"/>
                </a:gradFill>
                <a:latin typeface="Segoe UI"/>
              </a:rPr>
              <a:t>Azure provides enterprise support, and a </a:t>
            </a:r>
            <a:br>
              <a:rPr lang="en-US" sz="1600" b="1" dirty="0">
                <a:gradFill>
                  <a:gsLst>
                    <a:gs pos="2917">
                      <a:srgbClr val="1A1A1A"/>
                    </a:gs>
                    <a:gs pos="30000">
                      <a:srgbClr val="1A1A1A"/>
                    </a:gs>
                  </a:gsLst>
                  <a:lin ang="5400000" scaled="0"/>
                </a:gradFill>
                <a:latin typeface="Segoe UI"/>
              </a:rPr>
            </a:br>
            <a:r>
              <a:rPr lang="en-US" sz="1600" b="1" dirty="0">
                <a:gradFill>
                  <a:gsLst>
                    <a:gs pos="2917">
                      <a:srgbClr val="1A1A1A"/>
                    </a:gs>
                    <a:gs pos="30000">
                      <a:srgbClr val="1A1A1A"/>
                    </a:gs>
                  </a:gsLst>
                  <a:lin ang="5400000" scaled="0"/>
                </a:gradFill>
                <a:latin typeface="Segoe UI"/>
              </a:rPr>
              <a:t>large partner ecosystem. </a:t>
            </a:r>
            <a:r>
              <a:rPr lang="en-US" sz="1600" dirty="0">
                <a:gradFill>
                  <a:gsLst>
                    <a:gs pos="2917">
                      <a:srgbClr val="1A1A1A"/>
                    </a:gs>
                    <a:gs pos="30000">
                      <a:srgbClr val="1A1A1A"/>
                    </a:gs>
                  </a:gsLst>
                  <a:lin ang="5400000" scaled="0"/>
                </a:gradFill>
                <a:latin typeface="Segoe UI"/>
              </a:rPr>
              <a:t>From embedded ISV support partners like Red Hat, to implementation partners, the Azure ecosystem can provide whatever help you need</a:t>
            </a:r>
          </a:p>
        </p:txBody>
      </p:sp>
      <p:grpSp>
        <p:nvGrpSpPr>
          <p:cNvPr id="10" name="Group 9">
            <a:extLst>
              <a:ext uri="{FF2B5EF4-FFF2-40B4-BE49-F238E27FC236}">
                <a16:creationId xmlns:a16="http://schemas.microsoft.com/office/drawing/2014/main" id="{48D9D5A4-EBD1-4B93-A0CF-367AFC043FC2}"/>
              </a:ext>
            </a:extLst>
          </p:cNvPr>
          <p:cNvGrpSpPr/>
          <p:nvPr/>
        </p:nvGrpSpPr>
        <p:grpSpPr>
          <a:xfrm>
            <a:off x="589601" y="606860"/>
            <a:ext cx="496273" cy="465473"/>
            <a:chOff x="5696038" y="2786843"/>
            <a:chExt cx="799924" cy="750278"/>
          </a:xfrm>
        </p:grpSpPr>
        <p:sp>
          <p:nvSpPr>
            <p:cNvPr id="11" name="Freeform 5">
              <a:extLst>
                <a:ext uri="{FF2B5EF4-FFF2-40B4-BE49-F238E27FC236}">
                  <a16:creationId xmlns:a16="http://schemas.microsoft.com/office/drawing/2014/main" id="{9609CD0C-69E4-4020-9E78-8B8EE53C3630}"/>
                </a:ext>
              </a:extLst>
            </p:cNvPr>
            <p:cNvSpPr>
              <a:spLocks/>
            </p:cNvSpPr>
            <p:nvPr/>
          </p:nvSpPr>
          <p:spPr bwMode="auto">
            <a:xfrm>
              <a:off x="5696038" y="2786843"/>
              <a:ext cx="799924" cy="567208"/>
            </a:xfrm>
            <a:custGeom>
              <a:avLst/>
              <a:gdLst>
                <a:gd name="T0" fmla="*/ 2281 w 2352"/>
                <a:gd name="T1" fmla="*/ 1667 h 1667"/>
                <a:gd name="T2" fmla="*/ 2352 w 2352"/>
                <a:gd name="T3" fmla="*/ 1595 h 1667"/>
                <a:gd name="T4" fmla="*/ 2352 w 2352"/>
                <a:gd name="T5" fmla="*/ 72 h 1667"/>
                <a:gd name="T6" fmla="*/ 2281 w 2352"/>
                <a:gd name="T7" fmla="*/ 0 h 1667"/>
                <a:gd name="T8" fmla="*/ 72 w 2352"/>
                <a:gd name="T9" fmla="*/ 0 h 1667"/>
                <a:gd name="T10" fmla="*/ 0 w 2352"/>
                <a:gd name="T11" fmla="*/ 72 h 1667"/>
                <a:gd name="T12" fmla="*/ 0 w 2352"/>
                <a:gd name="T13" fmla="*/ 1595 h 1667"/>
                <a:gd name="T14" fmla="*/ 72 w 2352"/>
                <a:gd name="T15" fmla="*/ 1667 h 1667"/>
                <a:gd name="T16" fmla="*/ 2281 w 2352"/>
                <a:gd name="T17" fmla="*/ 1667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2" h="1667">
                  <a:moveTo>
                    <a:pt x="2281" y="1667"/>
                  </a:moveTo>
                  <a:cubicBezTo>
                    <a:pt x="2320" y="1667"/>
                    <a:pt x="2352" y="1635"/>
                    <a:pt x="2352" y="1595"/>
                  </a:cubicBezTo>
                  <a:cubicBezTo>
                    <a:pt x="2352" y="72"/>
                    <a:pt x="2352" y="72"/>
                    <a:pt x="2352" y="72"/>
                  </a:cubicBezTo>
                  <a:cubicBezTo>
                    <a:pt x="2352" y="32"/>
                    <a:pt x="2320" y="0"/>
                    <a:pt x="2281" y="0"/>
                  </a:cubicBezTo>
                  <a:cubicBezTo>
                    <a:pt x="72" y="0"/>
                    <a:pt x="72" y="0"/>
                    <a:pt x="72" y="0"/>
                  </a:cubicBezTo>
                  <a:cubicBezTo>
                    <a:pt x="32" y="0"/>
                    <a:pt x="0" y="32"/>
                    <a:pt x="0" y="72"/>
                  </a:cubicBezTo>
                  <a:cubicBezTo>
                    <a:pt x="0" y="1595"/>
                    <a:pt x="0" y="1595"/>
                    <a:pt x="0" y="1595"/>
                  </a:cubicBezTo>
                  <a:cubicBezTo>
                    <a:pt x="0" y="1635"/>
                    <a:pt x="32" y="1667"/>
                    <a:pt x="72" y="1667"/>
                  </a:cubicBezTo>
                  <a:lnTo>
                    <a:pt x="2281" y="1667"/>
                  </a:lnTo>
                  <a:close/>
                </a:path>
              </a:pathLst>
            </a:custGeom>
            <a:solidFill>
              <a:schemeClr val="accent1"/>
            </a:solidFill>
            <a:ln w="25400" cap="flat">
              <a:solidFill>
                <a:srgbClr val="00BCF2"/>
              </a:solidFill>
              <a:prstDash val="solid"/>
              <a:miter lim="800000"/>
              <a:headEnd/>
              <a:tailEnd/>
            </a:ln>
          </p:spPr>
          <p:txBody>
            <a:bodyPr vert="horz" wrap="square" lIns="91401" tIns="45700" rIns="91401" bIns="45700" numCol="1" anchor="t" anchorCtr="0" compatLnSpc="1">
              <a:prstTxWarp prst="textNoShape">
                <a:avLst/>
              </a:prstTxWarp>
            </a:bodyPr>
            <a:lstStyle/>
            <a:p>
              <a:pPr defTabSz="913841">
                <a:defRPr/>
              </a:pPr>
              <a:endParaRPr lang="en-US" sz="1729">
                <a:solidFill>
                  <a:srgbClr val="353535"/>
                </a:solidFill>
                <a:latin typeface="Segoe UI Semilight"/>
              </a:endParaRPr>
            </a:p>
          </p:txBody>
        </p:sp>
        <p:grpSp>
          <p:nvGrpSpPr>
            <p:cNvPr id="12" name="Group 11">
              <a:extLst>
                <a:ext uri="{FF2B5EF4-FFF2-40B4-BE49-F238E27FC236}">
                  <a16:creationId xmlns:a16="http://schemas.microsoft.com/office/drawing/2014/main" id="{4D13D2D9-1A40-4715-8B21-D666E3361903}"/>
                </a:ext>
              </a:extLst>
            </p:cNvPr>
            <p:cNvGrpSpPr/>
            <p:nvPr/>
          </p:nvGrpSpPr>
          <p:grpSpPr>
            <a:xfrm>
              <a:off x="5913982" y="2879408"/>
              <a:ext cx="302956" cy="302954"/>
              <a:chOff x="5882519" y="2878425"/>
              <a:chExt cx="365882" cy="365880"/>
            </a:xfrm>
          </p:grpSpPr>
          <p:sp>
            <p:nvSpPr>
              <p:cNvPr id="17" name="Oval 7">
                <a:extLst>
                  <a:ext uri="{FF2B5EF4-FFF2-40B4-BE49-F238E27FC236}">
                    <a16:creationId xmlns:a16="http://schemas.microsoft.com/office/drawing/2014/main" id="{1FB8C6AA-AF7B-417D-BB07-ABA414188AD4}"/>
                  </a:ext>
                </a:extLst>
              </p:cNvPr>
              <p:cNvSpPr>
                <a:spLocks noChangeArrowheads="1"/>
              </p:cNvSpPr>
              <p:nvPr/>
            </p:nvSpPr>
            <p:spPr bwMode="auto">
              <a:xfrm>
                <a:off x="5882519" y="2878425"/>
                <a:ext cx="365882" cy="365880"/>
              </a:xfrm>
              <a:prstGeom prst="ellipse">
                <a:avLst/>
              </a:prstGeom>
              <a:solidFill>
                <a:schemeClr val="bg1">
                  <a:alpha val="10000"/>
                </a:schemeClr>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8" name="Oval 7">
                <a:extLst>
                  <a:ext uri="{FF2B5EF4-FFF2-40B4-BE49-F238E27FC236}">
                    <a16:creationId xmlns:a16="http://schemas.microsoft.com/office/drawing/2014/main" id="{C0C02E2C-82FE-4020-8060-70CD73103CB0}"/>
                  </a:ext>
                </a:extLst>
              </p:cNvPr>
              <p:cNvSpPr>
                <a:spLocks noChangeArrowheads="1"/>
              </p:cNvSpPr>
              <p:nvPr/>
            </p:nvSpPr>
            <p:spPr bwMode="auto">
              <a:xfrm>
                <a:off x="5950926" y="2946832"/>
                <a:ext cx="229066" cy="229066"/>
              </a:xfrm>
              <a:prstGeom prst="ellipse">
                <a:avLst/>
              </a:prstGeom>
              <a:solidFill>
                <a:schemeClr val="bg1">
                  <a:alpha val="30000"/>
                </a:schemeClr>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sp>
          <p:nvSpPr>
            <p:cNvPr id="13" name="Freeform: Shape 12">
              <a:extLst>
                <a:ext uri="{FF2B5EF4-FFF2-40B4-BE49-F238E27FC236}">
                  <a16:creationId xmlns:a16="http://schemas.microsoft.com/office/drawing/2014/main" id="{33C1AF12-95D1-4865-A331-0D593B6007AA}"/>
                </a:ext>
              </a:extLst>
            </p:cNvPr>
            <p:cNvSpPr/>
            <p:nvPr/>
          </p:nvSpPr>
          <p:spPr bwMode="auto">
            <a:xfrm>
              <a:off x="5990449" y="3371851"/>
              <a:ext cx="361045" cy="142763"/>
            </a:xfrm>
            <a:custGeom>
              <a:avLst/>
              <a:gdLst>
                <a:gd name="connsiteX0" fmla="*/ 0 w 361045"/>
                <a:gd name="connsiteY0" fmla="*/ 0 h 142763"/>
                <a:gd name="connsiteX1" fmla="*/ 361045 w 361045"/>
                <a:gd name="connsiteY1" fmla="*/ 0 h 142763"/>
                <a:gd name="connsiteX2" fmla="*/ 350300 w 361045"/>
                <a:gd name="connsiteY2" fmla="*/ 53457 h 142763"/>
                <a:gd name="connsiteX3" fmla="*/ 215832 w 361045"/>
                <a:gd name="connsiteY3" fmla="*/ 142763 h 142763"/>
                <a:gd name="connsiteX4" fmla="*/ 87927 w 361045"/>
                <a:gd name="connsiteY4" fmla="*/ 87969 h 142763"/>
                <a:gd name="connsiteX5" fmla="*/ 30954 w 361045"/>
                <a:gd name="connsiteY5" fmla="*/ 30968 h 142763"/>
                <a:gd name="connsiteX6" fmla="*/ 0 w 361045"/>
                <a:gd name="connsiteY6" fmla="*/ 0 h 1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045" h="142763">
                  <a:moveTo>
                    <a:pt x="0" y="0"/>
                  </a:moveTo>
                  <a:lnTo>
                    <a:pt x="361045" y="0"/>
                  </a:lnTo>
                  <a:lnTo>
                    <a:pt x="350300" y="53457"/>
                  </a:lnTo>
                  <a:cubicBezTo>
                    <a:pt x="328152" y="106007"/>
                    <a:pt x="276297" y="142763"/>
                    <a:pt x="215832" y="142763"/>
                  </a:cubicBezTo>
                  <a:cubicBezTo>
                    <a:pt x="165826" y="142763"/>
                    <a:pt x="120583" y="121662"/>
                    <a:pt x="87927" y="87969"/>
                  </a:cubicBezTo>
                  <a:cubicBezTo>
                    <a:pt x="87927" y="87969"/>
                    <a:pt x="87927" y="87969"/>
                    <a:pt x="30954" y="30968"/>
                  </a:cubicBez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ED8249BE-1F01-4613-AE02-12536045FE71}"/>
                </a:ext>
              </a:extLst>
            </p:cNvPr>
            <p:cNvSpPr/>
            <p:nvPr/>
          </p:nvSpPr>
          <p:spPr bwMode="auto">
            <a:xfrm>
              <a:off x="5932102" y="2989362"/>
              <a:ext cx="420112" cy="382488"/>
            </a:xfrm>
            <a:custGeom>
              <a:avLst/>
              <a:gdLst>
                <a:gd name="connsiteX0" fmla="*/ 129543 w 420112"/>
                <a:gd name="connsiteY0" fmla="*/ 567 h 382488"/>
                <a:gd name="connsiteX1" fmla="*/ 172016 w 420112"/>
                <a:gd name="connsiteY1" fmla="*/ 30094 h 382488"/>
                <a:gd name="connsiteX2" fmla="*/ 194129 w 420112"/>
                <a:gd name="connsiteY2" fmla="*/ 156269 h 382488"/>
                <a:gd name="connsiteX3" fmla="*/ 206241 w 420112"/>
                <a:gd name="connsiteY3" fmla="*/ 156269 h 382488"/>
                <a:gd name="connsiteX4" fmla="*/ 211141 w 420112"/>
                <a:gd name="connsiteY4" fmla="*/ 157497 h 382488"/>
                <a:gd name="connsiteX5" fmla="*/ 392558 w 420112"/>
                <a:gd name="connsiteY5" fmla="*/ 202954 h 382488"/>
                <a:gd name="connsiteX6" fmla="*/ 420112 w 420112"/>
                <a:gd name="connsiteY6" fmla="*/ 238349 h 382488"/>
                <a:gd name="connsiteX7" fmla="*/ 420112 w 420112"/>
                <a:gd name="connsiteY7" fmla="*/ 378907 h 382488"/>
                <a:gd name="connsiteX8" fmla="*/ 419392 w 420112"/>
                <a:gd name="connsiteY8" fmla="*/ 382488 h 382488"/>
                <a:gd name="connsiteX9" fmla="*/ 58347 w 420112"/>
                <a:gd name="connsiteY9" fmla="*/ 382488 h 382488"/>
                <a:gd name="connsiteX10" fmla="*/ 55802 w 420112"/>
                <a:gd name="connsiteY10" fmla="*/ 379942 h 382488"/>
                <a:gd name="connsiteX11" fmla="*/ 11226 w 420112"/>
                <a:gd name="connsiteY11" fmla="*/ 335344 h 382488"/>
                <a:gd name="connsiteX12" fmla="*/ 11226 w 420112"/>
                <a:gd name="connsiteY12" fmla="*/ 280550 h 382488"/>
                <a:gd name="connsiteX13" fmla="*/ 65993 w 420112"/>
                <a:gd name="connsiteY13" fmla="*/ 280550 h 382488"/>
                <a:gd name="connsiteX14" fmla="*/ 105794 w 420112"/>
                <a:gd name="connsiteY14" fmla="*/ 320369 h 382488"/>
                <a:gd name="connsiteX15" fmla="*/ 127905 w 420112"/>
                <a:gd name="connsiteY15" fmla="*/ 311180 h 382488"/>
                <a:gd name="connsiteX16" fmla="*/ 127905 w 420112"/>
                <a:gd name="connsiteY16" fmla="*/ 238795 h 382488"/>
                <a:gd name="connsiteX17" fmla="*/ 127905 w 420112"/>
                <a:gd name="connsiteY17" fmla="*/ 165143 h 382488"/>
                <a:gd name="connsiteX18" fmla="*/ 121433 w 420112"/>
                <a:gd name="connsiteY18" fmla="*/ 165143 h 382488"/>
                <a:gd name="connsiteX19" fmla="*/ 115202 w 420112"/>
                <a:gd name="connsiteY19" fmla="*/ 129590 h 382488"/>
                <a:gd name="connsiteX20" fmla="*/ 100389 w 420112"/>
                <a:gd name="connsiteY20" fmla="*/ 45065 h 382488"/>
                <a:gd name="connsiteX21" fmla="*/ 99977 w 420112"/>
                <a:gd name="connsiteY21" fmla="*/ 42719 h 382488"/>
                <a:gd name="connsiteX22" fmla="*/ 129543 w 420112"/>
                <a:gd name="connsiteY22" fmla="*/ 567 h 3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0112" h="382488">
                  <a:moveTo>
                    <a:pt x="129543" y="567"/>
                  </a:moveTo>
                  <a:cubicBezTo>
                    <a:pt x="149647" y="-2957"/>
                    <a:pt x="168550" y="10315"/>
                    <a:pt x="172016" y="30094"/>
                  </a:cubicBezTo>
                  <a:lnTo>
                    <a:pt x="194129" y="156269"/>
                  </a:lnTo>
                  <a:lnTo>
                    <a:pt x="206241" y="156269"/>
                  </a:lnTo>
                  <a:lnTo>
                    <a:pt x="211141" y="157497"/>
                  </a:lnTo>
                  <a:cubicBezTo>
                    <a:pt x="227974" y="161714"/>
                    <a:pt x="272861" y="172962"/>
                    <a:pt x="392558" y="202954"/>
                  </a:cubicBezTo>
                  <a:cubicBezTo>
                    <a:pt x="408887" y="207038"/>
                    <a:pt x="420112" y="221672"/>
                    <a:pt x="420112" y="238349"/>
                  </a:cubicBezTo>
                  <a:cubicBezTo>
                    <a:pt x="420112" y="238349"/>
                    <a:pt x="420112" y="238349"/>
                    <a:pt x="420112" y="378907"/>
                  </a:cubicBezTo>
                  <a:lnTo>
                    <a:pt x="419392" y="382488"/>
                  </a:lnTo>
                  <a:lnTo>
                    <a:pt x="58347" y="382488"/>
                  </a:lnTo>
                  <a:lnTo>
                    <a:pt x="55802" y="379942"/>
                  </a:lnTo>
                  <a:cubicBezTo>
                    <a:pt x="42878" y="367011"/>
                    <a:pt x="28107" y="352233"/>
                    <a:pt x="11226" y="335344"/>
                  </a:cubicBezTo>
                  <a:cubicBezTo>
                    <a:pt x="-3742" y="320369"/>
                    <a:pt x="-3742" y="295865"/>
                    <a:pt x="11226" y="280550"/>
                  </a:cubicBezTo>
                  <a:cubicBezTo>
                    <a:pt x="26534" y="265575"/>
                    <a:pt x="51026" y="265575"/>
                    <a:pt x="65993" y="280550"/>
                  </a:cubicBezTo>
                  <a:cubicBezTo>
                    <a:pt x="65993" y="280550"/>
                    <a:pt x="65993" y="280550"/>
                    <a:pt x="105794" y="320369"/>
                  </a:cubicBezTo>
                  <a:cubicBezTo>
                    <a:pt x="113958" y="328537"/>
                    <a:pt x="127905" y="322752"/>
                    <a:pt x="127905" y="311180"/>
                  </a:cubicBezTo>
                  <a:cubicBezTo>
                    <a:pt x="127905" y="293568"/>
                    <a:pt x="127905" y="267851"/>
                    <a:pt x="127905" y="238795"/>
                  </a:cubicBezTo>
                  <a:lnTo>
                    <a:pt x="127905" y="165143"/>
                  </a:lnTo>
                  <a:lnTo>
                    <a:pt x="121433" y="165143"/>
                  </a:lnTo>
                  <a:lnTo>
                    <a:pt x="115202" y="129590"/>
                  </a:lnTo>
                  <a:cubicBezTo>
                    <a:pt x="107860" y="87697"/>
                    <a:pt x="101997" y="54242"/>
                    <a:pt x="100389" y="45065"/>
                  </a:cubicBezTo>
                  <a:cubicBezTo>
                    <a:pt x="100154" y="43725"/>
                    <a:pt x="99977" y="42719"/>
                    <a:pt x="99977" y="42719"/>
                  </a:cubicBezTo>
                  <a:cubicBezTo>
                    <a:pt x="96511" y="22941"/>
                    <a:pt x="109774" y="4031"/>
                    <a:pt x="129543" y="567"/>
                  </a:cubicBezTo>
                  <a:close/>
                </a:path>
              </a:pathLst>
            </a:custGeom>
            <a:solidFill>
              <a:schemeClr val="tx2">
                <a:lumMod val="75000"/>
                <a:alpha val="72000"/>
              </a:schemeClr>
            </a:solidFill>
            <a:ln w="1079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Freeform 6">
              <a:extLst>
                <a:ext uri="{FF2B5EF4-FFF2-40B4-BE49-F238E27FC236}">
                  <a16:creationId xmlns:a16="http://schemas.microsoft.com/office/drawing/2014/main" id="{7F369D71-DD89-431C-9233-A5CD2A50831F}"/>
                </a:ext>
              </a:extLst>
            </p:cNvPr>
            <p:cNvSpPr>
              <a:spLocks/>
            </p:cNvSpPr>
            <p:nvPr/>
          </p:nvSpPr>
          <p:spPr bwMode="auto">
            <a:xfrm>
              <a:off x="5898036" y="2988841"/>
              <a:ext cx="423854" cy="548280"/>
            </a:xfrm>
            <a:custGeom>
              <a:avLst/>
              <a:gdLst>
                <a:gd name="T0" fmla="*/ 602 w 1246"/>
                <a:gd name="T1" fmla="*/ 107 h 1611"/>
                <a:gd name="T2" fmla="*/ 494 w 1246"/>
                <a:gd name="T3" fmla="*/ 0 h 1611"/>
                <a:gd name="T4" fmla="*/ 387 w 1246"/>
                <a:gd name="T5" fmla="*/ 107 h 1611"/>
                <a:gd name="T6" fmla="*/ 387 w 1246"/>
                <a:gd name="T7" fmla="*/ 114 h 1611"/>
                <a:gd name="T8" fmla="*/ 387 w 1246"/>
                <a:gd name="T9" fmla="*/ 982 h 1611"/>
                <a:gd name="T10" fmla="*/ 322 w 1246"/>
                <a:gd name="T11" fmla="*/ 1009 h 1611"/>
                <a:gd name="T12" fmla="*/ 205 w 1246"/>
                <a:gd name="T13" fmla="*/ 892 h 1611"/>
                <a:gd name="T14" fmla="*/ 44 w 1246"/>
                <a:gd name="T15" fmla="*/ 892 h 1611"/>
                <a:gd name="T16" fmla="*/ 44 w 1246"/>
                <a:gd name="T17" fmla="*/ 1053 h 1611"/>
                <a:gd name="T18" fmla="*/ 441 w 1246"/>
                <a:gd name="T19" fmla="*/ 1450 h 1611"/>
                <a:gd name="T20" fmla="*/ 817 w 1246"/>
                <a:gd name="T21" fmla="*/ 1611 h 1611"/>
                <a:gd name="T22" fmla="*/ 1246 w 1246"/>
                <a:gd name="T23" fmla="*/ 1181 h 1611"/>
                <a:gd name="T24" fmla="*/ 1246 w 1246"/>
                <a:gd name="T25" fmla="*/ 768 h 1611"/>
                <a:gd name="T26" fmla="*/ 1165 w 1246"/>
                <a:gd name="T27" fmla="*/ 664 h 1611"/>
                <a:gd name="T28" fmla="*/ 602 w 1246"/>
                <a:gd name="T29" fmla="*/ 523 h 1611"/>
                <a:gd name="T30" fmla="*/ 602 w 1246"/>
                <a:gd name="T31" fmla="*/ 107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6" h="1611">
                  <a:moveTo>
                    <a:pt x="602" y="107"/>
                  </a:moveTo>
                  <a:cubicBezTo>
                    <a:pt x="602" y="48"/>
                    <a:pt x="554" y="0"/>
                    <a:pt x="494" y="0"/>
                  </a:cubicBezTo>
                  <a:cubicBezTo>
                    <a:pt x="435" y="0"/>
                    <a:pt x="387" y="48"/>
                    <a:pt x="387" y="107"/>
                  </a:cubicBezTo>
                  <a:cubicBezTo>
                    <a:pt x="387" y="107"/>
                    <a:pt x="387" y="110"/>
                    <a:pt x="387" y="114"/>
                  </a:cubicBezTo>
                  <a:cubicBezTo>
                    <a:pt x="387" y="187"/>
                    <a:pt x="387" y="775"/>
                    <a:pt x="387" y="982"/>
                  </a:cubicBezTo>
                  <a:cubicBezTo>
                    <a:pt x="387" y="1016"/>
                    <a:pt x="346" y="1033"/>
                    <a:pt x="322" y="1009"/>
                  </a:cubicBezTo>
                  <a:cubicBezTo>
                    <a:pt x="205" y="892"/>
                    <a:pt x="205" y="892"/>
                    <a:pt x="205" y="892"/>
                  </a:cubicBezTo>
                  <a:cubicBezTo>
                    <a:pt x="161" y="848"/>
                    <a:pt x="89" y="848"/>
                    <a:pt x="44" y="892"/>
                  </a:cubicBezTo>
                  <a:cubicBezTo>
                    <a:pt x="0" y="937"/>
                    <a:pt x="0" y="1009"/>
                    <a:pt x="44" y="1053"/>
                  </a:cubicBezTo>
                  <a:cubicBezTo>
                    <a:pt x="441" y="1450"/>
                    <a:pt x="441" y="1450"/>
                    <a:pt x="441" y="1450"/>
                  </a:cubicBezTo>
                  <a:cubicBezTo>
                    <a:pt x="537" y="1549"/>
                    <a:pt x="670" y="1611"/>
                    <a:pt x="817" y="1611"/>
                  </a:cubicBezTo>
                  <a:cubicBezTo>
                    <a:pt x="1054" y="1611"/>
                    <a:pt x="1246" y="1419"/>
                    <a:pt x="1246" y="1181"/>
                  </a:cubicBezTo>
                  <a:cubicBezTo>
                    <a:pt x="1246" y="768"/>
                    <a:pt x="1246" y="768"/>
                    <a:pt x="1246" y="768"/>
                  </a:cubicBezTo>
                  <a:cubicBezTo>
                    <a:pt x="1246" y="719"/>
                    <a:pt x="1213" y="676"/>
                    <a:pt x="1165" y="664"/>
                  </a:cubicBezTo>
                  <a:cubicBezTo>
                    <a:pt x="602" y="523"/>
                    <a:pt x="602" y="523"/>
                    <a:pt x="602" y="523"/>
                  </a:cubicBezTo>
                  <a:lnTo>
                    <a:pt x="602" y="107"/>
                  </a:lnTo>
                  <a:close/>
                </a:path>
              </a:pathLst>
            </a:custGeom>
            <a:solidFill>
              <a:schemeClr val="bg2"/>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grpSp>
        <p:nvGrpSpPr>
          <p:cNvPr id="22" name="Group 21">
            <a:extLst>
              <a:ext uri="{FF2B5EF4-FFF2-40B4-BE49-F238E27FC236}">
                <a16:creationId xmlns:a16="http://schemas.microsoft.com/office/drawing/2014/main" id="{D1A22C98-128A-4B28-9F8A-0667D6F9B7A0}"/>
              </a:ext>
            </a:extLst>
          </p:cNvPr>
          <p:cNvGrpSpPr/>
          <p:nvPr/>
        </p:nvGrpSpPr>
        <p:grpSpPr>
          <a:xfrm>
            <a:off x="5629342" y="1895841"/>
            <a:ext cx="5987798" cy="2745528"/>
            <a:chOff x="5629275" y="1895622"/>
            <a:chExt cx="5988648" cy="2745917"/>
          </a:xfrm>
        </p:grpSpPr>
        <p:grpSp>
          <p:nvGrpSpPr>
            <p:cNvPr id="19" name="Group 18">
              <a:extLst>
                <a:ext uri="{FF2B5EF4-FFF2-40B4-BE49-F238E27FC236}">
                  <a16:creationId xmlns:a16="http://schemas.microsoft.com/office/drawing/2014/main" id="{7C9C516C-A903-4F99-A941-F8DF19FEBB5B}"/>
                </a:ext>
              </a:extLst>
            </p:cNvPr>
            <p:cNvGrpSpPr/>
            <p:nvPr/>
          </p:nvGrpSpPr>
          <p:grpSpPr>
            <a:xfrm>
              <a:off x="5629275" y="1895622"/>
              <a:ext cx="5988648" cy="2184795"/>
              <a:chOff x="5629275" y="1895622"/>
              <a:chExt cx="5988648" cy="2184795"/>
            </a:xfrm>
          </p:grpSpPr>
          <p:sp>
            <p:nvSpPr>
              <p:cNvPr id="8" name="Freeform: Shape 7">
                <a:extLst>
                  <a:ext uri="{FF2B5EF4-FFF2-40B4-BE49-F238E27FC236}">
                    <a16:creationId xmlns:a16="http://schemas.microsoft.com/office/drawing/2014/main" id="{24A7ABC0-A984-4140-919F-CBCE2F574E98}"/>
                  </a:ext>
                </a:extLst>
              </p:cNvPr>
              <p:cNvSpPr/>
              <p:nvPr/>
            </p:nvSpPr>
            <p:spPr bwMode="auto">
              <a:xfrm>
                <a:off x="5629275" y="1895622"/>
                <a:ext cx="5988648" cy="2184795"/>
              </a:xfrm>
              <a:custGeom>
                <a:avLst/>
                <a:gdLst>
                  <a:gd name="connsiteX0" fmla="*/ 0 w 5973450"/>
                  <a:gd name="connsiteY0" fmla="*/ 0 h 1603374"/>
                  <a:gd name="connsiteX1" fmla="*/ 5973450 w 5973450"/>
                  <a:gd name="connsiteY1" fmla="*/ 0 h 1603374"/>
                  <a:gd name="connsiteX2" fmla="*/ 5973450 w 5973450"/>
                  <a:gd name="connsiteY2" fmla="*/ 1403350 h 1603374"/>
                  <a:gd name="connsiteX3" fmla="*/ 647700 w 5973450"/>
                  <a:gd name="connsiteY3" fmla="*/ 1403350 h 1603374"/>
                  <a:gd name="connsiteX4" fmla="*/ 647700 w 5973450"/>
                  <a:gd name="connsiteY4" fmla="*/ 1603374 h 1603374"/>
                  <a:gd name="connsiteX5" fmla="*/ 433882 w 5973450"/>
                  <a:gd name="connsiteY5" fmla="*/ 1403350 h 1603374"/>
                  <a:gd name="connsiteX6" fmla="*/ 0 w 5973450"/>
                  <a:gd name="connsiteY6" fmla="*/ 1403350 h 1603374"/>
                  <a:gd name="connsiteX0" fmla="*/ 0 w 5973450"/>
                  <a:gd name="connsiteY0" fmla="*/ 0 h 2294254"/>
                  <a:gd name="connsiteX1" fmla="*/ 5973450 w 5973450"/>
                  <a:gd name="connsiteY1" fmla="*/ 690880 h 2294254"/>
                  <a:gd name="connsiteX2" fmla="*/ 5973450 w 5973450"/>
                  <a:gd name="connsiteY2" fmla="*/ 2094230 h 2294254"/>
                  <a:gd name="connsiteX3" fmla="*/ 647700 w 5973450"/>
                  <a:gd name="connsiteY3" fmla="*/ 2094230 h 2294254"/>
                  <a:gd name="connsiteX4" fmla="*/ 647700 w 5973450"/>
                  <a:gd name="connsiteY4" fmla="*/ 2294254 h 2294254"/>
                  <a:gd name="connsiteX5" fmla="*/ 433882 w 5973450"/>
                  <a:gd name="connsiteY5" fmla="*/ 2094230 h 2294254"/>
                  <a:gd name="connsiteX6" fmla="*/ 0 w 5973450"/>
                  <a:gd name="connsiteY6" fmla="*/ 2094230 h 2294254"/>
                  <a:gd name="connsiteX7" fmla="*/ 0 w 5973450"/>
                  <a:gd name="connsiteY7" fmla="*/ 0 h 2294254"/>
                  <a:gd name="connsiteX0" fmla="*/ 0 w 5983610"/>
                  <a:gd name="connsiteY0" fmla="*/ 0 h 2294254"/>
                  <a:gd name="connsiteX1" fmla="*/ 5983610 w 5983610"/>
                  <a:gd name="connsiteY1" fmla="*/ 0 h 2294254"/>
                  <a:gd name="connsiteX2" fmla="*/ 5973450 w 5983610"/>
                  <a:gd name="connsiteY2" fmla="*/ 2094230 h 2294254"/>
                  <a:gd name="connsiteX3" fmla="*/ 647700 w 5983610"/>
                  <a:gd name="connsiteY3" fmla="*/ 2094230 h 2294254"/>
                  <a:gd name="connsiteX4" fmla="*/ 647700 w 5983610"/>
                  <a:gd name="connsiteY4" fmla="*/ 2294254 h 2294254"/>
                  <a:gd name="connsiteX5" fmla="*/ 433882 w 5983610"/>
                  <a:gd name="connsiteY5" fmla="*/ 2094230 h 2294254"/>
                  <a:gd name="connsiteX6" fmla="*/ 0 w 5983610"/>
                  <a:gd name="connsiteY6" fmla="*/ 2094230 h 2294254"/>
                  <a:gd name="connsiteX7" fmla="*/ 0 w 5983610"/>
                  <a:gd name="connsiteY7" fmla="*/ 0 h 2294254"/>
                  <a:gd name="connsiteX0" fmla="*/ 0 w 5983610"/>
                  <a:gd name="connsiteY0" fmla="*/ 0 h 2355214"/>
                  <a:gd name="connsiteX1" fmla="*/ 5983610 w 5983610"/>
                  <a:gd name="connsiteY1" fmla="*/ 60960 h 2355214"/>
                  <a:gd name="connsiteX2" fmla="*/ 5973450 w 5983610"/>
                  <a:gd name="connsiteY2" fmla="*/ 2155190 h 2355214"/>
                  <a:gd name="connsiteX3" fmla="*/ 647700 w 5983610"/>
                  <a:gd name="connsiteY3" fmla="*/ 2155190 h 2355214"/>
                  <a:gd name="connsiteX4" fmla="*/ 647700 w 5983610"/>
                  <a:gd name="connsiteY4" fmla="*/ 2355214 h 2355214"/>
                  <a:gd name="connsiteX5" fmla="*/ 433882 w 5983610"/>
                  <a:gd name="connsiteY5" fmla="*/ 2155190 h 2355214"/>
                  <a:gd name="connsiteX6" fmla="*/ 0 w 5983610"/>
                  <a:gd name="connsiteY6" fmla="*/ 2155190 h 2355214"/>
                  <a:gd name="connsiteX7" fmla="*/ 0 w 5983610"/>
                  <a:gd name="connsiteY7" fmla="*/ 0 h 2355214"/>
                  <a:gd name="connsiteX0" fmla="*/ 0 w 5983610"/>
                  <a:gd name="connsiteY0" fmla="*/ 0 h 2355214"/>
                  <a:gd name="connsiteX1" fmla="*/ 5983610 w 5983610"/>
                  <a:gd name="connsiteY1" fmla="*/ 10160 h 2355214"/>
                  <a:gd name="connsiteX2" fmla="*/ 5973450 w 5983610"/>
                  <a:gd name="connsiteY2" fmla="*/ 2155190 h 2355214"/>
                  <a:gd name="connsiteX3" fmla="*/ 647700 w 5983610"/>
                  <a:gd name="connsiteY3" fmla="*/ 2155190 h 2355214"/>
                  <a:gd name="connsiteX4" fmla="*/ 647700 w 5983610"/>
                  <a:gd name="connsiteY4" fmla="*/ 2355214 h 2355214"/>
                  <a:gd name="connsiteX5" fmla="*/ 433882 w 5983610"/>
                  <a:gd name="connsiteY5" fmla="*/ 2155190 h 2355214"/>
                  <a:gd name="connsiteX6" fmla="*/ 0 w 5983610"/>
                  <a:gd name="connsiteY6" fmla="*/ 2155190 h 2355214"/>
                  <a:gd name="connsiteX7" fmla="*/ 0 w 5983610"/>
                  <a:gd name="connsiteY7" fmla="*/ 0 h 2355214"/>
                  <a:gd name="connsiteX0" fmla="*/ 14514 w 5983610"/>
                  <a:gd name="connsiteY0" fmla="*/ 120468 h 2345054"/>
                  <a:gd name="connsiteX1" fmla="*/ 5983610 w 5983610"/>
                  <a:gd name="connsiteY1" fmla="*/ 0 h 2345054"/>
                  <a:gd name="connsiteX2" fmla="*/ 5973450 w 5983610"/>
                  <a:gd name="connsiteY2" fmla="*/ 2145030 h 2345054"/>
                  <a:gd name="connsiteX3" fmla="*/ 647700 w 5983610"/>
                  <a:gd name="connsiteY3" fmla="*/ 2145030 h 2345054"/>
                  <a:gd name="connsiteX4" fmla="*/ 647700 w 5983610"/>
                  <a:gd name="connsiteY4" fmla="*/ 2345054 h 2345054"/>
                  <a:gd name="connsiteX5" fmla="*/ 433882 w 5983610"/>
                  <a:gd name="connsiteY5" fmla="*/ 2145030 h 2345054"/>
                  <a:gd name="connsiteX6" fmla="*/ 0 w 5983610"/>
                  <a:gd name="connsiteY6" fmla="*/ 2145030 h 2345054"/>
                  <a:gd name="connsiteX7" fmla="*/ 14514 w 5983610"/>
                  <a:gd name="connsiteY7" fmla="*/ 120468 h 2345054"/>
                  <a:gd name="connsiteX0" fmla="*/ 14514 w 5998124"/>
                  <a:gd name="connsiteY0" fmla="*/ 0 h 2224586"/>
                  <a:gd name="connsiteX1" fmla="*/ 5998124 w 5998124"/>
                  <a:gd name="connsiteY1" fmla="*/ 68218 h 2224586"/>
                  <a:gd name="connsiteX2" fmla="*/ 5973450 w 5998124"/>
                  <a:gd name="connsiteY2" fmla="*/ 2024562 h 2224586"/>
                  <a:gd name="connsiteX3" fmla="*/ 647700 w 5998124"/>
                  <a:gd name="connsiteY3" fmla="*/ 2024562 h 2224586"/>
                  <a:gd name="connsiteX4" fmla="*/ 647700 w 5998124"/>
                  <a:gd name="connsiteY4" fmla="*/ 2224586 h 2224586"/>
                  <a:gd name="connsiteX5" fmla="*/ 433882 w 5998124"/>
                  <a:gd name="connsiteY5" fmla="*/ 2024562 h 2224586"/>
                  <a:gd name="connsiteX6" fmla="*/ 0 w 5998124"/>
                  <a:gd name="connsiteY6" fmla="*/ 2024562 h 2224586"/>
                  <a:gd name="connsiteX7" fmla="*/ 14514 w 5998124"/>
                  <a:gd name="connsiteY7" fmla="*/ 0 h 2224586"/>
                  <a:gd name="connsiteX0" fmla="*/ 9776 w 5998124"/>
                  <a:gd name="connsiteY0" fmla="*/ 0 h 2181946"/>
                  <a:gd name="connsiteX1" fmla="*/ 5998124 w 5998124"/>
                  <a:gd name="connsiteY1" fmla="*/ 25578 h 2181946"/>
                  <a:gd name="connsiteX2" fmla="*/ 5973450 w 5998124"/>
                  <a:gd name="connsiteY2" fmla="*/ 1981922 h 2181946"/>
                  <a:gd name="connsiteX3" fmla="*/ 647700 w 5998124"/>
                  <a:gd name="connsiteY3" fmla="*/ 1981922 h 2181946"/>
                  <a:gd name="connsiteX4" fmla="*/ 647700 w 5998124"/>
                  <a:gd name="connsiteY4" fmla="*/ 2181946 h 2181946"/>
                  <a:gd name="connsiteX5" fmla="*/ 433882 w 5998124"/>
                  <a:gd name="connsiteY5" fmla="*/ 1981922 h 2181946"/>
                  <a:gd name="connsiteX6" fmla="*/ 0 w 5998124"/>
                  <a:gd name="connsiteY6" fmla="*/ 1981922 h 2181946"/>
                  <a:gd name="connsiteX7" fmla="*/ 9776 w 5998124"/>
                  <a:gd name="connsiteY7" fmla="*/ 0 h 2181946"/>
                  <a:gd name="connsiteX0" fmla="*/ 9776 w 5988648"/>
                  <a:gd name="connsiteY0" fmla="*/ 2849 h 2184795"/>
                  <a:gd name="connsiteX1" fmla="*/ 5988648 w 5988648"/>
                  <a:gd name="connsiteY1" fmla="*/ 0 h 2184795"/>
                  <a:gd name="connsiteX2" fmla="*/ 5973450 w 5988648"/>
                  <a:gd name="connsiteY2" fmla="*/ 1984771 h 2184795"/>
                  <a:gd name="connsiteX3" fmla="*/ 647700 w 5988648"/>
                  <a:gd name="connsiteY3" fmla="*/ 1984771 h 2184795"/>
                  <a:gd name="connsiteX4" fmla="*/ 647700 w 5988648"/>
                  <a:gd name="connsiteY4" fmla="*/ 2184795 h 2184795"/>
                  <a:gd name="connsiteX5" fmla="*/ 433882 w 5988648"/>
                  <a:gd name="connsiteY5" fmla="*/ 1984771 h 2184795"/>
                  <a:gd name="connsiteX6" fmla="*/ 0 w 5988648"/>
                  <a:gd name="connsiteY6" fmla="*/ 1984771 h 2184795"/>
                  <a:gd name="connsiteX7" fmla="*/ 9776 w 5988648"/>
                  <a:gd name="connsiteY7" fmla="*/ 2849 h 218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648" h="2184795">
                    <a:moveTo>
                      <a:pt x="9776" y="2849"/>
                    </a:moveTo>
                    <a:lnTo>
                      <a:pt x="5988648" y="0"/>
                    </a:lnTo>
                    <a:cubicBezTo>
                      <a:pt x="5985261" y="698077"/>
                      <a:pt x="5976837" y="1286694"/>
                      <a:pt x="5973450" y="1984771"/>
                    </a:cubicBezTo>
                    <a:lnTo>
                      <a:pt x="647700" y="1984771"/>
                    </a:lnTo>
                    <a:lnTo>
                      <a:pt x="647700" y="2184795"/>
                    </a:lnTo>
                    <a:lnTo>
                      <a:pt x="433882" y="1984771"/>
                    </a:lnTo>
                    <a:lnTo>
                      <a:pt x="0" y="1984771"/>
                    </a:lnTo>
                    <a:cubicBezTo>
                      <a:pt x="3259" y="1324130"/>
                      <a:pt x="6517" y="663490"/>
                      <a:pt x="9776" y="2849"/>
                    </a:cubicBezTo>
                    <a:close/>
                  </a:path>
                </a:pathLst>
              </a:custGeom>
              <a:solidFill>
                <a:schemeClr val="bg1">
                  <a:lumMod val="95000"/>
                </a:schemeClr>
              </a:solidFill>
              <a:ln w="10795" cap="flat" cmpd="sng" algn="ctr">
                <a:noFill/>
                <a:prstDash val="solid"/>
              </a:ln>
              <a:effectLst>
                <a:outerShdw blurRad="101600" dist="50800" dir="2700000" sx="101000" sy="101000" algn="tl" rotWithShape="0">
                  <a:prstClr val="black">
                    <a:alpha val="15000"/>
                  </a:prstClr>
                </a:outerShdw>
              </a:effectLst>
            </p:spPr>
            <p:txBody>
              <a:bodyPr vert="horz" wrap="square" lIns="137141" tIns="91427" rIns="91427" bIns="91427" numCol="1" rtlCol="0" anchor="ctr" anchorCtr="0" compatLnSpc="1">
                <a:prstTxWarp prst="textNoShape">
                  <a:avLst/>
                </a:prstTxWarp>
                <a:noAutofit/>
              </a:bodyPr>
              <a:lstStyle/>
              <a:p>
                <a:pPr algn="ctr" defTabSz="914192" fontAlgn="base">
                  <a:lnSpc>
                    <a:spcPct val="90000"/>
                  </a:lnSpc>
                  <a:spcBef>
                    <a:spcPts val="600"/>
                  </a:spcBef>
                  <a:spcAft>
                    <a:spcPct val="0"/>
                  </a:spcAft>
                  <a:defRPr/>
                </a:pPr>
                <a:endParaRPr lang="en-US" sz="1700" b="1" kern="0" dirty="0" err="1">
                  <a:gradFill>
                    <a:gsLst>
                      <a:gs pos="0">
                        <a:srgbClr val="FFFFFF"/>
                      </a:gs>
                      <a:gs pos="100000">
                        <a:srgbClr val="FFFFFF"/>
                      </a:gs>
                    </a:gsLst>
                    <a:lin ang="5400000" scaled="0"/>
                  </a:gradFill>
                  <a:latin typeface="Segoe UI"/>
                </a:endParaRPr>
              </a:p>
            </p:txBody>
          </p:sp>
          <p:sp>
            <p:nvSpPr>
              <p:cNvPr id="15" name="TextBox 14">
                <a:extLst>
                  <a:ext uri="{FF2B5EF4-FFF2-40B4-BE49-F238E27FC236}">
                    <a16:creationId xmlns:a16="http://schemas.microsoft.com/office/drawing/2014/main" id="{90C412FE-F103-4C32-9B50-125CCE93DACA}"/>
                  </a:ext>
                </a:extLst>
              </p:cNvPr>
              <p:cNvSpPr txBox="1"/>
              <p:nvPr/>
            </p:nvSpPr>
            <p:spPr>
              <a:xfrm>
                <a:off x="6127174" y="2195082"/>
                <a:ext cx="5084015" cy="1629908"/>
              </a:xfrm>
              <a:prstGeom prst="rect">
                <a:avLst/>
              </a:prstGeom>
              <a:noFill/>
            </p:spPr>
            <p:txBody>
              <a:bodyPr wrap="square" lIns="0" tIns="0" rIns="0" bIns="0" rtlCol="0">
                <a:spAutoFit/>
              </a:bodyPr>
              <a:lstStyle/>
              <a:p>
                <a:pPr defTabSz="914192">
                  <a:defRPr/>
                </a:pPr>
                <a:r>
                  <a:rPr lang="en-US" sz="1765" dirty="0">
                    <a:gradFill>
                      <a:gsLst>
                        <a:gs pos="0">
                          <a:srgbClr val="1A1A1A"/>
                        </a:gs>
                        <a:gs pos="100000">
                          <a:srgbClr val="1A1A1A"/>
                        </a:gs>
                      </a:gsLst>
                      <a:lin ang="5400000" scaled="0"/>
                    </a:gradFill>
                    <a:latin typeface="Segoe UI"/>
                  </a:rPr>
                  <a:t>As the transformation to a Cloud-first organization took hold at Microsoft, the commitment to open source really took hold….</a:t>
                </a:r>
                <a:r>
                  <a:rPr lang="en-US" sz="1765" b="1" dirty="0">
                    <a:gradFill>
                      <a:gsLst>
                        <a:gs pos="0">
                          <a:srgbClr val="1A1A1A"/>
                        </a:gs>
                        <a:gs pos="100000">
                          <a:srgbClr val="1A1A1A"/>
                        </a:gs>
                      </a:gsLst>
                      <a:lin ang="5400000" scaled="0"/>
                    </a:gradFill>
                    <a:latin typeface="Segoe UI"/>
                  </a:rPr>
                  <a:t>open-source toolsets really find first-class citizenship within the Azure platform.</a:t>
                </a:r>
                <a:r>
                  <a:rPr lang="en-US" sz="1765" dirty="0">
                    <a:gradFill>
                      <a:gsLst>
                        <a:gs pos="0">
                          <a:srgbClr val="1A1A1A"/>
                        </a:gs>
                        <a:gs pos="100000">
                          <a:srgbClr val="1A1A1A"/>
                        </a:gs>
                      </a:gsLst>
                      <a:lin ang="5400000" scaled="0"/>
                    </a:gradFill>
                    <a:latin typeface="Segoe UI"/>
                  </a:rPr>
                  <a:t>” </a:t>
                </a:r>
              </a:p>
              <a:p>
                <a:pPr defTabSz="914192">
                  <a:defRPr/>
                </a:pPr>
                <a:endParaRPr lang="en-US" sz="1765" dirty="0">
                  <a:gradFill>
                    <a:gsLst>
                      <a:gs pos="0">
                        <a:srgbClr val="1A1A1A"/>
                      </a:gs>
                      <a:gs pos="100000">
                        <a:srgbClr val="1A1A1A"/>
                      </a:gs>
                    </a:gsLst>
                    <a:lin ang="5400000" scaled="0"/>
                  </a:gradFill>
                  <a:latin typeface="Segoe UI"/>
                </a:endParaRPr>
              </a:p>
            </p:txBody>
          </p:sp>
          <p:sp>
            <p:nvSpPr>
              <p:cNvPr id="9" name="TextBox 8">
                <a:extLst>
                  <a:ext uri="{FF2B5EF4-FFF2-40B4-BE49-F238E27FC236}">
                    <a16:creationId xmlns:a16="http://schemas.microsoft.com/office/drawing/2014/main" id="{5F13B09E-F0C1-47CD-A6DB-98EA3561E3E3}"/>
                  </a:ext>
                </a:extLst>
              </p:cNvPr>
              <p:cNvSpPr txBox="1"/>
              <p:nvPr/>
            </p:nvSpPr>
            <p:spPr>
              <a:xfrm>
                <a:off x="5804905" y="2129359"/>
                <a:ext cx="224452" cy="538685"/>
              </a:xfrm>
              <a:prstGeom prst="rect">
                <a:avLst/>
              </a:prstGeom>
              <a:noFill/>
            </p:spPr>
            <p:txBody>
              <a:bodyPr wrap="none" lIns="0" tIns="0" rIns="0" bIns="0" rtlCol="0">
                <a:spAutoFit/>
              </a:bodyPr>
              <a:lstStyle/>
              <a:p>
                <a:pPr defTabSz="914192">
                  <a:defRPr/>
                </a:pPr>
                <a:r>
                  <a:rPr lang="en-US" sz="3500" b="1" dirty="0">
                    <a:solidFill>
                      <a:srgbClr val="0078D4"/>
                    </a:solidFill>
                    <a:latin typeface="Arial" panose="020B0604020202020204" pitchFamily="34" charset="0"/>
                    <a:cs typeface="Arial" panose="020B0604020202020204" pitchFamily="34" charset="0"/>
                  </a:rPr>
                  <a:t>“</a:t>
                </a:r>
              </a:p>
            </p:txBody>
          </p:sp>
        </p:grpSp>
        <p:sp>
          <p:nvSpPr>
            <p:cNvPr id="4" name="Rectangle 3">
              <a:extLst>
                <a:ext uri="{FF2B5EF4-FFF2-40B4-BE49-F238E27FC236}">
                  <a16:creationId xmlns:a16="http://schemas.microsoft.com/office/drawing/2014/main" id="{AAD9FD14-CDFB-4223-BCEB-9370FE7487A4}"/>
                </a:ext>
              </a:extLst>
            </p:cNvPr>
            <p:cNvSpPr/>
            <p:nvPr/>
          </p:nvSpPr>
          <p:spPr>
            <a:xfrm>
              <a:off x="5945735" y="4277541"/>
              <a:ext cx="4958793" cy="363998"/>
            </a:xfrm>
            <a:prstGeom prst="rect">
              <a:avLst/>
            </a:prstGeom>
          </p:spPr>
          <p:txBody>
            <a:bodyPr wrap="none">
              <a:spAutoFit/>
            </a:bodyPr>
            <a:lstStyle/>
            <a:p>
              <a:pPr indent="60313" defTabSz="914192">
                <a:defRPr/>
              </a:pPr>
              <a:r>
                <a:rPr lang="en-US" sz="1765" dirty="0">
                  <a:gradFill>
                    <a:gsLst>
                      <a:gs pos="0">
                        <a:srgbClr val="1A1A1A"/>
                      </a:gs>
                      <a:gs pos="100000">
                        <a:srgbClr val="1A1A1A"/>
                      </a:gs>
                    </a:gsLst>
                    <a:lin ang="5400000" scaled="0"/>
                  </a:gradFill>
                  <a:latin typeface="Segoe UI"/>
                </a:rPr>
                <a:t>10</a:t>
              </a:r>
              <a:r>
                <a:rPr lang="en-US" sz="1765" baseline="30000" dirty="0">
                  <a:gradFill>
                    <a:gsLst>
                      <a:gs pos="0">
                        <a:srgbClr val="1A1A1A"/>
                      </a:gs>
                      <a:gs pos="100000">
                        <a:srgbClr val="1A1A1A"/>
                      </a:gs>
                    </a:gsLst>
                    <a:lin ang="5400000" scaled="0"/>
                  </a:gradFill>
                  <a:latin typeface="Segoe UI"/>
                </a:rPr>
                <a:t>th</a:t>
              </a:r>
              <a:r>
                <a:rPr lang="en-US" sz="1765" dirty="0">
                  <a:gradFill>
                    <a:gsLst>
                      <a:gs pos="0">
                        <a:srgbClr val="1A1A1A"/>
                      </a:gs>
                      <a:gs pos="100000">
                        <a:srgbClr val="1A1A1A"/>
                      </a:gs>
                    </a:gsLst>
                    <a:lin ang="5400000" scaled="0"/>
                  </a:gradFill>
                  <a:latin typeface="Segoe UI"/>
                </a:rPr>
                <a:t> Magnitude, Azure Partner of the Year, 2018</a:t>
              </a:r>
            </a:p>
          </p:txBody>
        </p:sp>
      </p:grpSp>
    </p:spTree>
    <p:extLst>
      <p:ext uri="{BB962C8B-B14F-4D97-AF65-F5344CB8AC3E}">
        <p14:creationId xmlns:p14="http://schemas.microsoft.com/office/powerpoint/2010/main" val="181711710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4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path" presetSubtype="0" decel="100000" fill="hold" grpId="1" nodeType="withEffect">
                                  <p:stCondLst>
                                    <p:cond delay="200"/>
                                  </p:stCondLst>
                                  <p:childTnLst>
                                    <p:animMotion origin="layout" path="M -1.04167E-6 -3.33333E-6 L -1.04167E-6 0.08079 " pathEditMode="relative" rAng="0" ptsTypes="AA">
                                      <p:cBhvr>
                                        <p:cTn id="12" dur="750" spd="-100000" fill="hold"/>
                                        <p:tgtEl>
                                          <p:spTgt spid="7"/>
                                        </p:tgtEl>
                                        <p:attrNameLst>
                                          <p:attrName>ppt_x</p:attrName>
                                          <p:attrName>ppt_y</p:attrName>
                                        </p:attrNameLst>
                                      </p:cBhvr>
                                      <p:rCtr x="0" y="4028"/>
                                    </p:animMotion>
                                  </p:childTnLst>
                                </p:cTn>
                              </p:par>
                              <p:par>
                                <p:cTn id="13" presetID="10" presetClass="entr" presetSubtype="0" fill="hold" grpId="0" nodeType="withEffect">
                                  <p:stCondLst>
                                    <p:cond delay="4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42" presetClass="path" presetSubtype="0" decel="100000" fill="hold" grpId="1" nodeType="withEffect">
                                  <p:stCondLst>
                                    <p:cond delay="200"/>
                                  </p:stCondLst>
                                  <p:childTnLst>
                                    <p:animMotion origin="layout" path="M -1.04167E-6 3.7037E-6 L -1.04167E-6 0.08078 " pathEditMode="relative" rAng="0" ptsTypes="AA">
                                      <p:cBhvr>
                                        <p:cTn id="17" dur="750" spd="-100000" fill="hold"/>
                                        <p:tgtEl>
                                          <p:spTgt spid="30"/>
                                        </p:tgtEl>
                                        <p:attrNameLst>
                                          <p:attrName>ppt_x</p:attrName>
                                          <p:attrName>ppt_y</p:attrName>
                                        </p:attrNameLst>
                                      </p:cBhvr>
                                      <p:rCtr x="0" y="4028"/>
                                    </p:animMotion>
                                  </p:childTnLst>
                                </p:cTn>
                              </p:par>
                              <p:par>
                                <p:cTn id="18" presetID="10" presetClass="entr" presetSubtype="0" fill="hold" nodeType="withEffect">
                                  <p:stCondLst>
                                    <p:cond delay="45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42" presetClass="path" presetSubtype="0" decel="100000" fill="hold" nodeType="withEffect">
                                  <p:stCondLst>
                                    <p:cond delay="200"/>
                                  </p:stCondLst>
                                  <p:childTnLst>
                                    <p:animMotion origin="layout" path="M -1.04167E-6 -3.33333E-6 L -1.04167E-6 0.08079 " pathEditMode="relative" rAng="0" ptsTypes="AA">
                                      <p:cBhvr>
                                        <p:cTn id="22" dur="750" spd="-100000" fill="hold"/>
                                        <p:tgtEl>
                                          <p:spTgt spid="2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311FB-5CE6-4776-A3FA-8291AD146915}"/>
              </a:ext>
            </a:extLst>
          </p:cNvPr>
          <p:cNvSpPr>
            <a:spLocks noGrp="1"/>
          </p:cNvSpPr>
          <p:nvPr>
            <p:ph type="title"/>
          </p:nvPr>
        </p:nvSpPr>
        <p:spPr>
          <a:xfrm>
            <a:off x="418643" y="2084363"/>
            <a:ext cx="4116504" cy="2769911"/>
          </a:xfrm>
        </p:spPr>
        <p:txBody>
          <a:bodyPr/>
          <a:lstStyle/>
          <a:p>
            <a:r>
              <a:rPr lang="en-US" dirty="0"/>
              <a:t>POLL:</a:t>
            </a:r>
            <a:br>
              <a:rPr lang="en-US" dirty="0"/>
            </a:br>
            <a:br>
              <a:rPr lang="en-US" dirty="0"/>
            </a:br>
            <a:r>
              <a:rPr lang="en-US" dirty="0"/>
              <a:t>Which one of these will land best with your customers?</a:t>
            </a:r>
          </a:p>
        </p:txBody>
      </p:sp>
      <p:sp>
        <p:nvSpPr>
          <p:cNvPr id="5" name="Text Placeholder 4">
            <a:extLst>
              <a:ext uri="{FF2B5EF4-FFF2-40B4-BE49-F238E27FC236}">
                <a16:creationId xmlns:a16="http://schemas.microsoft.com/office/drawing/2014/main" id="{40A2D07E-F265-4EF2-BC47-3AA5CCCD0D69}"/>
              </a:ext>
            </a:extLst>
          </p:cNvPr>
          <p:cNvSpPr>
            <a:spLocks noGrp="1"/>
          </p:cNvSpPr>
          <p:nvPr>
            <p:ph type="body" sz="quarter" idx="4294967295"/>
          </p:nvPr>
        </p:nvSpPr>
        <p:spPr>
          <a:xfrm>
            <a:off x="5179816" y="1457179"/>
            <a:ext cx="6294725" cy="861743"/>
          </a:xfrm>
        </p:spPr>
        <p:txBody>
          <a:bodyPr/>
          <a:lstStyle/>
          <a:p>
            <a:pPr marL="0" indent="0" defTabSz="914049">
              <a:lnSpc>
                <a:spcPct val="90000"/>
              </a:lnSpc>
              <a:buNone/>
              <a:defRPr/>
            </a:pPr>
            <a:r>
              <a:rPr lang="en-US" dirty="0">
                <a:gradFill>
                  <a:gsLst>
                    <a:gs pos="26804">
                      <a:schemeClr val="tx1"/>
                    </a:gs>
                    <a:gs pos="49000">
                      <a:schemeClr val="tx1"/>
                    </a:gs>
                  </a:gsLst>
                  <a:lin ang="5400000" scaled="1"/>
                </a:gradFill>
                <a:latin typeface="+mj-lt"/>
                <a:cs typeface="+mn-cs"/>
              </a:rPr>
              <a:t>Innovate</a:t>
            </a:r>
          </a:p>
          <a:p>
            <a:pPr defTabSz="914049">
              <a:lnSpc>
                <a:spcPct val="90000"/>
              </a:lnSpc>
              <a:buFont typeface="Arial" panose="020B0604020202020204" pitchFamily="34" charset="0"/>
              <a:buChar char="•"/>
              <a:defRPr/>
            </a:pPr>
            <a:r>
              <a:rPr lang="en-US" dirty="0">
                <a:gradFill>
                  <a:gsLst>
                    <a:gs pos="26804">
                      <a:schemeClr val="tx1"/>
                    </a:gs>
                    <a:gs pos="49000">
                      <a:schemeClr val="tx1"/>
                    </a:gs>
                  </a:gsLst>
                  <a:lin ang="5400000" scaled="1"/>
                </a:gradFill>
                <a:latin typeface="+mj-lt"/>
                <a:cs typeface="+mn-cs"/>
              </a:rPr>
              <a:t>We open source technology we build</a:t>
            </a:r>
          </a:p>
        </p:txBody>
      </p:sp>
      <p:sp>
        <p:nvSpPr>
          <p:cNvPr id="2" name="Rectangle 1">
            <a:extLst>
              <a:ext uri="{FF2B5EF4-FFF2-40B4-BE49-F238E27FC236}">
                <a16:creationId xmlns:a16="http://schemas.microsoft.com/office/drawing/2014/main" id="{1DE85E60-1E2A-4F18-AF73-B6C47B7A57B6}"/>
              </a:ext>
            </a:extLst>
          </p:cNvPr>
          <p:cNvSpPr/>
          <p:nvPr/>
        </p:nvSpPr>
        <p:spPr>
          <a:xfrm>
            <a:off x="5179816" y="2607278"/>
            <a:ext cx="6145324" cy="1641643"/>
          </a:xfrm>
          <a:prstGeom prst="rect">
            <a:avLst/>
          </a:prstGeom>
        </p:spPr>
        <p:txBody>
          <a:bodyPr wrap="square">
            <a:spAutoFit/>
          </a:bodyPr>
          <a:lstStyle/>
          <a:p>
            <a:pPr defTabSz="914049">
              <a:lnSpc>
                <a:spcPct val="90000"/>
              </a:lnSpc>
              <a:defRPr/>
            </a:pPr>
            <a:r>
              <a:rPr lang="en-US" sz="2800" dirty="0">
                <a:gradFill>
                  <a:gsLst>
                    <a:gs pos="26804">
                      <a:srgbClr val="1A1A1A"/>
                    </a:gs>
                    <a:gs pos="49000">
                      <a:srgbClr val="1A1A1A"/>
                    </a:gs>
                  </a:gsLst>
                  <a:lin ang="5400000" scaled="1"/>
                </a:gradFill>
                <a:latin typeface="Segoe UI Semibold"/>
              </a:rPr>
              <a:t>Contribute</a:t>
            </a:r>
          </a:p>
          <a:p>
            <a:pPr marL="448193" indent="-448193" defTabSz="914049">
              <a:lnSpc>
                <a:spcPct val="90000"/>
              </a:lnSpc>
              <a:buFont typeface="Arial" panose="020B0604020202020204" pitchFamily="34" charset="0"/>
              <a:buChar char="•"/>
              <a:defRPr/>
            </a:pPr>
            <a:r>
              <a:rPr lang="en-US" sz="2800" dirty="0">
                <a:gradFill>
                  <a:gsLst>
                    <a:gs pos="26804">
                      <a:srgbClr val="1A1A1A"/>
                    </a:gs>
                    <a:gs pos="49000">
                      <a:srgbClr val="1A1A1A"/>
                    </a:gs>
                  </a:gsLst>
                  <a:lin ang="5400000" scaled="1"/>
                </a:gradFill>
                <a:latin typeface="Segoe UI Semibold"/>
              </a:rPr>
              <a:t>We contribute code to other people’s projects</a:t>
            </a:r>
          </a:p>
          <a:p>
            <a:pPr marL="448193" indent="-448193" defTabSz="914049">
              <a:lnSpc>
                <a:spcPct val="90000"/>
              </a:lnSpc>
              <a:buFont typeface="Arial" panose="020B0604020202020204" pitchFamily="34" charset="0"/>
              <a:buChar char="•"/>
              <a:defRPr/>
            </a:pPr>
            <a:endParaRPr lang="en-US" sz="2800" dirty="0">
              <a:gradFill>
                <a:gsLst>
                  <a:gs pos="26804">
                    <a:srgbClr val="1A1A1A"/>
                  </a:gs>
                  <a:gs pos="49000">
                    <a:srgbClr val="1A1A1A"/>
                  </a:gs>
                </a:gsLst>
                <a:lin ang="5400000" scaled="1"/>
              </a:gradFill>
              <a:latin typeface="Segoe UI Semibold"/>
            </a:endParaRPr>
          </a:p>
        </p:txBody>
      </p:sp>
      <p:sp>
        <p:nvSpPr>
          <p:cNvPr id="3" name="Rectangle 2">
            <a:extLst>
              <a:ext uri="{FF2B5EF4-FFF2-40B4-BE49-F238E27FC236}">
                <a16:creationId xmlns:a16="http://schemas.microsoft.com/office/drawing/2014/main" id="{021F24D0-0449-47C5-8AF6-5D1549882421}"/>
              </a:ext>
            </a:extLst>
          </p:cNvPr>
          <p:cNvSpPr/>
          <p:nvPr/>
        </p:nvSpPr>
        <p:spPr>
          <a:xfrm>
            <a:off x="5179818" y="4426995"/>
            <a:ext cx="6565623" cy="2029424"/>
          </a:xfrm>
          <a:prstGeom prst="rect">
            <a:avLst/>
          </a:prstGeom>
        </p:spPr>
        <p:txBody>
          <a:bodyPr wrap="square">
            <a:spAutoFit/>
          </a:bodyPr>
          <a:lstStyle/>
          <a:p>
            <a:pPr defTabSz="914049">
              <a:lnSpc>
                <a:spcPct val="90000"/>
              </a:lnSpc>
              <a:defRPr/>
            </a:pPr>
            <a:r>
              <a:rPr lang="en-US" sz="2800" dirty="0">
                <a:gradFill>
                  <a:gsLst>
                    <a:gs pos="26804">
                      <a:srgbClr val="1A1A1A"/>
                    </a:gs>
                    <a:gs pos="49000">
                      <a:srgbClr val="1A1A1A"/>
                    </a:gs>
                  </a:gsLst>
                  <a:lin ang="5400000" scaled="1"/>
                </a:gradFill>
                <a:latin typeface="Segoe UI Semibold"/>
              </a:rPr>
              <a:t>Enable</a:t>
            </a:r>
          </a:p>
          <a:p>
            <a:pPr marL="448193" indent="-448193" defTabSz="914049">
              <a:lnSpc>
                <a:spcPct val="90000"/>
              </a:lnSpc>
              <a:buFont typeface="Arial" panose="020B0604020202020204" pitchFamily="34" charset="0"/>
              <a:buChar char="•"/>
              <a:defRPr/>
            </a:pPr>
            <a:r>
              <a:rPr lang="en-US" sz="2800" dirty="0">
                <a:gradFill>
                  <a:gsLst>
                    <a:gs pos="26804">
                      <a:srgbClr val="1A1A1A"/>
                    </a:gs>
                    <a:gs pos="49000">
                      <a:srgbClr val="1A1A1A"/>
                    </a:gs>
                  </a:gsLst>
                  <a:lin ang="5400000" scaled="1"/>
                </a:gradFill>
                <a:latin typeface="Segoe UI Semibold"/>
              </a:rPr>
              <a:t>We improve open source, make it more secure and manageable</a:t>
            </a:r>
          </a:p>
          <a:p>
            <a:pPr marL="448193" indent="-448193" defTabSz="914049">
              <a:lnSpc>
                <a:spcPct val="90000"/>
              </a:lnSpc>
              <a:buFont typeface="Arial" panose="020B0604020202020204" pitchFamily="34" charset="0"/>
              <a:buChar char="•"/>
              <a:defRPr/>
            </a:pPr>
            <a:r>
              <a:rPr lang="en-US" sz="2800" dirty="0">
                <a:gradFill>
                  <a:gsLst>
                    <a:gs pos="26804">
                      <a:srgbClr val="1A1A1A"/>
                    </a:gs>
                    <a:gs pos="49000">
                      <a:srgbClr val="1A1A1A"/>
                    </a:gs>
                  </a:gsLst>
                  <a:lin ang="5400000" scaled="1"/>
                </a:gradFill>
                <a:latin typeface="Segoe UI Semibold"/>
              </a:rPr>
              <a:t>We have a large partner ecosystem</a:t>
            </a:r>
          </a:p>
          <a:p>
            <a:pPr marL="448193" indent="-448193" defTabSz="914049">
              <a:lnSpc>
                <a:spcPct val="90000"/>
              </a:lnSpc>
              <a:buFont typeface="Arial" panose="020B0604020202020204" pitchFamily="34" charset="0"/>
              <a:buChar char="•"/>
              <a:defRPr/>
            </a:pPr>
            <a:endParaRPr lang="en-US" sz="2800" dirty="0">
              <a:gradFill>
                <a:gsLst>
                  <a:gs pos="26804">
                    <a:srgbClr val="1A1A1A"/>
                  </a:gs>
                  <a:gs pos="49000">
                    <a:srgbClr val="1A1A1A"/>
                  </a:gs>
                </a:gsLst>
                <a:lin ang="5400000" scaled="1"/>
              </a:gradFill>
              <a:latin typeface="Segoe UI Semibold"/>
            </a:endParaRPr>
          </a:p>
        </p:txBody>
      </p:sp>
      <p:cxnSp>
        <p:nvCxnSpPr>
          <p:cNvPr id="6" name="Straight Connector 5">
            <a:extLst>
              <a:ext uri="{FF2B5EF4-FFF2-40B4-BE49-F238E27FC236}">
                <a16:creationId xmlns:a16="http://schemas.microsoft.com/office/drawing/2014/main" id="{FC6F6CBA-5EA3-4535-964B-BAC2F8A4E88F}"/>
              </a:ext>
            </a:extLst>
          </p:cNvPr>
          <p:cNvCxnSpPr>
            <a:cxnSpLocks/>
          </p:cNvCxnSpPr>
          <p:nvPr/>
        </p:nvCxnSpPr>
        <p:spPr>
          <a:xfrm>
            <a:off x="4769366" y="3950348"/>
            <a:ext cx="6470713"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C7E3B78A-8EC2-42E3-A432-C2A4F1D4E094}"/>
              </a:ext>
            </a:extLst>
          </p:cNvPr>
          <p:cNvCxnSpPr>
            <a:cxnSpLocks/>
          </p:cNvCxnSpPr>
          <p:nvPr/>
        </p:nvCxnSpPr>
        <p:spPr>
          <a:xfrm>
            <a:off x="4769366" y="2343698"/>
            <a:ext cx="6470713"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 name="Straight Connector 8">
            <a:extLst>
              <a:ext uri="{FF2B5EF4-FFF2-40B4-BE49-F238E27FC236}">
                <a16:creationId xmlns:a16="http://schemas.microsoft.com/office/drawing/2014/main" id="{9716F470-D79F-4599-A1EF-4875AD7775BD}"/>
              </a:ext>
            </a:extLst>
          </p:cNvPr>
          <p:cNvCxnSpPr>
            <a:cxnSpLocks/>
          </p:cNvCxnSpPr>
          <p:nvPr/>
        </p:nvCxnSpPr>
        <p:spPr>
          <a:xfrm flipV="1">
            <a:off x="4769365" y="1145952"/>
            <a:ext cx="0" cy="4374311"/>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 name="Title 4">
            <a:extLst>
              <a:ext uri="{FF2B5EF4-FFF2-40B4-BE49-F238E27FC236}">
                <a16:creationId xmlns:a16="http://schemas.microsoft.com/office/drawing/2014/main" id="{D06F12B8-7118-4D44-85A7-6A41178DF81F}"/>
              </a:ext>
            </a:extLst>
          </p:cNvPr>
          <p:cNvSpPr txBox="1">
            <a:spLocks/>
          </p:cNvSpPr>
          <p:nvPr/>
        </p:nvSpPr>
        <p:spPr>
          <a:xfrm>
            <a:off x="426425" y="223039"/>
            <a:ext cx="11336039" cy="482763"/>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solidFill>
                  <a:srgbClr val="0070C0"/>
                </a:solidFill>
              </a:rPr>
              <a:t>Messaging success</a:t>
            </a:r>
          </a:p>
        </p:txBody>
      </p:sp>
    </p:spTree>
    <p:extLst>
      <p:ext uri="{BB962C8B-B14F-4D97-AF65-F5344CB8AC3E}">
        <p14:creationId xmlns:p14="http://schemas.microsoft.com/office/powerpoint/2010/main" val="3891207192"/>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70833E-6 -3.33333E-6 L 0.03672 -3.33333E-6 " pathEditMode="relative" rAng="0" ptsTypes="AA">
                                      <p:cBhvr>
                                        <p:cTn id="9" dur="500" spd="-100000" fill="hold"/>
                                        <p:tgtEl>
                                          <p:spTgt spid="4"/>
                                        </p:tgtEl>
                                        <p:attrNameLst>
                                          <p:attrName>ppt_x</p:attrName>
                                          <p:attrName>ppt_y</p:attrName>
                                        </p:attrNameLst>
                                      </p:cBhvr>
                                      <p:rCtr x="1836" y="0"/>
                                    </p:animMotion>
                                  </p:childTnLst>
                                </p:cTn>
                              </p:par>
                            </p:childTnLst>
                          </p:cTn>
                        </p:par>
                        <p:par>
                          <p:cTn id="10" fill="hold">
                            <p:stCondLst>
                              <p:cond delay="500"/>
                            </p:stCondLst>
                            <p:childTnLst>
                              <p:par>
                                <p:cTn id="11" presetID="16" presetClass="entr" presetSubtype="4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Horizontal)">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300"/>
                                  </p:stCondLst>
                                  <p:childTnLst>
                                    <p:animMotion origin="layout" path="M 4.02349E-6 -4.07626E-6 L 0.03676 -4.07626E-6 " pathEditMode="relative" rAng="0" ptsTypes="AA">
                                      <p:cBhvr>
                                        <p:cTn id="18" dur="500" spd="-100000" fill="hold"/>
                                        <p:tgtEl>
                                          <p:spTgt spid="5"/>
                                        </p:tgtEl>
                                        <p:attrNameLst>
                                          <p:attrName>ppt_x</p:attrName>
                                          <p:attrName>ppt_y</p:attrName>
                                        </p:attrNameLst>
                                      </p:cBhvr>
                                      <p:rCtr x="1838" y="0"/>
                                    </p:animMotion>
                                  </p:childTnLst>
                                </p:cTn>
                              </p:par>
                            </p:childTnLst>
                          </p:cTn>
                        </p:par>
                        <p:par>
                          <p:cTn id="19" fill="hold">
                            <p:stCondLst>
                              <p:cond delay="13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42" presetClass="path" presetSubtype="0" decel="100000" fill="hold" grpId="1" nodeType="withEffect">
                                  <p:stCondLst>
                                    <p:cond delay="0"/>
                                  </p:stCondLst>
                                  <p:childTnLst>
                                    <p:animMotion origin="layout" path="M 4.02349E-6 -4.07626E-6 L 0.03676 -4.07626E-6 " pathEditMode="relative" rAng="0" ptsTypes="AA">
                                      <p:cBhvr>
                                        <p:cTn id="27" dur="500" spd="-100000" fill="hold"/>
                                        <p:tgtEl>
                                          <p:spTgt spid="2"/>
                                        </p:tgtEl>
                                        <p:attrNameLst>
                                          <p:attrName>ppt_x</p:attrName>
                                          <p:attrName>ppt_y</p:attrName>
                                        </p:attrNameLst>
                                      </p:cBhvr>
                                      <p:rCtr x="1838" y="0"/>
                                    </p:animMotion>
                                  </p:childTnLst>
                                </p:cTn>
                              </p:par>
                            </p:childTnLst>
                          </p:cTn>
                        </p:par>
                        <p:par>
                          <p:cTn id="28" fill="hold">
                            <p:stCondLst>
                              <p:cond delay="1800"/>
                            </p:stCondLst>
                            <p:childTnLst>
                              <p:par>
                                <p:cTn id="29" presetID="2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42" presetClass="path" presetSubtype="0" decel="100000" fill="hold" grpId="1" nodeType="withEffect">
                                  <p:stCondLst>
                                    <p:cond delay="0"/>
                                  </p:stCondLst>
                                  <p:childTnLst>
                                    <p:animMotion origin="layout" path="M 4.02349E-6 -4.07626E-6 L 0.03676 -4.07626E-6 " pathEditMode="relative" rAng="0" ptsTypes="AA">
                                      <p:cBhvr>
                                        <p:cTn id="36"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2" grpId="0"/>
      <p:bldP spid="2" grpId="1"/>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311FB-5CE6-4776-A3FA-8291AD146915}"/>
              </a:ext>
            </a:extLst>
          </p:cNvPr>
          <p:cNvSpPr>
            <a:spLocks noGrp="1"/>
          </p:cNvSpPr>
          <p:nvPr>
            <p:ph type="title"/>
          </p:nvPr>
        </p:nvSpPr>
        <p:spPr>
          <a:xfrm>
            <a:off x="589045" y="2866331"/>
            <a:ext cx="4116504" cy="553920"/>
          </a:xfrm>
        </p:spPr>
        <p:txBody>
          <a:bodyPr/>
          <a:lstStyle/>
          <a:p>
            <a:r>
              <a:rPr lang="en-US" dirty="0"/>
              <a:t>Why open source?</a:t>
            </a:r>
          </a:p>
        </p:txBody>
      </p:sp>
      <p:sp>
        <p:nvSpPr>
          <p:cNvPr id="5" name="Text Placeholder 4">
            <a:extLst>
              <a:ext uri="{FF2B5EF4-FFF2-40B4-BE49-F238E27FC236}">
                <a16:creationId xmlns:a16="http://schemas.microsoft.com/office/drawing/2014/main" id="{40A2D07E-F265-4EF2-BC47-3AA5CCCD0D69}"/>
              </a:ext>
            </a:extLst>
          </p:cNvPr>
          <p:cNvSpPr>
            <a:spLocks noGrp="1"/>
          </p:cNvSpPr>
          <p:nvPr>
            <p:ph type="body" sz="quarter" idx="4294967295"/>
          </p:nvPr>
        </p:nvSpPr>
        <p:spPr>
          <a:xfrm>
            <a:off x="5179816" y="1457178"/>
            <a:ext cx="5190388" cy="387798"/>
          </a:xfrm>
        </p:spPr>
        <p:txBody>
          <a:bodyPr/>
          <a:lstStyle/>
          <a:p>
            <a:pPr marL="0" indent="0" defTabSz="914049">
              <a:lnSpc>
                <a:spcPct val="90000"/>
              </a:lnSpc>
              <a:buNone/>
              <a:defRPr/>
            </a:pPr>
            <a:r>
              <a:rPr lang="en-US" dirty="0">
                <a:gradFill>
                  <a:gsLst>
                    <a:gs pos="26804">
                      <a:schemeClr val="tx1"/>
                    </a:gs>
                    <a:gs pos="49000">
                      <a:schemeClr val="tx1"/>
                    </a:gs>
                  </a:gsLst>
                  <a:lin ang="5400000" scaled="1"/>
                </a:gradFill>
                <a:latin typeface="+mj-lt"/>
                <a:cs typeface="+mn-cs"/>
              </a:rPr>
              <a:t>Customer reality… </a:t>
            </a:r>
          </a:p>
        </p:txBody>
      </p:sp>
      <p:sp>
        <p:nvSpPr>
          <p:cNvPr id="2" name="Rectangle 1">
            <a:extLst>
              <a:ext uri="{FF2B5EF4-FFF2-40B4-BE49-F238E27FC236}">
                <a16:creationId xmlns:a16="http://schemas.microsoft.com/office/drawing/2014/main" id="{1DE85E60-1E2A-4F18-AF73-B6C47B7A57B6}"/>
              </a:ext>
            </a:extLst>
          </p:cNvPr>
          <p:cNvSpPr/>
          <p:nvPr/>
        </p:nvSpPr>
        <p:spPr>
          <a:xfrm>
            <a:off x="5179817" y="2895927"/>
            <a:ext cx="3033448" cy="487821"/>
          </a:xfrm>
          <a:prstGeom prst="rect">
            <a:avLst/>
          </a:prstGeom>
        </p:spPr>
        <p:txBody>
          <a:bodyPr wrap="square">
            <a:spAutoFit/>
          </a:bodyPr>
          <a:lstStyle/>
          <a:p>
            <a:pPr defTabSz="914049">
              <a:lnSpc>
                <a:spcPct val="90000"/>
              </a:lnSpc>
              <a:defRPr/>
            </a:pPr>
            <a:r>
              <a:rPr lang="en-US" sz="2800" dirty="0" err="1">
                <a:gradFill>
                  <a:gsLst>
                    <a:gs pos="26804">
                      <a:srgbClr val="1A1A1A"/>
                    </a:gs>
                    <a:gs pos="49000">
                      <a:srgbClr val="1A1A1A"/>
                    </a:gs>
                  </a:gsLst>
                  <a:lin ang="5400000" scaled="1"/>
                </a:gradFill>
                <a:latin typeface="Segoe UI Semibold"/>
              </a:rPr>
              <a:t>Devs</a:t>
            </a:r>
            <a:r>
              <a:rPr lang="en-US" sz="2800" dirty="0">
                <a:gradFill>
                  <a:gsLst>
                    <a:gs pos="26804">
                      <a:srgbClr val="1A1A1A"/>
                    </a:gs>
                    <a:gs pos="49000">
                      <a:srgbClr val="1A1A1A"/>
                    </a:gs>
                  </a:gsLst>
                  <a:lin ang="5400000" scaled="1"/>
                </a:gradFill>
                <a:latin typeface="Segoe UI Semibold"/>
              </a:rPr>
              <a:t> want to see </a:t>
            </a:r>
          </a:p>
        </p:txBody>
      </p:sp>
      <p:sp>
        <p:nvSpPr>
          <p:cNvPr id="3" name="Rectangle 2">
            <a:extLst>
              <a:ext uri="{FF2B5EF4-FFF2-40B4-BE49-F238E27FC236}">
                <a16:creationId xmlns:a16="http://schemas.microsoft.com/office/drawing/2014/main" id="{021F24D0-0449-47C5-8AF6-5D1549882421}"/>
              </a:ext>
            </a:extLst>
          </p:cNvPr>
          <p:cNvSpPr/>
          <p:nvPr/>
        </p:nvSpPr>
        <p:spPr>
          <a:xfrm>
            <a:off x="5179818" y="4426995"/>
            <a:ext cx="6565623" cy="883322"/>
          </a:xfrm>
          <a:prstGeom prst="rect">
            <a:avLst/>
          </a:prstGeom>
        </p:spPr>
        <p:txBody>
          <a:bodyPr wrap="square">
            <a:spAutoFit/>
          </a:bodyPr>
          <a:lstStyle/>
          <a:p>
            <a:pPr defTabSz="914049">
              <a:lnSpc>
                <a:spcPct val="90000"/>
              </a:lnSpc>
              <a:defRPr/>
            </a:pPr>
            <a:r>
              <a:rPr lang="en-US" sz="2800" dirty="0">
                <a:gradFill>
                  <a:gsLst>
                    <a:gs pos="26804">
                      <a:srgbClr val="1A1A1A"/>
                    </a:gs>
                    <a:gs pos="49000">
                      <a:srgbClr val="1A1A1A"/>
                    </a:gs>
                  </a:gsLst>
                  <a:lin ang="5400000" scaled="1"/>
                </a:gradFill>
                <a:latin typeface="Segoe UI Semibold"/>
              </a:rPr>
              <a:t>Our approach is differentiated and helps support partners and enterprise</a:t>
            </a:r>
          </a:p>
        </p:txBody>
      </p:sp>
      <p:cxnSp>
        <p:nvCxnSpPr>
          <p:cNvPr id="6" name="Straight Connector 5">
            <a:extLst>
              <a:ext uri="{FF2B5EF4-FFF2-40B4-BE49-F238E27FC236}">
                <a16:creationId xmlns:a16="http://schemas.microsoft.com/office/drawing/2014/main" id="{FC6F6CBA-5EA3-4535-964B-BAC2F8A4E88F}"/>
              </a:ext>
            </a:extLst>
          </p:cNvPr>
          <p:cNvCxnSpPr>
            <a:cxnSpLocks/>
          </p:cNvCxnSpPr>
          <p:nvPr/>
        </p:nvCxnSpPr>
        <p:spPr>
          <a:xfrm>
            <a:off x="4769366" y="3950348"/>
            <a:ext cx="6470713"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C7E3B78A-8EC2-42E3-A432-C2A4F1D4E094}"/>
              </a:ext>
            </a:extLst>
          </p:cNvPr>
          <p:cNvCxnSpPr>
            <a:cxnSpLocks/>
          </p:cNvCxnSpPr>
          <p:nvPr/>
        </p:nvCxnSpPr>
        <p:spPr>
          <a:xfrm>
            <a:off x="4769366" y="2343698"/>
            <a:ext cx="6470713"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 name="Straight Connector 8">
            <a:extLst>
              <a:ext uri="{FF2B5EF4-FFF2-40B4-BE49-F238E27FC236}">
                <a16:creationId xmlns:a16="http://schemas.microsoft.com/office/drawing/2014/main" id="{9716F470-D79F-4599-A1EF-4875AD7775BD}"/>
              </a:ext>
            </a:extLst>
          </p:cNvPr>
          <p:cNvCxnSpPr>
            <a:cxnSpLocks/>
          </p:cNvCxnSpPr>
          <p:nvPr/>
        </p:nvCxnSpPr>
        <p:spPr>
          <a:xfrm flipV="1">
            <a:off x="4769365" y="1145952"/>
            <a:ext cx="0" cy="4374311"/>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311693199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70833E-6 -3.33333E-6 L 0.03672 -3.33333E-6 " pathEditMode="relative" rAng="0" ptsTypes="AA">
                                      <p:cBhvr>
                                        <p:cTn id="9" dur="500" spd="-100000" fill="hold"/>
                                        <p:tgtEl>
                                          <p:spTgt spid="4"/>
                                        </p:tgtEl>
                                        <p:attrNameLst>
                                          <p:attrName>ppt_x</p:attrName>
                                          <p:attrName>ppt_y</p:attrName>
                                        </p:attrNameLst>
                                      </p:cBhvr>
                                      <p:rCtr x="1836" y="0"/>
                                    </p:animMotion>
                                  </p:childTnLst>
                                </p:cTn>
                              </p:par>
                            </p:childTnLst>
                          </p:cTn>
                        </p:par>
                        <p:par>
                          <p:cTn id="10" fill="hold">
                            <p:stCondLst>
                              <p:cond delay="500"/>
                            </p:stCondLst>
                            <p:childTnLst>
                              <p:par>
                                <p:cTn id="11" presetID="16" presetClass="entr" presetSubtype="4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Horizontal)">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300"/>
                                  </p:stCondLst>
                                  <p:childTnLst>
                                    <p:animMotion origin="layout" path="M 4.02349E-6 -4.07626E-6 L 0.03676 -4.07626E-6 " pathEditMode="relative" rAng="0" ptsTypes="AA">
                                      <p:cBhvr>
                                        <p:cTn id="18" dur="500" spd="-100000" fill="hold"/>
                                        <p:tgtEl>
                                          <p:spTgt spid="5"/>
                                        </p:tgtEl>
                                        <p:attrNameLst>
                                          <p:attrName>ppt_x</p:attrName>
                                          <p:attrName>ppt_y</p:attrName>
                                        </p:attrNameLst>
                                      </p:cBhvr>
                                      <p:rCtr x="1838" y="0"/>
                                    </p:animMotion>
                                  </p:childTnLst>
                                </p:cTn>
                              </p:par>
                            </p:childTnLst>
                          </p:cTn>
                        </p:par>
                        <p:par>
                          <p:cTn id="19" fill="hold">
                            <p:stCondLst>
                              <p:cond delay="13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42" presetClass="path" presetSubtype="0" decel="100000" fill="hold" grpId="1" nodeType="withEffect">
                                  <p:stCondLst>
                                    <p:cond delay="0"/>
                                  </p:stCondLst>
                                  <p:childTnLst>
                                    <p:animMotion origin="layout" path="M 4.02349E-6 -4.07626E-6 L 0.03676 -4.07626E-6 " pathEditMode="relative" rAng="0" ptsTypes="AA">
                                      <p:cBhvr>
                                        <p:cTn id="27" dur="500" spd="-100000" fill="hold"/>
                                        <p:tgtEl>
                                          <p:spTgt spid="2"/>
                                        </p:tgtEl>
                                        <p:attrNameLst>
                                          <p:attrName>ppt_x</p:attrName>
                                          <p:attrName>ppt_y</p:attrName>
                                        </p:attrNameLst>
                                      </p:cBhvr>
                                      <p:rCtr x="1838" y="0"/>
                                    </p:animMotion>
                                  </p:childTnLst>
                                </p:cTn>
                              </p:par>
                            </p:childTnLst>
                          </p:cTn>
                        </p:par>
                        <p:par>
                          <p:cTn id="28" fill="hold">
                            <p:stCondLst>
                              <p:cond delay="1800"/>
                            </p:stCondLst>
                            <p:childTnLst>
                              <p:par>
                                <p:cTn id="29" presetID="2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42" presetClass="path" presetSubtype="0" decel="100000" fill="hold" grpId="1" nodeType="withEffect">
                                  <p:stCondLst>
                                    <p:cond delay="0"/>
                                  </p:stCondLst>
                                  <p:childTnLst>
                                    <p:animMotion origin="layout" path="M 4.02349E-6 -4.07626E-6 L 0.03676 -4.07626E-6 " pathEditMode="relative" rAng="0" ptsTypes="AA">
                                      <p:cBhvr>
                                        <p:cTn id="36"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2" grpId="0"/>
      <p:bldP spid="2" grpId="1"/>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BC281B-B300-4B20-A7F2-C521119E13BC}"/>
              </a:ext>
            </a:extLst>
          </p:cNvPr>
          <p:cNvSpPr>
            <a:spLocks noGrp="1"/>
          </p:cNvSpPr>
          <p:nvPr>
            <p:ph type="title"/>
          </p:nvPr>
        </p:nvSpPr>
        <p:spPr/>
        <p:txBody>
          <a:bodyPr/>
          <a:lstStyle/>
          <a:p>
            <a:r>
              <a:rPr lang="en-US" dirty="0"/>
              <a:t>Applications fuel digital transformation</a:t>
            </a:r>
          </a:p>
        </p:txBody>
      </p:sp>
      <p:sp>
        <p:nvSpPr>
          <p:cNvPr id="14" name="Oval 13">
            <a:extLst>
              <a:ext uri="{FF2B5EF4-FFF2-40B4-BE49-F238E27FC236}">
                <a16:creationId xmlns:a16="http://schemas.microsoft.com/office/drawing/2014/main" id="{656BC7A8-F6DE-43C3-913A-FA5EC8604349}"/>
              </a:ext>
            </a:extLst>
          </p:cNvPr>
          <p:cNvSpPr/>
          <p:nvPr/>
        </p:nvSpPr>
        <p:spPr bwMode="auto">
          <a:xfrm flipH="1">
            <a:off x="3709902" y="1809814"/>
            <a:ext cx="4318722" cy="4318724"/>
          </a:xfrm>
          <a:prstGeom prst="ellipse">
            <a:avLst/>
          </a:prstGeom>
          <a:noFill/>
          <a:ln w="19050"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title="Cirle with icons showing 2 people talking">
            <a:extLst>
              <a:ext uri="{FF2B5EF4-FFF2-40B4-BE49-F238E27FC236}">
                <a16:creationId xmlns:a16="http://schemas.microsoft.com/office/drawing/2014/main" id="{2DC42E1A-FB9E-4316-BBFA-3D84A2F2201A}"/>
              </a:ext>
            </a:extLst>
          </p:cNvPr>
          <p:cNvGrpSpPr/>
          <p:nvPr/>
        </p:nvGrpSpPr>
        <p:grpSpPr>
          <a:xfrm>
            <a:off x="3588956" y="1780388"/>
            <a:ext cx="1468563" cy="1468563"/>
            <a:chOff x="3005483" y="2840991"/>
            <a:chExt cx="1312542" cy="1312542"/>
          </a:xfrm>
        </p:grpSpPr>
        <p:sp>
          <p:nvSpPr>
            <p:cNvPr id="16" name="Oval 15">
              <a:extLst>
                <a:ext uri="{FF2B5EF4-FFF2-40B4-BE49-F238E27FC236}">
                  <a16:creationId xmlns:a16="http://schemas.microsoft.com/office/drawing/2014/main" id="{BD87CEFD-7C3A-466A-BA4E-0762F6B7E2CC}"/>
                </a:ext>
              </a:extLst>
            </p:cNvPr>
            <p:cNvSpPr/>
            <p:nvPr/>
          </p:nvSpPr>
          <p:spPr bwMode="auto">
            <a:xfrm>
              <a:off x="3005483" y="2840991"/>
              <a:ext cx="1312542" cy="1312542"/>
            </a:xfrm>
            <a:prstGeom prst="ellipse">
              <a:avLst/>
            </a:prstGeom>
            <a:solidFill>
              <a:srgbClr val="E6E6E6"/>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41BD13B1-7252-4E1C-A3F2-125DEC349627}"/>
                </a:ext>
              </a:extLst>
            </p:cNvPr>
            <p:cNvGrpSpPr/>
            <p:nvPr/>
          </p:nvGrpSpPr>
          <p:grpSpPr>
            <a:xfrm>
              <a:off x="3158834" y="2994342"/>
              <a:ext cx="1005840" cy="1005840"/>
              <a:chOff x="2486149" y="3040062"/>
              <a:chExt cx="914400" cy="914400"/>
            </a:xfrm>
          </p:grpSpPr>
          <p:sp>
            <p:nvSpPr>
              <p:cNvPr id="18" name="Oval 17">
                <a:extLst>
                  <a:ext uri="{FF2B5EF4-FFF2-40B4-BE49-F238E27FC236}">
                    <a16:creationId xmlns:a16="http://schemas.microsoft.com/office/drawing/2014/main" id="{989D3D04-42DA-4155-B087-0D784232B8A1}"/>
                  </a:ext>
                </a:extLst>
              </p:cNvPr>
              <p:cNvSpPr/>
              <p:nvPr/>
            </p:nvSpPr>
            <p:spPr bwMode="auto">
              <a:xfrm>
                <a:off x="2486149" y="3040062"/>
                <a:ext cx="914400" cy="914400"/>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2751792E-BCED-4B8A-B3D5-36870FD0C291}"/>
                  </a:ext>
                </a:extLst>
              </p:cNvPr>
              <p:cNvGrpSpPr/>
              <p:nvPr/>
            </p:nvGrpSpPr>
            <p:grpSpPr>
              <a:xfrm>
                <a:off x="2718485" y="3301180"/>
                <a:ext cx="449726" cy="392158"/>
                <a:chOff x="2532420" y="3433223"/>
                <a:chExt cx="529777" cy="461962"/>
              </a:xfrm>
            </p:grpSpPr>
            <p:sp>
              <p:nvSpPr>
                <p:cNvPr id="20" name="Freeform 5">
                  <a:extLst>
                    <a:ext uri="{FF2B5EF4-FFF2-40B4-BE49-F238E27FC236}">
                      <a16:creationId xmlns:a16="http://schemas.microsoft.com/office/drawing/2014/main" id="{71BD4E6B-6DA3-41DA-8538-05562C2912B1}"/>
                    </a:ext>
                  </a:extLst>
                </p:cNvPr>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rgbClr val="FFFFFF"/>
                </a:solidFill>
                <a:ln w="6350">
                  <a:solidFill>
                    <a:srgbClr val="0078D7"/>
                  </a:solidFill>
                  <a:round/>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6">
                  <a:extLst>
                    <a:ext uri="{FF2B5EF4-FFF2-40B4-BE49-F238E27FC236}">
                      <a16:creationId xmlns:a16="http://schemas.microsoft.com/office/drawing/2014/main" id="{56B378E0-1037-468A-B9A2-20DFC494AA0B}"/>
                    </a:ext>
                  </a:extLst>
                </p:cNvPr>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rgbClr val="FFFFFF"/>
                </a:solidFill>
                <a:ln w="6350">
                  <a:solidFill>
                    <a:srgbClr val="0078D7"/>
                  </a:solidFill>
                  <a:round/>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sp>
        <p:nvSpPr>
          <p:cNvPr id="22" name="Freeform 84">
            <a:extLst>
              <a:ext uri="{FF2B5EF4-FFF2-40B4-BE49-F238E27FC236}">
                <a16:creationId xmlns:a16="http://schemas.microsoft.com/office/drawing/2014/main" id="{170175BC-5F90-470F-95F2-522FAF9738BD}"/>
              </a:ext>
            </a:extLst>
          </p:cNvPr>
          <p:cNvSpPr>
            <a:spLocks/>
          </p:cNvSpPr>
          <p:nvPr/>
        </p:nvSpPr>
        <p:spPr bwMode="auto">
          <a:xfrm rot="6858978" flipH="1" flipV="1">
            <a:off x="3817255" y="3043710"/>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title="circle with icon showing tools">
            <a:extLst>
              <a:ext uri="{FF2B5EF4-FFF2-40B4-BE49-F238E27FC236}">
                <a16:creationId xmlns:a16="http://schemas.microsoft.com/office/drawing/2014/main" id="{CF78192E-604B-4DC6-B7E5-1329B4B5A268}"/>
              </a:ext>
            </a:extLst>
          </p:cNvPr>
          <p:cNvGrpSpPr/>
          <p:nvPr/>
        </p:nvGrpSpPr>
        <p:grpSpPr>
          <a:xfrm>
            <a:off x="3588956" y="4585565"/>
            <a:ext cx="1468563" cy="1468563"/>
            <a:chOff x="3737678" y="5144754"/>
            <a:chExt cx="1312542" cy="1312542"/>
          </a:xfrm>
        </p:grpSpPr>
        <p:sp>
          <p:nvSpPr>
            <p:cNvPr id="24" name="Oval 23">
              <a:extLst>
                <a:ext uri="{FF2B5EF4-FFF2-40B4-BE49-F238E27FC236}">
                  <a16:creationId xmlns:a16="http://schemas.microsoft.com/office/drawing/2014/main" id="{6936A200-AA97-42E1-A349-68BC19F12075}"/>
                </a:ext>
              </a:extLst>
            </p:cNvPr>
            <p:cNvSpPr/>
            <p:nvPr/>
          </p:nvSpPr>
          <p:spPr bwMode="auto">
            <a:xfrm>
              <a:off x="3737678" y="5144754"/>
              <a:ext cx="1312542" cy="1312542"/>
            </a:xfrm>
            <a:prstGeom prst="ellipse">
              <a:avLst/>
            </a:prstGeom>
            <a:solidFill>
              <a:srgbClr val="E6E6E6"/>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A95C0A8B-41C2-4974-A536-D81C8574B8F2}"/>
                </a:ext>
              </a:extLst>
            </p:cNvPr>
            <p:cNvGrpSpPr/>
            <p:nvPr/>
          </p:nvGrpSpPr>
          <p:grpSpPr>
            <a:xfrm>
              <a:off x="3891029" y="5301378"/>
              <a:ext cx="1005840" cy="1005840"/>
              <a:chOff x="4669408" y="3040062"/>
              <a:chExt cx="914400" cy="914400"/>
            </a:xfrm>
          </p:grpSpPr>
          <p:sp>
            <p:nvSpPr>
              <p:cNvPr id="26" name="Oval 25">
                <a:extLst>
                  <a:ext uri="{FF2B5EF4-FFF2-40B4-BE49-F238E27FC236}">
                    <a16:creationId xmlns:a16="http://schemas.microsoft.com/office/drawing/2014/main" id="{A2195353-B1C8-46E0-A167-D1C016B1B191}"/>
                  </a:ext>
                </a:extLst>
              </p:cNvPr>
              <p:cNvSpPr/>
              <p:nvPr/>
            </p:nvSpPr>
            <p:spPr bwMode="auto">
              <a:xfrm>
                <a:off x="4669408" y="3040062"/>
                <a:ext cx="914400" cy="914400"/>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AEC33DE5-2DE7-4E73-B0CF-4651129F2398}"/>
                  </a:ext>
                </a:extLst>
              </p:cNvPr>
              <p:cNvGrpSpPr/>
              <p:nvPr/>
            </p:nvGrpSpPr>
            <p:grpSpPr>
              <a:xfrm>
                <a:off x="4944841" y="3264392"/>
                <a:ext cx="363534" cy="465739"/>
                <a:chOff x="4744392" y="3360420"/>
                <a:chExt cx="428242" cy="548640"/>
              </a:xfrm>
            </p:grpSpPr>
            <p:sp>
              <p:nvSpPr>
                <p:cNvPr id="28" name="Freeform 49">
                  <a:extLst>
                    <a:ext uri="{FF2B5EF4-FFF2-40B4-BE49-F238E27FC236}">
                      <a16:creationId xmlns:a16="http://schemas.microsoft.com/office/drawing/2014/main" id="{6DF5A821-4012-4185-B61B-46BCD6FEE80B}"/>
                    </a:ext>
                  </a:extLst>
                </p:cNvPr>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rgbClr val="FFFFFF"/>
                </a:solidFill>
                <a:ln w="6350">
                  <a:solidFill>
                    <a:srgbClr val="0078D7"/>
                  </a:solid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Freeform 50">
                  <a:extLst>
                    <a:ext uri="{FF2B5EF4-FFF2-40B4-BE49-F238E27FC236}">
                      <a16:creationId xmlns:a16="http://schemas.microsoft.com/office/drawing/2014/main" id="{FD4B490A-6E9C-41AE-B12F-327B07CB1CE9}"/>
                    </a:ext>
                  </a:extLst>
                </p:cNvPr>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rgbClr val="FFFFFF"/>
                </a:solidFill>
                <a:ln w="6350">
                  <a:solidFill>
                    <a:srgbClr val="0078D7"/>
                  </a:solid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7" name="Group 6" title="circle with icon showing a gear">
            <a:extLst>
              <a:ext uri="{FF2B5EF4-FFF2-40B4-BE49-F238E27FC236}">
                <a16:creationId xmlns:a16="http://schemas.microsoft.com/office/drawing/2014/main" id="{2653F77B-F30F-4918-9016-81399EBAE284}"/>
              </a:ext>
            </a:extLst>
          </p:cNvPr>
          <p:cNvGrpSpPr/>
          <p:nvPr/>
        </p:nvGrpSpPr>
        <p:grpSpPr>
          <a:xfrm>
            <a:off x="6618838" y="4585565"/>
            <a:ext cx="1468563" cy="1468563"/>
            <a:chOff x="6618838" y="4585565"/>
            <a:chExt cx="1468563" cy="1468563"/>
          </a:xfrm>
        </p:grpSpPr>
        <p:sp>
          <p:nvSpPr>
            <p:cNvPr id="31" name="Oval 30">
              <a:extLst>
                <a:ext uri="{FF2B5EF4-FFF2-40B4-BE49-F238E27FC236}">
                  <a16:creationId xmlns:a16="http://schemas.microsoft.com/office/drawing/2014/main" id="{6DE35A26-7AF0-43A5-842C-47E40686D49A}"/>
                </a:ext>
              </a:extLst>
            </p:cNvPr>
            <p:cNvSpPr/>
            <p:nvPr/>
          </p:nvSpPr>
          <p:spPr bwMode="auto">
            <a:xfrm>
              <a:off x="6618838" y="4585565"/>
              <a:ext cx="1468563" cy="1468563"/>
            </a:xfrm>
            <a:prstGeom prst="ellipse">
              <a:avLst/>
            </a:prstGeom>
            <a:solidFill>
              <a:srgbClr val="E6E6E6"/>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676C2AD2-407E-473F-8486-A579BE7ED23D}"/>
                </a:ext>
              </a:extLst>
            </p:cNvPr>
            <p:cNvGrpSpPr/>
            <p:nvPr/>
          </p:nvGrpSpPr>
          <p:grpSpPr>
            <a:xfrm>
              <a:off x="6790418" y="4757145"/>
              <a:ext cx="1125404" cy="1125404"/>
              <a:chOff x="6790418" y="4757145"/>
              <a:chExt cx="1125404" cy="1125404"/>
            </a:xfrm>
          </p:grpSpPr>
          <p:sp>
            <p:nvSpPr>
              <p:cNvPr id="33" name="Oval 32">
                <a:extLst>
                  <a:ext uri="{FF2B5EF4-FFF2-40B4-BE49-F238E27FC236}">
                    <a16:creationId xmlns:a16="http://schemas.microsoft.com/office/drawing/2014/main" id="{D21CA4F1-3DAD-4310-8F2E-4901DF16FFD0}"/>
                  </a:ext>
                </a:extLst>
              </p:cNvPr>
              <p:cNvSpPr/>
              <p:nvPr/>
            </p:nvSpPr>
            <p:spPr bwMode="auto">
              <a:xfrm>
                <a:off x="6790418" y="4757145"/>
                <a:ext cx="1125404" cy="1125404"/>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AAF44AA7-8AEC-4C49-AE9B-8FC0124D27A7}"/>
                  </a:ext>
                </a:extLst>
              </p:cNvPr>
              <p:cNvGrpSpPr/>
              <p:nvPr/>
            </p:nvGrpSpPr>
            <p:grpSpPr>
              <a:xfrm>
                <a:off x="7066515" y="5033242"/>
                <a:ext cx="573211" cy="573211"/>
                <a:chOff x="7198793" y="3360420"/>
                <a:chExt cx="548640" cy="548640"/>
              </a:xfrm>
            </p:grpSpPr>
            <p:sp>
              <p:nvSpPr>
                <p:cNvPr id="35" name="Line 9">
                  <a:extLst>
                    <a:ext uri="{FF2B5EF4-FFF2-40B4-BE49-F238E27FC236}">
                      <a16:creationId xmlns:a16="http://schemas.microsoft.com/office/drawing/2014/main" id="{99319C49-2CC7-45A0-87A8-DA89017008C0}"/>
                    </a:ext>
                  </a:extLst>
                </p:cNvPr>
                <p:cNvSpPr>
                  <a:spLocks noChangeShapeType="1"/>
                </p:cNvSpPr>
                <p:nvPr/>
              </p:nvSpPr>
              <p:spPr bwMode="auto">
                <a:xfrm>
                  <a:off x="7530844" y="3775499"/>
                  <a:ext cx="18315" cy="39988"/>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Line 10">
                  <a:extLst>
                    <a:ext uri="{FF2B5EF4-FFF2-40B4-BE49-F238E27FC236}">
                      <a16:creationId xmlns:a16="http://schemas.microsoft.com/office/drawing/2014/main" id="{2340D89E-1CC8-428D-B5E7-53EDC897D16C}"/>
                    </a:ext>
                  </a:extLst>
                </p:cNvPr>
                <p:cNvSpPr>
                  <a:spLocks noChangeShapeType="1"/>
                </p:cNvSpPr>
                <p:nvPr/>
              </p:nvSpPr>
              <p:spPr bwMode="auto">
                <a:xfrm>
                  <a:off x="7397068" y="3457992"/>
                  <a:ext cx="18315" cy="35990"/>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Line 11">
                  <a:extLst>
                    <a:ext uri="{FF2B5EF4-FFF2-40B4-BE49-F238E27FC236}">
                      <a16:creationId xmlns:a16="http://schemas.microsoft.com/office/drawing/2014/main" id="{BB55AA1A-0019-4EBE-8FE4-5CD5DA195926}"/>
                    </a:ext>
                  </a:extLst>
                </p:cNvPr>
                <p:cNvSpPr>
                  <a:spLocks noChangeShapeType="1"/>
                </p:cNvSpPr>
                <p:nvPr/>
              </p:nvSpPr>
              <p:spPr bwMode="auto">
                <a:xfrm flipH="1">
                  <a:off x="7401049" y="3775499"/>
                  <a:ext cx="14333" cy="39988"/>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Line 12">
                  <a:extLst>
                    <a:ext uri="{FF2B5EF4-FFF2-40B4-BE49-F238E27FC236}">
                      <a16:creationId xmlns:a16="http://schemas.microsoft.com/office/drawing/2014/main" id="{002BCB64-D8D6-4F44-975E-ADD1401E5293}"/>
                    </a:ext>
                  </a:extLst>
                </p:cNvPr>
                <p:cNvSpPr>
                  <a:spLocks noChangeShapeType="1"/>
                </p:cNvSpPr>
                <p:nvPr/>
              </p:nvSpPr>
              <p:spPr bwMode="auto">
                <a:xfrm flipH="1">
                  <a:off x="7530844" y="3457992"/>
                  <a:ext cx="14333" cy="35990"/>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3">
                  <a:extLst>
                    <a:ext uri="{FF2B5EF4-FFF2-40B4-BE49-F238E27FC236}">
                      <a16:creationId xmlns:a16="http://schemas.microsoft.com/office/drawing/2014/main" id="{AF799C79-8D02-4C05-853B-F38A4049A83D}"/>
                    </a:ext>
                  </a:extLst>
                </p:cNvPr>
                <p:cNvSpPr>
                  <a:spLocks/>
                </p:cNvSpPr>
                <p:nvPr/>
              </p:nvSpPr>
              <p:spPr bwMode="auto">
                <a:xfrm>
                  <a:off x="7198793" y="3360420"/>
                  <a:ext cx="364698" cy="523847"/>
                </a:xfrm>
                <a:custGeom>
                  <a:avLst/>
                  <a:gdLst>
                    <a:gd name="T0" fmla="*/ 101 w 101"/>
                    <a:gd name="T1" fmla="*/ 4 h 145"/>
                    <a:gd name="T2" fmla="*/ 76 w 101"/>
                    <a:gd name="T3" fmla="*/ 0 h 145"/>
                    <a:gd name="T4" fmla="*/ 0 w 101"/>
                    <a:gd name="T5" fmla="*/ 76 h 145"/>
                    <a:gd name="T6" fmla="*/ 43 w 101"/>
                    <a:gd name="T7" fmla="*/ 145 h 145"/>
                  </a:gdLst>
                  <a:ahLst/>
                  <a:cxnLst>
                    <a:cxn ang="0">
                      <a:pos x="T0" y="T1"/>
                    </a:cxn>
                    <a:cxn ang="0">
                      <a:pos x="T2" y="T3"/>
                    </a:cxn>
                    <a:cxn ang="0">
                      <a:pos x="T4" y="T5"/>
                    </a:cxn>
                    <a:cxn ang="0">
                      <a:pos x="T6" y="T7"/>
                    </a:cxn>
                  </a:cxnLst>
                  <a:rect l="0" t="0" r="r" b="b"/>
                  <a:pathLst>
                    <a:path w="101" h="145">
                      <a:moveTo>
                        <a:pt x="101" y="4"/>
                      </a:moveTo>
                      <a:cubicBezTo>
                        <a:pt x="93" y="2"/>
                        <a:pt x="85" y="0"/>
                        <a:pt x="76" y="0"/>
                      </a:cubicBezTo>
                      <a:cubicBezTo>
                        <a:pt x="34" y="0"/>
                        <a:pt x="0" y="34"/>
                        <a:pt x="0" y="76"/>
                      </a:cubicBezTo>
                      <a:cubicBezTo>
                        <a:pt x="0" y="106"/>
                        <a:pt x="18" y="132"/>
                        <a:pt x="43" y="145"/>
                      </a:cubicBezTo>
                    </a:path>
                  </a:pathLst>
                </a:cu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Line 14">
                  <a:extLst>
                    <a:ext uri="{FF2B5EF4-FFF2-40B4-BE49-F238E27FC236}">
                      <a16:creationId xmlns:a16="http://schemas.microsoft.com/office/drawing/2014/main" id="{62BD82C7-27D7-4138-AF0F-9781AFD3428C}"/>
                    </a:ext>
                  </a:extLst>
                </p:cNvPr>
                <p:cNvSpPr>
                  <a:spLocks noChangeShapeType="1"/>
                </p:cNvSpPr>
                <p:nvPr/>
              </p:nvSpPr>
              <p:spPr bwMode="auto">
                <a:xfrm>
                  <a:off x="7613657" y="3692323"/>
                  <a:ext cx="39814" cy="18395"/>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Line 15">
                  <a:extLst>
                    <a:ext uri="{FF2B5EF4-FFF2-40B4-BE49-F238E27FC236}">
                      <a16:creationId xmlns:a16="http://schemas.microsoft.com/office/drawing/2014/main" id="{73F6702C-FA14-4C53-AB9F-1B4F78C0579D}"/>
                    </a:ext>
                  </a:extLst>
                </p:cNvPr>
                <p:cNvSpPr>
                  <a:spLocks noChangeShapeType="1"/>
                </p:cNvSpPr>
                <p:nvPr/>
              </p:nvSpPr>
              <p:spPr bwMode="auto">
                <a:xfrm>
                  <a:off x="7292755" y="3562761"/>
                  <a:ext cx="39814" cy="14396"/>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Line 16">
                  <a:extLst>
                    <a:ext uri="{FF2B5EF4-FFF2-40B4-BE49-F238E27FC236}">
                      <a16:creationId xmlns:a16="http://schemas.microsoft.com/office/drawing/2014/main" id="{16CACD60-C807-4E80-A0AB-ABEB1FFC9DB9}"/>
                    </a:ext>
                  </a:extLst>
                </p:cNvPr>
                <p:cNvSpPr>
                  <a:spLocks noChangeShapeType="1"/>
                </p:cNvSpPr>
                <p:nvPr/>
              </p:nvSpPr>
              <p:spPr bwMode="auto">
                <a:xfrm flipV="1">
                  <a:off x="7613657" y="3562761"/>
                  <a:ext cx="39814" cy="14396"/>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Line 17">
                  <a:extLst>
                    <a:ext uri="{FF2B5EF4-FFF2-40B4-BE49-F238E27FC236}">
                      <a16:creationId xmlns:a16="http://schemas.microsoft.com/office/drawing/2014/main" id="{111667E0-65FA-4CF9-B4AA-680B71CFDC24}"/>
                    </a:ext>
                  </a:extLst>
                </p:cNvPr>
                <p:cNvSpPr>
                  <a:spLocks noChangeShapeType="1"/>
                </p:cNvSpPr>
                <p:nvPr/>
              </p:nvSpPr>
              <p:spPr bwMode="auto">
                <a:xfrm flipV="1">
                  <a:off x="7292755" y="3692323"/>
                  <a:ext cx="39814" cy="18395"/>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8">
                  <a:extLst>
                    <a:ext uri="{FF2B5EF4-FFF2-40B4-BE49-F238E27FC236}">
                      <a16:creationId xmlns:a16="http://schemas.microsoft.com/office/drawing/2014/main" id="{B2C071A1-9D4C-4B50-A453-0848B3ED5F7A}"/>
                    </a:ext>
                  </a:extLst>
                </p:cNvPr>
                <p:cNvSpPr>
                  <a:spLocks/>
                </p:cNvSpPr>
                <p:nvPr/>
              </p:nvSpPr>
              <p:spPr bwMode="auto">
                <a:xfrm>
                  <a:off x="7592158" y="3389212"/>
                  <a:ext cx="129795" cy="129562"/>
                </a:xfrm>
                <a:custGeom>
                  <a:avLst/>
                  <a:gdLst>
                    <a:gd name="T0" fmla="*/ 36 w 36"/>
                    <a:gd name="T1" fmla="*/ 36 h 36"/>
                    <a:gd name="T2" fmla="*/ 0 w 36"/>
                    <a:gd name="T3" fmla="*/ 0 h 36"/>
                  </a:gdLst>
                  <a:ahLst/>
                  <a:cxnLst>
                    <a:cxn ang="0">
                      <a:pos x="T0" y="T1"/>
                    </a:cxn>
                    <a:cxn ang="0">
                      <a:pos x="T2" y="T3"/>
                    </a:cxn>
                  </a:cxnLst>
                  <a:rect l="0" t="0" r="r" b="b"/>
                  <a:pathLst>
                    <a:path w="36" h="36">
                      <a:moveTo>
                        <a:pt x="36" y="36"/>
                      </a:moveTo>
                      <a:cubicBezTo>
                        <a:pt x="28" y="20"/>
                        <a:pt x="15" y="7"/>
                        <a:pt x="0" y="0"/>
                      </a:cubicBezTo>
                    </a:path>
                  </a:pathLst>
                </a:cu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9">
                  <a:extLst>
                    <a:ext uri="{FF2B5EF4-FFF2-40B4-BE49-F238E27FC236}">
                      <a16:creationId xmlns:a16="http://schemas.microsoft.com/office/drawing/2014/main" id="{B2A6E8E7-1CA2-409D-BBEB-C5DB83AC8FB3}"/>
                    </a:ext>
                  </a:extLst>
                </p:cNvPr>
                <p:cNvSpPr>
                  <a:spLocks/>
                </p:cNvSpPr>
                <p:nvPr/>
              </p:nvSpPr>
              <p:spPr bwMode="auto">
                <a:xfrm>
                  <a:off x="7382735" y="3544366"/>
                  <a:ext cx="364698" cy="364694"/>
                </a:xfrm>
                <a:custGeom>
                  <a:avLst/>
                  <a:gdLst>
                    <a:gd name="T0" fmla="*/ 0 w 101"/>
                    <a:gd name="T1" fmla="*/ 97 h 101"/>
                    <a:gd name="T2" fmla="*/ 25 w 101"/>
                    <a:gd name="T3" fmla="*/ 101 h 101"/>
                    <a:gd name="T4" fmla="*/ 101 w 101"/>
                    <a:gd name="T5" fmla="*/ 25 h 101"/>
                    <a:gd name="T6" fmla="*/ 97 w 101"/>
                    <a:gd name="T7" fmla="*/ 0 h 101"/>
                  </a:gdLst>
                  <a:ahLst/>
                  <a:cxnLst>
                    <a:cxn ang="0">
                      <a:pos x="T0" y="T1"/>
                    </a:cxn>
                    <a:cxn ang="0">
                      <a:pos x="T2" y="T3"/>
                    </a:cxn>
                    <a:cxn ang="0">
                      <a:pos x="T4" y="T5"/>
                    </a:cxn>
                    <a:cxn ang="0">
                      <a:pos x="T6" y="T7"/>
                    </a:cxn>
                  </a:cxnLst>
                  <a:rect l="0" t="0" r="r" b="b"/>
                  <a:pathLst>
                    <a:path w="101" h="101">
                      <a:moveTo>
                        <a:pt x="0" y="97"/>
                      </a:moveTo>
                      <a:cubicBezTo>
                        <a:pt x="8" y="99"/>
                        <a:pt x="16" y="101"/>
                        <a:pt x="25" y="101"/>
                      </a:cubicBezTo>
                      <a:cubicBezTo>
                        <a:pt x="67" y="101"/>
                        <a:pt x="101" y="67"/>
                        <a:pt x="101" y="25"/>
                      </a:cubicBezTo>
                      <a:cubicBezTo>
                        <a:pt x="101" y="16"/>
                        <a:pt x="99" y="8"/>
                        <a:pt x="97" y="0"/>
                      </a:cubicBezTo>
                    </a:path>
                  </a:pathLst>
                </a:cu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20">
                  <a:extLst>
                    <a:ext uri="{FF2B5EF4-FFF2-40B4-BE49-F238E27FC236}">
                      <a16:creationId xmlns:a16="http://schemas.microsoft.com/office/drawing/2014/main" id="{3B9E462E-1D26-4178-8C73-6033AEBFB80B}"/>
                    </a:ext>
                  </a:extLst>
                </p:cNvPr>
                <p:cNvSpPr>
                  <a:spLocks noChangeArrowheads="1"/>
                </p:cNvSpPr>
                <p:nvPr/>
              </p:nvSpPr>
              <p:spPr bwMode="auto">
                <a:xfrm>
                  <a:off x="7325402" y="3486783"/>
                  <a:ext cx="295422" cy="295914"/>
                </a:xfrm>
                <a:prstGeom prst="ellips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sp>
        <p:nvSpPr>
          <p:cNvPr id="47" name="Freeform 94">
            <a:extLst>
              <a:ext uri="{FF2B5EF4-FFF2-40B4-BE49-F238E27FC236}">
                <a16:creationId xmlns:a16="http://schemas.microsoft.com/office/drawing/2014/main" id="{1DC3A5CF-AF18-495F-9DBF-59A6D37B5EF7}"/>
              </a:ext>
            </a:extLst>
          </p:cNvPr>
          <p:cNvSpPr>
            <a:spLocks/>
          </p:cNvSpPr>
          <p:nvPr/>
        </p:nvSpPr>
        <p:spPr bwMode="auto">
          <a:xfrm rot="17910294" flipH="1" flipV="1">
            <a:off x="7831709" y="4652059"/>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Group 47" title="Circle with icon depicting a box">
            <a:extLst>
              <a:ext uri="{FF2B5EF4-FFF2-40B4-BE49-F238E27FC236}">
                <a16:creationId xmlns:a16="http://schemas.microsoft.com/office/drawing/2014/main" id="{D416087A-DA38-45CC-B9B4-9E37B6936F57}"/>
              </a:ext>
            </a:extLst>
          </p:cNvPr>
          <p:cNvGrpSpPr/>
          <p:nvPr/>
        </p:nvGrpSpPr>
        <p:grpSpPr>
          <a:xfrm>
            <a:off x="6618838" y="1780388"/>
            <a:ext cx="1468563" cy="1468563"/>
            <a:chOff x="8201004" y="2849271"/>
            <a:chExt cx="1312542" cy="1312542"/>
          </a:xfrm>
        </p:grpSpPr>
        <p:sp>
          <p:nvSpPr>
            <p:cNvPr id="49" name="Oval 48">
              <a:extLst>
                <a:ext uri="{FF2B5EF4-FFF2-40B4-BE49-F238E27FC236}">
                  <a16:creationId xmlns:a16="http://schemas.microsoft.com/office/drawing/2014/main" id="{2B93B7CB-9645-4EA1-8E47-659C679F81D0}"/>
                </a:ext>
              </a:extLst>
            </p:cNvPr>
            <p:cNvSpPr/>
            <p:nvPr/>
          </p:nvSpPr>
          <p:spPr bwMode="auto">
            <a:xfrm>
              <a:off x="8201004" y="2849271"/>
              <a:ext cx="1312542" cy="1312542"/>
            </a:xfrm>
            <a:prstGeom prst="ellipse">
              <a:avLst/>
            </a:prstGeom>
            <a:solidFill>
              <a:srgbClr val="E6E6E6"/>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B7502F7E-C164-498C-9D7C-17B7037BC6CD}"/>
                </a:ext>
              </a:extLst>
            </p:cNvPr>
            <p:cNvGrpSpPr/>
            <p:nvPr/>
          </p:nvGrpSpPr>
          <p:grpSpPr>
            <a:xfrm>
              <a:off x="8350883" y="2994342"/>
              <a:ext cx="1005840" cy="1005840"/>
              <a:chOff x="9035926" y="3040062"/>
              <a:chExt cx="914400" cy="914400"/>
            </a:xfrm>
          </p:grpSpPr>
          <p:sp>
            <p:nvSpPr>
              <p:cNvPr id="51" name="Oval 50">
                <a:extLst>
                  <a:ext uri="{FF2B5EF4-FFF2-40B4-BE49-F238E27FC236}">
                    <a16:creationId xmlns:a16="http://schemas.microsoft.com/office/drawing/2014/main" id="{685933E5-26F3-4D98-8145-FB1A5B1BB8DF}"/>
                  </a:ext>
                </a:extLst>
              </p:cNvPr>
              <p:cNvSpPr/>
              <p:nvPr/>
            </p:nvSpPr>
            <p:spPr bwMode="auto">
              <a:xfrm>
                <a:off x="9035926" y="3040062"/>
                <a:ext cx="914400" cy="914400"/>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557D9A16-24FF-4B9D-94F4-1709073CF932}"/>
                  </a:ext>
                </a:extLst>
              </p:cNvPr>
              <p:cNvGrpSpPr/>
              <p:nvPr/>
            </p:nvGrpSpPr>
            <p:grpSpPr>
              <a:xfrm>
                <a:off x="9290477" y="3294904"/>
                <a:ext cx="405298" cy="404717"/>
                <a:chOff x="-2627313" y="-174625"/>
                <a:chExt cx="2216150" cy="2212975"/>
              </a:xfrm>
            </p:grpSpPr>
            <p:sp>
              <p:nvSpPr>
                <p:cNvPr id="53" name="Freeform 5">
                  <a:extLst>
                    <a:ext uri="{FF2B5EF4-FFF2-40B4-BE49-F238E27FC236}">
                      <a16:creationId xmlns:a16="http://schemas.microsoft.com/office/drawing/2014/main" id="{A9A58C34-89FF-427A-81D6-72B0A760AD91}"/>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6">
                  <a:extLst>
                    <a:ext uri="{FF2B5EF4-FFF2-40B4-BE49-F238E27FC236}">
                      <a16:creationId xmlns:a16="http://schemas.microsoft.com/office/drawing/2014/main" id="{83406E2A-4A2A-48FC-9134-4A6A1C8ED8E0}"/>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55" name="Line 7">
                  <a:extLst>
                    <a:ext uri="{FF2B5EF4-FFF2-40B4-BE49-F238E27FC236}">
                      <a16:creationId xmlns:a16="http://schemas.microsoft.com/office/drawing/2014/main" id="{3AFEBBDF-005C-45E1-8447-3CC8F93EE811}"/>
                    </a:ext>
                  </a:extLst>
                </p:cNvPr>
                <p:cNvSpPr>
                  <a:spLocks noChangeShapeType="1"/>
                </p:cNvSpPr>
                <p:nvPr/>
              </p:nvSpPr>
              <p:spPr bwMode="auto">
                <a:xfrm>
                  <a:off x="-1882775" y="568325"/>
                  <a:ext cx="0" cy="1470025"/>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56" name="Line 8">
                  <a:extLst>
                    <a:ext uri="{FF2B5EF4-FFF2-40B4-BE49-F238E27FC236}">
                      <a16:creationId xmlns:a16="http://schemas.microsoft.com/office/drawing/2014/main" id="{44D03617-758C-40F2-8993-C0A9162880DE}"/>
                    </a:ext>
                  </a:extLst>
                </p:cNvPr>
                <p:cNvSpPr>
                  <a:spLocks noChangeShapeType="1"/>
                </p:cNvSpPr>
                <p:nvPr/>
              </p:nvSpPr>
              <p:spPr bwMode="auto">
                <a:xfrm>
                  <a:off x="-1900238" y="-174625"/>
                  <a:ext cx="762000" cy="74295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57" name="Line 9">
                  <a:extLst>
                    <a:ext uri="{FF2B5EF4-FFF2-40B4-BE49-F238E27FC236}">
                      <a16:creationId xmlns:a16="http://schemas.microsoft.com/office/drawing/2014/main" id="{B11322A4-AEBB-46D2-A978-925AD71C92AD}"/>
                    </a:ext>
                  </a:extLst>
                </p:cNvPr>
                <p:cNvSpPr>
                  <a:spLocks noChangeShapeType="1"/>
                </p:cNvSpPr>
                <p:nvPr/>
              </p:nvSpPr>
              <p:spPr bwMode="auto">
                <a:xfrm>
                  <a:off x="-1536700" y="188912"/>
                  <a:ext cx="744537"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58" name="Freeform 83">
            <a:extLst>
              <a:ext uri="{FF2B5EF4-FFF2-40B4-BE49-F238E27FC236}">
                <a16:creationId xmlns:a16="http://schemas.microsoft.com/office/drawing/2014/main" id="{E22A6DA7-9EC1-46E2-B8B6-5B53D1CB28FD}"/>
              </a:ext>
            </a:extLst>
          </p:cNvPr>
          <p:cNvSpPr>
            <a:spLocks/>
          </p:cNvSpPr>
          <p:nvPr/>
        </p:nvSpPr>
        <p:spPr bwMode="auto">
          <a:xfrm rot="3823328" flipV="1">
            <a:off x="3788083" y="4606006"/>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93">
            <a:extLst>
              <a:ext uri="{FF2B5EF4-FFF2-40B4-BE49-F238E27FC236}">
                <a16:creationId xmlns:a16="http://schemas.microsoft.com/office/drawing/2014/main" id="{A3ECB6FC-2E65-4D50-91A5-CFB48ED2B22F}"/>
              </a:ext>
            </a:extLst>
          </p:cNvPr>
          <p:cNvSpPr>
            <a:spLocks/>
          </p:cNvSpPr>
          <p:nvPr/>
        </p:nvSpPr>
        <p:spPr bwMode="auto">
          <a:xfrm rot="1856903" flipH="1" flipV="1">
            <a:off x="4814568" y="5772173"/>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90">
            <a:extLst>
              <a:ext uri="{FF2B5EF4-FFF2-40B4-BE49-F238E27FC236}">
                <a16:creationId xmlns:a16="http://schemas.microsoft.com/office/drawing/2014/main" id="{BFA1F2A0-365E-42E8-9F74-1595251A3068}"/>
              </a:ext>
            </a:extLst>
          </p:cNvPr>
          <p:cNvSpPr>
            <a:spLocks/>
          </p:cNvSpPr>
          <p:nvPr/>
        </p:nvSpPr>
        <p:spPr bwMode="auto">
          <a:xfrm rot="19786451" flipV="1">
            <a:off x="6785007" y="5792389"/>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92">
            <a:extLst>
              <a:ext uri="{FF2B5EF4-FFF2-40B4-BE49-F238E27FC236}">
                <a16:creationId xmlns:a16="http://schemas.microsoft.com/office/drawing/2014/main" id="{695A8EDE-2EF6-4EC0-8536-B6248379410D}"/>
              </a:ext>
            </a:extLst>
          </p:cNvPr>
          <p:cNvSpPr>
            <a:spLocks/>
          </p:cNvSpPr>
          <p:nvPr/>
        </p:nvSpPr>
        <p:spPr bwMode="auto">
          <a:xfrm rot="14812449" flipV="1">
            <a:off x="7800752" y="2998394"/>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87">
            <a:extLst>
              <a:ext uri="{FF2B5EF4-FFF2-40B4-BE49-F238E27FC236}">
                <a16:creationId xmlns:a16="http://schemas.microsoft.com/office/drawing/2014/main" id="{A221E9CB-716C-4DA1-951A-1DC4E09C1A08}"/>
              </a:ext>
            </a:extLst>
          </p:cNvPr>
          <p:cNvSpPr>
            <a:spLocks/>
          </p:cNvSpPr>
          <p:nvPr/>
        </p:nvSpPr>
        <p:spPr bwMode="auto">
          <a:xfrm rot="8621118" flipV="1">
            <a:off x="4880662" y="1913676"/>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4F832B8-5FDD-4084-AB25-2FC8ACFBA4EF}"/>
              </a:ext>
            </a:extLst>
          </p:cNvPr>
          <p:cNvSpPr/>
          <p:nvPr/>
        </p:nvSpPr>
        <p:spPr bwMode="auto">
          <a:xfrm flipH="1">
            <a:off x="4706141" y="2826565"/>
            <a:ext cx="2285221" cy="2285224"/>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none" lIns="0" tIns="140609" rIns="0"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solidFill>
                  <a:srgbClr val="FFFFFF"/>
                </a:solidFill>
                <a:effectLst/>
                <a:uLnTx/>
                <a:uFillTx/>
                <a:latin typeface="Segoe UI Semilight"/>
                <a:ea typeface="+mn-ea"/>
                <a:cs typeface="Segoe UI Semilight" panose="020B0402040204020203" pitchFamily="34" charset="0"/>
              </a:rPr>
              <a:t>Digital</a:t>
            </a:r>
            <a:br>
              <a:rPr kumimoji="0" lang="en-US" sz="1600" b="0" i="0" u="none" strike="noStrike" kern="0" cap="none" spc="0" normalizeH="0" baseline="0" noProof="0">
                <a:ln w="3175">
                  <a:noFill/>
                </a:ln>
                <a:solidFill>
                  <a:srgbClr val="FFFFFF"/>
                </a:solidFill>
                <a:effectLst/>
                <a:uLnTx/>
                <a:uFillTx/>
                <a:latin typeface="Segoe UI Semilight"/>
                <a:ea typeface="+mn-ea"/>
                <a:cs typeface="Segoe UI Semilight" panose="020B0402040204020203" pitchFamily="34" charset="0"/>
              </a:rPr>
            </a:br>
            <a:r>
              <a:rPr kumimoji="0" lang="en-US" sz="1600" b="0" i="0" u="none" strike="noStrike" kern="0" cap="none" spc="0" normalizeH="0" baseline="0" noProof="0">
                <a:ln w="3175">
                  <a:noFill/>
                </a:ln>
                <a:solidFill>
                  <a:srgbClr val="FFFFFF"/>
                </a:solidFill>
                <a:effectLst/>
                <a:uLnTx/>
                <a:uFillTx/>
                <a:latin typeface="Segoe UI Semilight"/>
                <a:ea typeface="+mn-ea"/>
                <a:cs typeface="Segoe UI Semilight" panose="020B0402040204020203" pitchFamily="34" charset="0"/>
              </a:rPr>
              <a:t>Transformation</a:t>
            </a:r>
            <a:endParaRPr kumimoji="0" lang="en-US" sz="1200" b="0" i="0" u="none" strike="noStrike" kern="0" cap="none" spc="0" normalizeH="0" baseline="0" noProof="0">
              <a:ln>
                <a:noFill/>
              </a:ln>
              <a:solidFill>
                <a:srgbClr val="FFFFFF"/>
              </a:solidFill>
              <a:effectLst/>
              <a:uLnTx/>
              <a:uFillTx/>
              <a:latin typeface="Segoe UI Semilight"/>
              <a:ea typeface="Segoe UI" pitchFamily="34" charset="0"/>
              <a:cs typeface="Segoe UI Semilight" panose="020B0402040204020203" pitchFamily="34" charset="0"/>
            </a:endParaRPr>
          </a:p>
        </p:txBody>
      </p:sp>
      <p:sp>
        <p:nvSpPr>
          <p:cNvPr id="65" name="Oval 64">
            <a:extLst>
              <a:ext uri="{FF2B5EF4-FFF2-40B4-BE49-F238E27FC236}">
                <a16:creationId xmlns:a16="http://schemas.microsoft.com/office/drawing/2014/main" id="{696F675D-D7E8-4C57-A657-CB8750140F8B}"/>
              </a:ext>
            </a:extLst>
          </p:cNvPr>
          <p:cNvSpPr/>
          <p:nvPr/>
        </p:nvSpPr>
        <p:spPr bwMode="auto">
          <a:xfrm flipH="1">
            <a:off x="4746969" y="2775675"/>
            <a:ext cx="2285221" cy="2285224"/>
          </a:xfrm>
          <a:prstGeom prst="ellipse">
            <a:avLst/>
          </a:prstGeom>
          <a:solidFill>
            <a:srgbClr val="0078D7"/>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w="3175">
                  <a:noFill/>
                </a:ln>
                <a:solidFill>
                  <a:srgbClr val="FFFFFF"/>
                </a:solidFill>
                <a:effectLst/>
                <a:uLnTx/>
                <a:uFillTx/>
                <a:latin typeface="Segoe UI Light"/>
                <a:ea typeface="+mn-ea"/>
                <a:cs typeface="Segoe UI Semilight" panose="020B0402040204020203" pitchFamily="34" charset="0"/>
              </a:rPr>
              <a:t>Apps</a:t>
            </a: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Semilight" panose="020B0402040204020203" pitchFamily="34" charset="0"/>
            </a:endParaRPr>
          </a:p>
        </p:txBody>
      </p:sp>
      <p:sp>
        <p:nvSpPr>
          <p:cNvPr id="67" name="Freeform 92">
            <a:extLst>
              <a:ext uri="{FF2B5EF4-FFF2-40B4-BE49-F238E27FC236}">
                <a16:creationId xmlns:a16="http://schemas.microsoft.com/office/drawing/2014/main" id="{B6DB64A8-1936-44DE-B2CA-4833DFA75559}"/>
              </a:ext>
            </a:extLst>
          </p:cNvPr>
          <p:cNvSpPr>
            <a:spLocks/>
          </p:cNvSpPr>
          <p:nvPr/>
        </p:nvSpPr>
        <p:spPr bwMode="auto">
          <a:xfrm rot="1937015" flipV="1">
            <a:off x="6717264" y="1894779"/>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engage">
            <a:extLst>
              <a:ext uri="{FF2B5EF4-FFF2-40B4-BE49-F238E27FC236}">
                <a16:creationId xmlns:a16="http://schemas.microsoft.com/office/drawing/2014/main" id="{0F0112CA-18A5-4838-A1F1-64D4BEABE738}"/>
              </a:ext>
            </a:extLst>
          </p:cNvPr>
          <p:cNvSpPr/>
          <p:nvPr/>
        </p:nvSpPr>
        <p:spPr bwMode="auto">
          <a:xfrm>
            <a:off x="1758693" y="2166799"/>
            <a:ext cx="180078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89609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Engage your customers</a:t>
            </a:r>
          </a:p>
        </p:txBody>
      </p:sp>
      <p:sp>
        <p:nvSpPr>
          <p:cNvPr id="11" name="empower">
            <a:extLst>
              <a:ext uri="{FF2B5EF4-FFF2-40B4-BE49-F238E27FC236}">
                <a16:creationId xmlns:a16="http://schemas.microsoft.com/office/drawing/2014/main" id="{076EB16E-4263-40DC-8521-35BEB2BFDBE8}"/>
              </a:ext>
            </a:extLst>
          </p:cNvPr>
          <p:cNvSpPr/>
          <p:nvPr/>
        </p:nvSpPr>
        <p:spPr bwMode="auto">
          <a:xfrm>
            <a:off x="1817717" y="5042846"/>
            <a:ext cx="174176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89609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Enable your employees</a:t>
            </a:r>
          </a:p>
        </p:txBody>
      </p:sp>
      <p:sp>
        <p:nvSpPr>
          <p:cNvPr id="12" name="optimize">
            <a:extLst>
              <a:ext uri="{FF2B5EF4-FFF2-40B4-BE49-F238E27FC236}">
                <a16:creationId xmlns:a16="http://schemas.microsoft.com/office/drawing/2014/main" id="{34E34C6E-15DB-49D5-9834-CEA7FB2CF12A}"/>
              </a:ext>
            </a:extLst>
          </p:cNvPr>
          <p:cNvSpPr/>
          <p:nvPr/>
        </p:nvSpPr>
        <p:spPr bwMode="auto">
          <a:xfrm>
            <a:off x="8066923" y="5042846"/>
            <a:ext cx="1997131"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89609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Optimize your operations</a:t>
            </a:r>
          </a:p>
        </p:txBody>
      </p:sp>
      <p:sp>
        <p:nvSpPr>
          <p:cNvPr id="13" name="transform">
            <a:extLst>
              <a:ext uri="{FF2B5EF4-FFF2-40B4-BE49-F238E27FC236}">
                <a16:creationId xmlns:a16="http://schemas.microsoft.com/office/drawing/2014/main" id="{D90F4800-37A3-41D6-90A8-18013794072B}"/>
              </a:ext>
            </a:extLst>
          </p:cNvPr>
          <p:cNvSpPr/>
          <p:nvPr/>
        </p:nvSpPr>
        <p:spPr bwMode="auto">
          <a:xfrm>
            <a:off x="8066923" y="2166799"/>
            <a:ext cx="1981675"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89609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Transform your products</a:t>
            </a:r>
          </a:p>
        </p:txBody>
      </p:sp>
    </p:spTree>
    <p:extLst>
      <p:ext uri="{BB962C8B-B14F-4D97-AF65-F5344CB8AC3E}">
        <p14:creationId xmlns:p14="http://schemas.microsoft.com/office/powerpoint/2010/main" val="3219663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4C159A34-BD3F-4748-95EF-BED6E0A481CA}"/>
              </a:ext>
            </a:extLst>
          </p:cNvPr>
          <p:cNvCxnSpPr/>
          <p:nvPr/>
        </p:nvCxnSpPr>
        <p:spPr>
          <a:xfrm>
            <a:off x="730205" y="3265904"/>
            <a:ext cx="3501520" cy="0"/>
          </a:xfrm>
          <a:prstGeom prst="line">
            <a:avLst/>
          </a:prstGeom>
          <a:ln w="15875">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E08D2C-3B3C-4C9F-9394-F6AC36261A15}"/>
              </a:ext>
            </a:extLst>
          </p:cNvPr>
          <p:cNvCxnSpPr>
            <a:cxnSpLocks/>
          </p:cNvCxnSpPr>
          <p:nvPr/>
        </p:nvCxnSpPr>
        <p:spPr>
          <a:xfrm>
            <a:off x="7684601" y="3254228"/>
            <a:ext cx="3794521"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BB431077-6AFF-4B26-8EC5-70B09065A29E}"/>
              </a:ext>
            </a:extLst>
          </p:cNvPr>
          <p:cNvGrpSpPr/>
          <p:nvPr/>
        </p:nvGrpSpPr>
        <p:grpSpPr>
          <a:xfrm>
            <a:off x="657718" y="1160836"/>
            <a:ext cx="3592596" cy="5128773"/>
            <a:chOff x="202970" y="651654"/>
            <a:chExt cx="3664635" cy="5231616"/>
          </a:xfrm>
        </p:grpSpPr>
        <p:grpSp>
          <p:nvGrpSpPr>
            <p:cNvPr id="34" name="Group 33">
              <a:extLst>
                <a:ext uri="{FF2B5EF4-FFF2-40B4-BE49-F238E27FC236}">
                  <a16:creationId xmlns:a16="http://schemas.microsoft.com/office/drawing/2014/main" id="{D9561B4A-3D99-4BAF-91E6-9E21EFCFA88F}"/>
                </a:ext>
              </a:extLst>
            </p:cNvPr>
            <p:cNvGrpSpPr/>
            <p:nvPr/>
          </p:nvGrpSpPr>
          <p:grpSpPr>
            <a:xfrm>
              <a:off x="295872" y="651654"/>
              <a:ext cx="3571733" cy="5231616"/>
              <a:chOff x="295872" y="670704"/>
              <a:chExt cx="3571733" cy="5231616"/>
            </a:xfrm>
          </p:grpSpPr>
          <p:sp>
            <p:nvSpPr>
              <p:cNvPr id="38" name="Rectangle 37">
                <a:extLst>
                  <a:ext uri="{FF2B5EF4-FFF2-40B4-BE49-F238E27FC236}">
                    <a16:creationId xmlns:a16="http://schemas.microsoft.com/office/drawing/2014/main" id="{9E2A04C1-8B6D-4E65-B415-362B611C335E}"/>
                  </a:ext>
                </a:extLst>
              </p:cNvPr>
              <p:cNvSpPr/>
              <p:nvPr/>
            </p:nvSpPr>
            <p:spPr bwMode="auto">
              <a:xfrm>
                <a:off x="295872" y="2167048"/>
                <a:ext cx="3571733" cy="6553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0078D7">
                            <a:lumMod val="50000"/>
                          </a:srgbClr>
                        </a:gs>
                        <a:gs pos="74000">
                          <a:srgbClr val="0078D7">
                            <a:lumMod val="50000"/>
                          </a:srgbClr>
                        </a:gs>
                      </a:gsLst>
                      <a:lin ang="5400000" scaled="1"/>
                    </a:gradFill>
                    <a:effectLst/>
                    <a:uLnTx/>
                    <a:uFillTx/>
                    <a:latin typeface="Segoe UI Semilight"/>
                    <a:ea typeface="Segoe UI" pitchFamily="34" charset="0"/>
                    <a:cs typeface="Segoe UI" pitchFamily="34" charset="0"/>
                  </a:rPr>
                  <a:t>Business needs</a:t>
                </a:r>
              </a:p>
            </p:txBody>
          </p:sp>
          <p:sp>
            <p:nvSpPr>
              <p:cNvPr id="39" name="Rectangle 38">
                <a:extLst>
                  <a:ext uri="{FF2B5EF4-FFF2-40B4-BE49-F238E27FC236}">
                    <a16:creationId xmlns:a16="http://schemas.microsoft.com/office/drawing/2014/main" id="{BA628203-B26E-4A8E-B2C2-9397AC03122F}"/>
                  </a:ext>
                </a:extLst>
              </p:cNvPr>
              <p:cNvSpPr/>
              <p:nvPr/>
            </p:nvSpPr>
            <p:spPr bwMode="auto">
              <a:xfrm>
                <a:off x="295872" y="2817574"/>
                <a:ext cx="3571733" cy="30847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0121" marR="0" lvl="0" indent="0" algn="l" defTabSz="914225" rtl="0" eaLnBrk="1" fontAlgn="auto" latinLnBrk="0" hangingPunct="1">
                  <a:lnSpc>
                    <a:spcPct val="100000"/>
                  </a:lnSpc>
                  <a:spcBef>
                    <a:spcPts val="588"/>
                  </a:spcBef>
                  <a:spcAft>
                    <a:spcPts val="588"/>
                  </a:spcAft>
                  <a:buClrTx/>
                  <a:buSzTx/>
                  <a:buFontTx/>
                  <a:buNone/>
                  <a:tabLst/>
                  <a:defRPr/>
                </a:pP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Rapid innovation to transform products</a:t>
                </a:r>
              </a:p>
              <a:p>
                <a:pPr marL="280121" marR="0" lvl="0" indent="0" algn="l" defTabSz="914225" rtl="0" eaLnBrk="1" fontAlgn="auto" latinLnBrk="0" hangingPunct="1">
                  <a:lnSpc>
                    <a:spcPct val="100000"/>
                  </a:lnSpc>
                  <a:spcBef>
                    <a:spcPts val="588"/>
                  </a:spcBef>
                  <a:spcAft>
                    <a:spcPts val="588"/>
                  </a:spcAft>
                  <a:buClrTx/>
                  <a:buSzTx/>
                  <a:buFontTx/>
                  <a:buNone/>
                  <a:tabLst/>
                  <a:defRPr/>
                </a:pPr>
                <a:endPar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280121" marR="0" lvl="0" indent="0" algn="l" defTabSz="914225" rtl="0" eaLnBrk="1" fontAlgn="auto" latinLnBrk="0" hangingPunct="1">
                  <a:lnSpc>
                    <a:spcPct val="100000"/>
                  </a:lnSpc>
                  <a:spcBef>
                    <a:spcPts val="588"/>
                  </a:spcBef>
                  <a:spcAft>
                    <a:spcPts val="588"/>
                  </a:spcAft>
                  <a:buClrTx/>
                  <a:buSzTx/>
                  <a:buFontTx/>
                  <a:buNone/>
                  <a:tabLst/>
                  <a:defRPr/>
                </a:pP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Connect with customer and empower employees</a:t>
                </a:r>
              </a:p>
              <a:p>
                <a:pPr marL="280121" marR="0" lvl="0" indent="0" algn="l" defTabSz="914225" rtl="0" eaLnBrk="1" fontAlgn="auto" latinLnBrk="0" hangingPunct="1">
                  <a:lnSpc>
                    <a:spcPct val="100000"/>
                  </a:lnSpc>
                  <a:spcBef>
                    <a:spcPts val="588"/>
                  </a:spcBef>
                  <a:spcAft>
                    <a:spcPts val="588"/>
                  </a:spcAft>
                  <a:buClrTx/>
                  <a:buSzTx/>
                  <a:buFontTx/>
                  <a:buNone/>
                  <a:tabLst/>
                  <a:defRPr/>
                </a:pPr>
                <a:endPar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280121" marR="0" lvl="0" indent="0" algn="l" defTabSz="914225" rtl="0" eaLnBrk="1" fontAlgn="auto" latinLnBrk="0" hangingPunct="1">
                  <a:lnSpc>
                    <a:spcPct val="100000"/>
                  </a:lnSpc>
                  <a:spcBef>
                    <a:spcPts val="588"/>
                  </a:spcBef>
                  <a:spcAft>
                    <a:spcPts val="588"/>
                  </a:spcAft>
                  <a:buClrTx/>
                  <a:buSzTx/>
                  <a:buFontTx/>
                  <a:buNone/>
                  <a:tabLst/>
                  <a:defRPr/>
                </a:pP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Close the gap from data  to decision</a:t>
                </a:r>
                <a:endParaRPr kumimoji="0" lang="en-US" sz="1961" b="0" i="0" u="none" strike="noStrike" kern="1200" cap="none" spc="0" normalizeH="0" baseline="0" noProof="0" dirty="0">
                  <a:ln>
                    <a:noFill/>
                  </a:ln>
                  <a:gradFill>
                    <a:gsLst>
                      <a:gs pos="0">
                        <a:srgbClr val="505050"/>
                      </a:gs>
                      <a:gs pos="100000">
                        <a:srgbClr val="505050"/>
                      </a:gs>
                    </a:gsLst>
                    <a:lin ang="0" scaled="0"/>
                  </a:gradFill>
                  <a:effectLst/>
                  <a:uLnTx/>
                  <a:uFillTx/>
                  <a:latin typeface="Segoe UI" panose="020B0502040204020203" pitchFamily="34" charset="0"/>
                  <a:ea typeface="+mn-ea"/>
                  <a:cs typeface="Segoe UI" panose="020B0502040204020203" pitchFamily="34" charset="0"/>
                </a:endParaRPr>
              </a:p>
            </p:txBody>
          </p:sp>
          <p:sp>
            <p:nvSpPr>
              <p:cNvPr id="40" name="building_1" title="icon showing buildings">
                <a:extLst>
                  <a:ext uri="{FF2B5EF4-FFF2-40B4-BE49-F238E27FC236}">
                    <a16:creationId xmlns:a16="http://schemas.microsoft.com/office/drawing/2014/main" id="{2CE0CAAE-5BB9-46F7-AA2B-61516EF66CBF}"/>
                  </a:ext>
                </a:extLst>
              </p:cNvPr>
              <p:cNvSpPr>
                <a:spLocks noChangeAspect="1" noEditPoints="1"/>
              </p:cNvSpPr>
              <p:nvPr/>
            </p:nvSpPr>
            <p:spPr bwMode="auto">
              <a:xfrm>
                <a:off x="1467161" y="670704"/>
                <a:ext cx="1229155" cy="1234169"/>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35" name="LightningBolt_E945">
              <a:extLst>
                <a:ext uri="{FF2B5EF4-FFF2-40B4-BE49-F238E27FC236}">
                  <a16:creationId xmlns:a16="http://schemas.microsoft.com/office/drawing/2014/main" id="{E7A69916-54B6-4BE0-A139-EA18199BD236}"/>
                </a:ext>
              </a:extLst>
            </p:cNvPr>
            <p:cNvSpPr>
              <a:spLocks noChangeAspect="1"/>
            </p:cNvSpPr>
            <p:nvPr/>
          </p:nvSpPr>
          <p:spPr bwMode="auto">
            <a:xfrm>
              <a:off x="325134" y="2964363"/>
              <a:ext cx="214357" cy="299129"/>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6" name="graph_9">
              <a:extLst>
                <a:ext uri="{FF2B5EF4-FFF2-40B4-BE49-F238E27FC236}">
                  <a16:creationId xmlns:a16="http://schemas.microsoft.com/office/drawing/2014/main" id="{AAB473D3-829B-4E71-B286-13639012A4BC}"/>
                </a:ext>
              </a:extLst>
            </p:cNvPr>
            <p:cNvSpPr>
              <a:spLocks noChangeAspect="1" noEditPoints="1"/>
            </p:cNvSpPr>
            <p:nvPr/>
          </p:nvSpPr>
          <p:spPr bwMode="auto">
            <a:xfrm>
              <a:off x="258952" y="5372720"/>
              <a:ext cx="331501" cy="29912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7" name="car">
              <a:extLst>
                <a:ext uri="{FF2B5EF4-FFF2-40B4-BE49-F238E27FC236}">
                  <a16:creationId xmlns:a16="http://schemas.microsoft.com/office/drawing/2014/main" id="{642DF77F-4511-41EB-8F51-4CCA9C4962E9}"/>
                </a:ext>
              </a:extLst>
            </p:cNvPr>
            <p:cNvSpPr>
              <a:spLocks noChangeAspect="1" noEditPoints="1"/>
            </p:cNvSpPr>
            <p:nvPr/>
          </p:nvSpPr>
          <p:spPr bwMode="auto">
            <a:xfrm>
              <a:off x="202970" y="4367498"/>
              <a:ext cx="336520" cy="257869"/>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97209E10-C06D-4A49-BAB2-FA97CB808551}"/>
              </a:ext>
            </a:extLst>
          </p:cNvPr>
          <p:cNvGrpSpPr/>
          <p:nvPr/>
        </p:nvGrpSpPr>
        <p:grpSpPr>
          <a:xfrm>
            <a:off x="7664352" y="1160836"/>
            <a:ext cx="3967273" cy="5100109"/>
            <a:chOff x="8271198" y="663155"/>
            <a:chExt cx="4046825" cy="5202377"/>
          </a:xfrm>
        </p:grpSpPr>
        <p:grpSp>
          <p:nvGrpSpPr>
            <p:cNvPr id="42" name="Group 41">
              <a:extLst>
                <a:ext uri="{FF2B5EF4-FFF2-40B4-BE49-F238E27FC236}">
                  <a16:creationId xmlns:a16="http://schemas.microsoft.com/office/drawing/2014/main" id="{E8F1ED74-1BCD-4710-BABC-7239584A4CAC}"/>
                </a:ext>
              </a:extLst>
            </p:cNvPr>
            <p:cNvGrpSpPr/>
            <p:nvPr/>
          </p:nvGrpSpPr>
          <p:grpSpPr>
            <a:xfrm>
              <a:off x="8271198" y="663155"/>
              <a:ext cx="4046825" cy="5202377"/>
              <a:chOff x="8271198" y="663155"/>
              <a:chExt cx="4046825" cy="5202377"/>
            </a:xfrm>
          </p:grpSpPr>
          <p:grpSp>
            <p:nvGrpSpPr>
              <p:cNvPr id="44" name="Group 43">
                <a:extLst>
                  <a:ext uri="{FF2B5EF4-FFF2-40B4-BE49-F238E27FC236}">
                    <a16:creationId xmlns:a16="http://schemas.microsoft.com/office/drawing/2014/main" id="{788F0723-2D7E-42F4-8172-DFA732A50A20}"/>
                  </a:ext>
                </a:extLst>
              </p:cNvPr>
              <p:cNvGrpSpPr/>
              <p:nvPr/>
            </p:nvGrpSpPr>
            <p:grpSpPr>
              <a:xfrm>
                <a:off x="8291853" y="663155"/>
                <a:ext cx="4026170" cy="5202377"/>
                <a:chOff x="8291853" y="682205"/>
                <a:chExt cx="4026170" cy="5202377"/>
              </a:xfrm>
            </p:grpSpPr>
            <p:sp>
              <p:nvSpPr>
                <p:cNvPr id="47" name="Rectangle 46">
                  <a:extLst>
                    <a:ext uri="{FF2B5EF4-FFF2-40B4-BE49-F238E27FC236}">
                      <a16:creationId xmlns:a16="http://schemas.microsoft.com/office/drawing/2014/main" id="{1139CE3E-A711-4F71-AE8F-6FBEB7C1989D}"/>
                    </a:ext>
                  </a:extLst>
                </p:cNvPr>
                <p:cNvSpPr/>
                <p:nvPr/>
              </p:nvSpPr>
              <p:spPr bwMode="auto">
                <a:xfrm>
                  <a:off x="8291853" y="2817574"/>
                  <a:ext cx="4026170" cy="30670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6346" marR="0" lvl="0" indent="0" algn="l" defTabSz="914225" rtl="0" eaLnBrk="1" fontAlgn="auto" latinLnBrk="0" hangingPunct="1">
                    <a:lnSpc>
                      <a:spcPct val="90000"/>
                    </a:lnSpc>
                    <a:spcBef>
                      <a:spcPts val="588"/>
                    </a:spcBef>
                    <a:spcAft>
                      <a:spcPts val="588"/>
                    </a:spcAft>
                    <a:buClrTx/>
                    <a:buSzTx/>
                    <a:buFontTx/>
                    <a:buNone/>
                    <a:tabLst/>
                    <a:defRPr/>
                  </a:pPr>
                  <a:r>
                    <a:rPr kumimoji="0" lang="en-US" sz="2745" b="0" i="0" u="none" strike="noStrike" kern="1200" cap="none" spc="0" normalizeH="0" baseline="0" noProof="0" dirty="0">
                      <a:ln>
                        <a:noFill/>
                      </a:ln>
                      <a:gradFill>
                        <a:gsLst>
                          <a:gs pos="0">
                            <a:srgbClr val="0078D7"/>
                          </a:gs>
                          <a:gs pos="7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72%</a:t>
                  </a:r>
                  <a:r>
                    <a:rPr kumimoji="0" lang="en-US" sz="1961" b="0" i="0" u="none" strike="noStrike" kern="1200" cap="none" spc="0" normalizeH="0" baseline="0" noProof="0" dirty="0">
                      <a:ln>
                        <a:noFill/>
                      </a:ln>
                      <a:gradFill>
                        <a:gsLst>
                          <a:gs pos="0">
                            <a:srgbClr val="0078D7"/>
                          </a:gs>
                          <a:gs pos="7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1</a:t>
                  </a:r>
                  <a:r>
                    <a:rPr kumimoji="0" lang="en-US" sz="1961" b="0" i="0" u="none" strike="noStrike" kern="1200" cap="none" spc="0" normalizeH="0" baseline="0" noProof="0" dirty="0">
                      <a:ln>
                        <a:noFill/>
                      </a:ln>
                      <a:gradFill>
                        <a:gsLst>
                          <a:gs pos="0">
                            <a:srgbClr val="0078D7"/>
                          </a:gs>
                          <a:gs pos="7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budget assigned to keep-the-lights-on functions</a:t>
                  </a:r>
                </a:p>
                <a:p>
                  <a:pPr marL="286346" marR="0" lvl="0" indent="0" algn="l" defTabSz="914225" rtl="0" eaLnBrk="1" fontAlgn="auto" latinLnBrk="0" hangingPunct="1">
                    <a:lnSpc>
                      <a:spcPct val="90000"/>
                    </a:lnSpc>
                    <a:spcBef>
                      <a:spcPts val="588"/>
                    </a:spcBef>
                    <a:spcAft>
                      <a:spcPts val="588"/>
                    </a:spcAft>
                    <a:buClrTx/>
                    <a:buSzTx/>
                    <a:buFontTx/>
                    <a:buNone/>
                    <a:tabLst/>
                    <a:defRPr/>
                  </a:pP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Demand for mobile </a:t>
                  </a:r>
                  <a:b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apps </a:t>
                  </a:r>
                  <a:r>
                    <a:rPr kumimoji="0" lang="en-US" sz="2745" b="0" i="0" u="none" strike="noStrike" kern="1200" cap="none" spc="0" normalizeH="0" baseline="0" noProof="0" dirty="0">
                      <a:ln>
                        <a:noFill/>
                      </a:ln>
                      <a:gradFill>
                        <a:gsLst>
                          <a:gs pos="0">
                            <a:srgbClr val="0078D7"/>
                          </a:gs>
                          <a:gs pos="7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&gt;5x </a:t>
                  </a:r>
                  <a:r>
                    <a:rPr kumimoji="0" lang="en-US" sz="1961" b="0" i="0" u="none" strike="noStrike" kern="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the capacity of IT </a:t>
                  </a:r>
                  <a:endPar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286346" lvl="0" defTabSz="914225">
                    <a:lnSpc>
                      <a:spcPct val="90000"/>
                    </a:lnSpc>
                    <a:spcBef>
                      <a:spcPts val="588"/>
                    </a:spcBef>
                    <a:spcAft>
                      <a:spcPts val="588"/>
                    </a:spcAft>
                    <a:defRPr/>
                  </a:pPr>
                  <a:r>
                    <a:rPr lang="en-US" sz="2745" dirty="0">
                      <a:gradFill>
                        <a:gsLst>
                          <a:gs pos="0">
                            <a:srgbClr val="0078D7"/>
                          </a:gs>
                          <a:gs pos="100000">
                            <a:srgbClr val="0078D7"/>
                          </a:gs>
                        </a:gsLst>
                        <a:lin ang="0" scaled="0"/>
                      </a:gradFill>
                      <a:latin typeface="Segoe UI Semibold" panose="020B0702040204020203" pitchFamily="34" charset="0"/>
                      <a:cs typeface="Segoe UI Semibold" panose="020B0702040204020203" pitchFamily="34" charset="0"/>
                    </a:rPr>
                    <a:t>Only half </a:t>
                  </a:r>
                  <a:r>
                    <a:rPr lang="en-US" sz="1961" kern="0" dirty="0">
                      <a:gradFill>
                        <a:gsLst>
                          <a:gs pos="0">
                            <a:srgbClr val="353535"/>
                          </a:gs>
                          <a:gs pos="74000">
                            <a:srgbClr val="353535"/>
                          </a:gs>
                        </a:gsLst>
                        <a:lin ang="5400000" scaled="1"/>
                      </a:gradFill>
                      <a:latin typeface="Segoe UI" panose="020B0502040204020203" pitchFamily="34" charset="0"/>
                      <a:cs typeface="Segoe UI" panose="020B0502040204020203" pitchFamily="34" charset="0"/>
                    </a:rPr>
                    <a:t>decision makers could get help from technologists with their analysis needs </a:t>
                  </a:r>
                  <a:r>
                    <a:rPr lang="en-US" sz="1200" dirty="0">
                      <a:solidFill>
                        <a:schemeClr val="bg1"/>
                      </a:solidFill>
                      <a:latin typeface="Segoe UI Semibold" panose="020B0702040204020203" pitchFamily="34" charset="0"/>
                      <a:cs typeface="Segoe UI Semibold" panose="020B0702040204020203" pitchFamily="34" charset="0"/>
                    </a:rPr>
                    <a:t>2</a:t>
                  </a:r>
                </a:p>
              </p:txBody>
            </p:sp>
            <p:sp>
              <p:nvSpPr>
                <p:cNvPr id="48" name="Rectangle 47">
                  <a:extLst>
                    <a:ext uri="{FF2B5EF4-FFF2-40B4-BE49-F238E27FC236}">
                      <a16:creationId xmlns:a16="http://schemas.microsoft.com/office/drawing/2014/main" id="{3DE348DF-B0EE-490A-B748-B2D7B164DBFC}"/>
                    </a:ext>
                  </a:extLst>
                </p:cNvPr>
                <p:cNvSpPr/>
                <p:nvPr/>
              </p:nvSpPr>
              <p:spPr bwMode="auto">
                <a:xfrm>
                  <a:off x="8291853" y="2167048"/>
                  <a:ext cx="3870609" cy="6553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0078D7"/>
                          </a:gs>
                          <a:gs pos="74000">
                            <a:srgbClr val="0078D7"/>
                          </a:gs>
                        </a:gsLst>
                        <a:lin ang="5400000" scaled="1"/>
                      </a:gradFill>
                      <a:effectLst/>
                      <a:uLnTx/>
                      <a:uFillTx/>
                      <a:latin typeface="Segoe UI Semilight"/>
                      <a:ea typeface="Segoe UI" pitchFamily="34" charset="0"/>
                      <a:cs typeface="Segoe UI" pitchFamily="34" charset="0"/>
                    </a:rPr>
                    <a:t>IT challenges</a:t>
                  </a:r>
                </a:p>
              </p:txBody>
            </p:sp>
            <p:sp>
              <p:nvSpPr>
                <p:cNvPr id="49" name="DeveloperTools_EC7A" title="icon showing tools">
                  <a:extLst>
                    <a:ext uri="{FF2B5EF4-FFF2-40B4-BE49-F238E27FC236}">
                      <a16:creationId xmlns:a16="http://schemas.microsoft.com/office/drawing/2014/main" id="{A0408F87-7D54-4B1D-BE5B-DED57387BAE1}"/>
                    </a:ext>
                  </a:extLst>
                </p:cNvPr>
                <p:cNvSpPr>
                  <a:spLocks noChangeAspect="1" noEditPoints="1"/>
                </p:cNvSpPr>
                <p:nvPr/>
              </p:nvSpPr>
              <p:spPr bwMode="auto">
                <a:xfrm>
                  <a:off x="9842821" y="682205"/>
                  <a:ext cx="768672" cy="121116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bank">
                <a:extLst>
                  <a:ext uri="{FF2B5EF4-FFF2-40B4-BE49-F238E27FC236}">
                    <a16:creationId xmlns:a16="http://schemas.microsoft.com/office/drawing/2014/main" id="{D58C7967-98C3-4456-873A-F535E7EFC421}"/>
                  </a:ext>
                </a:extLst>
              </p:cNvPr>
              <p:cNvSpPr>
                <a:spLocks noChangeAspect="1" noEditPoints="1"/>
              </p:cNvSpPr>
              <p:nvPr/>
            </p:nvSpPr>
            <p:spPr bwMode="auto">
              <a:xfrm>
                <a:off x="8271198" y="2987225"/>
                <a:ext cx="323272" cy="29912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6" name="arrow_11">
                <a:extLst>
                  <a:ext uri="{FF2B5EF4-FFF2-40B4-BE49-F238E27FC236}">
                    <a16:creationId xmlns:a16="http://schemas.microsoft.com/office/drawing/2014/main" id="{81A7E8AD-D6F5-43FE-B8DD-F6118815C1A9}"/>
                  </a:ext>
                </a:extLst>
              </p:cNvPr>
              <p:cNvSpPr>
                <a:spLocks noChangeAspect="1" noEditPoints="1"/>
              </p:cNvSpPr>
              <p:nvPr/>
            </p:nvSpPr>
            <p:spPr bwMode="auto">
              <a:xfrm>
                <a:off x="8308125" y="4604469"/>
                <a:ext cx="286345" cy="29912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noFill/>
                  <a:effectLst/>
                  <a:uLnTx/>
                  <a:uFillTx/>
                  <a:latin typeface="Segoe UI Semilight"/>
                  <a:ea typeface="+mn-ea"/>
                  <a:cs typeface="+mn-cs"/>
                </a:endParaRPr>
              </a:p>
            </p:txBody>
          </p:sp>
        </p:grpSp>
        <p:sp>
          <p:nvSpPr>
            <p:cNvPr id="43" name="CellPhone_E8EA">
              <a:extLst>
                <a:ext uri="{FF2B5EF4-FFF2-40B4-BE49-F238E27FC236}">
                  <a16:creationId xmlns:a16="http://schemas.microsoft.com/office/drawing/2014/main" id="{A0275F7C-6C63-484A-90DB-D94C7A820FE1}"/>
                </a:ext>
              </a:extLst>
            </p:cNvPr>
            <p:cNvSpPr>
              <a:spLocks noChangeAspect="1" noEditPoints="1"/>
            </p:cNvSpPr>
            <p:nvPr/>
          </p:nvSpPr>
          <p:spPr bwMode="auto">
            <a:xfrm>
              <a:off x="8343081" y="3757943"/>
              <a:ext cx="179507" cy="29912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22" name="Title 3">
            <a:extLst>
              <a:ext uri="{FF2B5EF4-FFF2-40B4-BE49-F238E27FC236}">
                <a16:creationId xmlns:a16="http://schemas.microsoft.com/office/drawing/2014/main" id="{769A0187-524D-4FAA-B00A-4277DDF292FD}"/>
              </a:ext>
            </a:extLst>
          </p:cNvPr>
          <p:cNvSpPr txBox="1">
            <a:spLocks/>
          </p:cNvSpPr>
          <p:nvPr/>
        </p:nvSpPr>
        <p:spPr>
          <a:xfrm>
            <a:off x="135561" y="82408"/>
            <a:ext cx="12190271" cy="660306"/>
          </a:xfrm>
          <a:prstGeom prst="rect">
            <a:avLst/>
          </a:prstGeom>
          <a:noFill/>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0" normalizeH="0" baseline="0" noProof="0" dirty="0">
                <a:ln w="3175">
                  <a:noFill/>
                </a:ln>
                <a:solidFill>
                  <a:schemeClr val="bg1"/>
                </a:solidFill>
                <a:effectLst/>
                <a:uLnTx/>
                <a:uFillTx/>
                <a:latin typeface="Segoe UI Semilight"/>
                <a:ea typeface="+mn-ea"/>
                <a:cs typeface="Segoe UI Semilight" panose="020B0402040204020203" pitchFamily="34" charset="0"/>
              </a:rPr>
              <a:t>Widening digital divide between Business and IT</a:t>
            </a:r>
          </a:p>
        </p:txBody>
      </p:sp>
    </p:spTree>
    <p:extLst>
      <p:ext uri="{BB962C8B-B14F-4D97-AF65-F5344CB8AC3E}">
        <p14:creationId xmlns:p14="http://schemas.microsoft.com/office/powerpoint/2010/main" val="201632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sz="4400" dirty="0"/>
              <a:t>Challenges with </a:t>
            </a:r>
            <a:r>
              <a:rPr lang="en-US" sz="4400"/>
              <a:t>current applications</a:t>
            </a:r>
            <a:endParaRPr lang="en-US" sz="4400" dirty="0"/>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0785" y="1814521"/>
            <a:ext cx="3632348" cy="4271429"/>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640" tIns="45720" rIns="91440" bIns="45720"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977"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bg1">
                <a:lumMod val="95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45720" rIns="91440" bIns="45720" numCol="1" spcCol="1270" anchor="t" anchorCtr="0">
              <a:noAutofit/>
            </a:bodyPr>
            <a:lstStyle/>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Long time to provision resources and deploy</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Hard to do rapid dev/test and prototyping</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Inflexible, monolithic &amp; highly coupled app design</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endParaRPr>
            </a:p>
          </p:txBody>
        </p:sp>
        <p:sp>
          <p:nvSpPr>
            <p:cNvPr id="28" name="Oval 27" title="two-arrowed lines crossing only in the middle but continuing in separate paths">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067" y="1814521"/>
            <a:ext cx="3625543" cy="4271319"/>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640" tIns="45720" rIns="91440" bIns="45720"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977"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bg1">
                <a:lumMod val="95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45720" rIns="91440" bIns="45720" numCol="1" spcCol="1270" anchor="t" anchorCtr="0">
              <a:noAutofit/>
            </a:bodyPr>
            <a:lstStyle/>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Operational costs, lower efficiency and reliability</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Capital expenditure requirements</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regulatory compliance</a:t>
              </a:r>
            </a:p>
          </p:txBody>
        </p:sp>
        <p:sp>
          <p:nvSpPr>
            <p:cNvPr id="32" name="Oval 31" title="icon showing arrows in a circular, one leading to the other">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308" y="1814521"/>
            <a:ext cx="3631492" cy="4271429"/>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4"/>
            </a:solidFill>
          </p:spPr>
          <p:txBody>
            <a:bodyPr vert="horz" wrap="square" lIns="548640" tIns="45720" rIns="91440" bIns="45720"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977"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Segoe UI Light" panose="020B0502040204020203" pitchFamily="34" charset="0"/>
                </a:rPr>
                <a:t>Legacy applications </a:t>
              </a:r>
            </a:p>
          </p:txBody>
        </p:sp>
        <p:sp>
          <p:nvSpPr>
            <p:cNvPr id="24" name="Rectangle 23"/>
            <p:cNvSpPr/>
            <p:nvPr/>
          </p:nvSpPr>
          <p:spPr>
            <a:xfrm>
              <a:off x="8462184" y="2573794"/>
              <a:ext cx="3255264" cy="3512156"/>
            </a:xfrm>
            <a:prstGeom prst="rect">
              <a:avLst/>
            </a:prstGeom>
            <a:solidFill>
              <a:schemeClr val="bg1">
                <a:lumMod val="95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45720" rIns="91440" bIns="45720" numCol="1" spcCol="1270" anchor="t" anchorCtr="0">
              <a:noAutofit/>
            </a:bodyPr>
            <a:lstStyle/>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Highly IT dependent</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Hard to compose/integrate  across environments</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Needs of mobile workforce and data driven innovation</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4"/>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title="icon showing a computer card">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solidFill>
                <a:schemeClr val="bg1"/>
              </a:solidFill>
              <a:ln w="6350">
                <a:solidFill>
                  <a:schemeClr val="bg1"/>
                </a:solidFill>
                <a:round/>
                <a:headEnd/>
                <a:tailEnd/>
              </a:ln>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41" name="TextBox 40"/>
          <p:cNvSpPr txBox="1"/>
          <p:nvPr/>
        </p:nvSpPr>
        <p:spPr>
          <a:xfrm>
            <a:off x="852931" y="4924128"/>
            <a:ext cx="1440384" cy="8990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dirty="0">
                <a:ln>
                  <a:noFill/>
                </a:ln>
                <a:solidFill>
                  <a:srgbClr val="68217A"/>
                </a:solidFill>
                <a:effectLst/>
                <a:uLnTx/>
                <a:uFillTx/>
                <a:latin typeface="Segoe UI Light" panose="020B0502040204020203" pitchFamily="34" charset="0"/>
                <a:ea typeface="+mn-ea"/>
                <a:cs typeface="Segoe UI Light" panose="020B0502040204020203" pitchFamily="34" charset="0"/>
              </a:rPr>
              <a:t>80%</a:t>
            </a:r>
          </a:p>
        </p:txBody>
      </p:sp>
      <p:sp>
        <p:nvSpPr>
          <p:cNvPr id="43" name="Rectangle 42"/>
          <p:cNvSpPr/>
          <p:nvPr/>
        </p:nvSpPr>
        <p:spPr>
          <a:xfrm>
            <a:off x="2205321" y="5104803"/>
            <a:ext cx="1947983" cy="29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Global IT budgets </a:t>
            </a:r>
            <a:r>
              <a:rPr kumimoji="0" lang="en-US" sz="14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dedicated to maintenance</a:t>
            </a:r>
          </a:p>
        </p:txBody>
      </p:sp>
      <p:sp>
        <p:nvSpPr>
          <p:cNvPr id="44" name="TextBox 43"/>
          <p:cNvSpPr txBox="1"/>
          <p:nvPr/>
        </p:nvSpPr>
        <p:spPr>
          <a:xfrm>
            <a:off x="4845117" y="4929749"/>
            <a:ext cx="1440384" cy="8990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dirty="0">
                <a:ln>
                  <a:noFill/>
                </a:ln>
                <a:solidFill>
                  <a:srgbClr val="68217A"/>
                </a:solidFill>
                <a:effectLst/>
                <a:uLnTx/>
                <a:uFillTx/>
                <a:latin typeface="Segoe UI Light" panose="020B0502040204020203" pitchFamily="34" charset="0"/>
                <a:ea typeface="+mn-ea"/>
                <a:cs typeface="Segoe UI Light" panose="020B0502040204020203" pitchFamily="34" charset="0"/>
              </a:rPr>
              <a:t>28%</a:t>
            </a:r>
          </a:p>
        </p:txBody>
      </p:sp>
      <p:sp>
        <p:nvSpPr>
          <p:cNvPr id="45" name="Rectangle 44"/>
          <p:cNvSpPr/>
          <p:nvPr/>
        </p:nvSpPr>
        <p:spPr>
          <a:xfrm>
            <a:off x="6267097" y="5061009"/>
            <a:ext cx="1424612" cy="448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Time spent on     </a:t>
            </a:r>
            <a:r>
              <a:rPr kumimoji="0" lang="en-US" sz="14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administrative tasks</a:t>
            </a:r>
          </a:p>
        </p:txBody>
      </p:sp>
      <p:sp>
        <p:nvSpPr>
          <p:cNvPr id="46" name="TextBox 45"/>
          <p:cNvSpPr txBox="1"/>
          <p:nvPr/>
        </p:nvSpPr>
        <p:spPr>
          <a:xfrm>
            <a:off x="8628612" y="4929750"/>
            <a:ext cx="1440384" cy="8990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dirty="0">
                <a:ln>
                  <a:noFill/>
                </a:ln>
                <a:solidFill>
                  <a:srgbClr val="68217A"/>
                </a:solidFill>
                <a:effectLst/>
                <a:uLnTx/>
                <a:uFillTx/>
                <a:latin typeface="Segoe UI Light" panose="020B0502040204020203" pitchFamily="34" charset="0"/>
                <a:ea typeface="+mn-ea"/>
                <a:cs typeface="Segoe UI Light" panose="020B0502040204020203" pitchFamily="34" charset="0"/>
              </a:rPr>
              <a:t>40%</a:t>
            </a:r>
          </a:p>
        </p:txBody>
      </p:sp>
      <p:sp>
        <p:nvSpPr>
          <p:cNvPr id="48" name="Rectangle 47"/>
          <p:cNvSpPr/>
          <p:nvPr/>
        </p:nvSpPr>
        <p:spPr>
          <a:xfrm>
            <a:off x="9885744" y="5071895"/>
            <a:ext cx="1740200" cy="887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Increase of data breach incidents  </a:t>
            </a:r>
            <a:r>
              <a:rPr kumimoji="0" lang="en-US" sz="14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in 2016</a:t>
            </a:r>
          </a:p>
        </p:txBody>
      </p:sp>
    </p:spTree>
    <p:extLst>
      <p:ext uri="{BB962C8B-B14F-4D97-AF65-F5344CB8AC3E}">
        <p14:creationId xmlns:p14="http://schemas.microsoft.com/office/powerpoint/2010/main" val="3268341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22AD82-9D91-4CC1-A76E-A4746733908F}"/>
              </a:ext>
            </a:extLst>
          </p:cNvPr>
          <p:cNvSpPr>
            <a:spLocks noGrp="1"/>
          </p:cNvSpPr>
          <p:nvPr>
            <p:ph type="title"/>
          </p:nvPr>
        </p:nvSpPr>
        <p:spPr/>
        <p:txBody>
          <a:bodyPr/>
          <a:lstStyle/>
          <a:p>
            <a:r>
              <a:rPr lang="fr-FR" dirty="0"/>
              <a:t>Agenda</a:t>
            </a:r>
            <a:endParaRPr lang="en-US" dirty="0"/>
          </a:p>
        </p:txBody>
      </p:sp>
      <p:sp>
        <p:nvSpPr>
          <p:cNvPr id="5" name="Text Placeholder 4">
            <a:extLst>
              <a:ext uri="{FF2B5EF4-FFF2-40B4-BE49-F238E27FC236}">
                <a16:creationId xmlns:a16="http://schemas.microsoft.com/office/drawing/2014/main" id="{AED308DB-5911-4614-B82D-14A150896BA4}"/>
              </a:ext>
            </a:extLst>
          </p:cNvPr>
          <p:cNvSpPr>
            <a:spLocks noGrp="1"/>
          </p:cNvSpPr>
          <p:nvPr>
            <p:ph type="body" sz="quarter" idx="10"/>
          </p:nvPr>
        </p:nvSpPr>
        <p:spPr>
          <a:xfrm>
            <a:off x="269239" y="1189177"/>
            <a:ext cx="11653523" cy="5847755"/>
          </a:xfrm>
        </p:spPr>
        <p:txBody>
          <a:bodyPr/>
          <a:lstStyle/>
          <a:p>
            <a:pPr fontAlgn="t"/>
            <a:r>
              <a:rPr lang="en-US" sz="3200" dirty="0">
                <a:solidFill>
                  <a:srgbClr val="353535"/>
                </a:solidFill>
              </a:rPr>
              <a:t>09h00 - 09h30 :</a:t>
            </a:r>
            <a:r>
              <a:rPr lang="en-US" sz="3200" dirty="0"/>
              <a:t> </a:t>
            </a:r>
            <a:r>
              <a:rPr lang="en-US" sz="3200" dirty="0" err="1"/>
              <a:t>Accueil</a:t>
            </a:r>
            <a:r>
              <a:rPr lang="en-US" sz="3200" dirty="0"/>
              <a:t> et introduction</a:t>
            </a:r>
          </a:p>
          <a:p>
            <a:pPr fontAlgn="t"/>
            <a:r>
              <a:rPr lang="en-US" sz="3200" dirty="0">
                <a:solidFill>
                  <a:srgbClr val="353535"/>
                </a:solidFill>
              </a:rPr>
              <a:t>09h30 - 10h30 </a:t>
            </a:r>
            <a:r>
              <a:rPr lang="en-US" sz="3200" dirty="0"/>
              <a:t>: </a:t>
            </a:r>
            <a:r>
              <a:rPr lang="en-US" sz="3200" dirty="0" err="1"/>
              <a:t>Modernisation</a:t>
            </a:r>
            <a:r>
              <a:rPr lang="en-US" sz="3200" dirty="0"/>
              <a:t> des applications et Open Source Hands on component</a:t>
            </a:r>
          </a:p>
          <a:p>
            <a:pPr fontAlgn="t"/>
            <a:r>
              <a:rPr lang="en-US" sz="3200" i="1" dirty="0"/>
              <a:t>Azure, OSS @Microsoft + </a:t>
            </a:r>
            <a:r>
              <a:rPr lang="en-US" sz="3200" i="1" dirty="0" err="1"/>
              <a:t>ModernApp</a:t>
            </a:r>
            <a:r>
              <a:rPr lang="en-US" sz="3200" i="1" dirty="0"/>
              <a:t> Option in Azure + DevOps</a:t>
            </a:r>
            <a:endParaRPr lang="en-US" sz="3200" dirty="0"/>
          </a:p>
          <a:p>
            <a:pPr fontAlgn="t"/>
            <a:r>
              <a:rPr lang="en-US" sz="3200" dirty="0">
                <a:solidFill>
                  <a:srgbClr val="353535"/>
                </a:solidFill>
              </a:rPr>
              <a:t>10h45 - 12h15 </a:t>
            </a:r>
            <a:r>
              <a:rPr lang="en-US" sz="3200" dirty="0"/>
              <a:t>: </a:t>
            </a:r>
            <a:r>
              <a:rPr lang="en-US" sz="3200" dirty="0" err="1"/>
              <a:t>WhiteBoard</a:t>
            </a:r>
            <a:r>
              <a:rPr lang="en-US" sz="3200" dirty="0"/>
              <a:t> Session "Containers &amp; DevOps"</a:t>
            </a:r>
          </a:p>
          <a:p>
            <a:pPr fontAlgn="t"/>
            <a:r>
              <a:rPr lang="en-US" sz="3200" dirty="0">
                <a:solidFill>
                  <a:srgbClr val="353535"/>
                </a:solidFill>
              </a:rPr>
              <a:t>12h30 - 13h30 </a:t>
            </a:r>
            <a:r>
              <a:rPr lang="en-US" sz="3200" dirty="0"/>
              <a:t>: Déjeuner</a:t>
            </a:r>
          </a:p>
          <a:p>
            <a:pPr fontAlgn="t"/>
            <a:r>
              <a:rPr lang="en-US" sz="3200" dirty="0">
                <a:solidFill>
                  <a:srgbClr val="353535"/>
                </a:solidFill>
              </a:rPr>
              <a:t>13h30 - 15h30 </a:t>
            </a:r>
            <a:r>
              <a:rPr lang="en-US" sz="3200" dirty="0"/>
              <a:t>: Hands On Lab  </a:t>
            </a:r>
            <a:r>
              <a:rPr lang="en-US" sz="3200" dirty="0" err="1"/>
              <a:t>Modernisation</a:t>
            </a:r>
            <a:r>
              <a:rPr lang="en-US" sz="3200" dirty="0"/>
              <a:t> des Apps avec les container"</a:t>
            </a:r>
          </a:p>
          <a:p>
            <a:pPr fontAlgn="t"/>
            <a:r>
              <a:rPr lang="en-US" sz="3200" dirty="0">
                <a:solidFill>
                  <a:srgbClr val="353535"/>
                </a:solidFill>
              </a:rPr>
              <a:t>15h45 - 16h45 </a:t>
            </a:r>
            <a:r>
              <a:rPr lang="en-US" sz="3200" dirty="0"/>
              <a:t>: Hands On Lab "Mise </a:t>
            </a:r>
            <a:r>
              <a:rPr lang="en-US" sz="3200" dirty="0" err="1"/>
              <a:t>en</a:t>
            </a:r>
            <a:r>
              <a:rPr lang="en-US" sz="3200" dirty="0"/>
              <a:t> place de CI/CD"</a:t>
            </a:r>
          </a:p>
          <a:p>
            <a:pPr fontAlgn="t"/>
            <a:r>
              <a:rPr lang="en-US" sz="3200" dirty="0">
                <a:solidFill>
                  <a:srgbClr val="353535"/>
                </a:solidFill>
              </a:rPr>
              <a:t>16h45 - 17h00 </a:t>
            </a:r>
            <a:r>
              <a:rPr lang="en-US" sz="3200" dirty="0"/>
              <a:t>: Conclusion</a:t>
            </a:r>
          </a:p>
          <a:p>
            <a:endParaRPr lang="en-US" sz="3200" dirty="0"/>
          </a:p>
        </p:txBody>
      </p:sp>
    </p:spTree>
    <p:extLst>
      <p:ext uri="{BB962C8B-B14F-4D97-AF65-F5344CB8AC3E}">
        <p14:creationId xmlns:p14="http://schemas.microsoft.com/office/powerpoint/2010/main" val="2891529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0" name="Rectangle 69"/>
          <p:cNvSpPr/>
          <p:nvPr/>
        </p:nvSpPr>
        <p:spPr bwMode="auto">
          <a:xfrm>
            <a:off x="4172078" y="1621921"/>
            <a:ext cx="3854627" cy="4482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8087407" y="1626141"/>
            <a:ext cx="3854627" cy="4482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30532">
              <a:spcAft>
                <a:spcPts val="1197"/>
              </a:spcAft>
              <a:defRPr/>
            </a:pPr>
            <a:r>
              <a:rPr lang="en-US" sz="1568" kern="0" dirty="0">
                <a:gradFill>
                  <a:gsLst>
                    <a:gs pos="2917">
                      <a:srgbClr val="0078D7"/>
                    </a:gs>
                    <a:gs pos="30000">
                      <a:srgbClr val="0078D7"/>
                    </a:gs>
                  </a:gsLst>
                  <a:lin ang="5400000" scaled="0"/>
                </a:gradFill>
                <a:latin typeface="Segoe UI"/>
                <a:cs typeface="Segoe UI Semilight" panose="020B0402040204020203" pitchFamily="34" charset="0"/>
              </a:rPr>
              <a:t>Customer Engagement Innovator with rich mobile app</a:t>
            </a:r>
          </a:p>
        </p:txBody>
      </p:sp>
      <p:sp>
        <p:nvSpPr>
          <p:cNvPr id="27" name="Rectangle 26"/>
          <p:cNvSpPr/>
          <p:nvPr/>
        </p:nvSpPr>
        <p:spPr bwMode="gray">
          <a:xfrm>
            <a:off x="8677268" y="1850973"/>
            <a:ext cx="3166552" cy="5450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896043">
              <a:defRPr/>
            </a:pPr>
            <a:endParaRPr lang="en-US" b="1" kern="0">
              <a:solidFill>
                <a:srgbClr val="0078D7"/>
              </a:solidFill>
              <a:latin typeface="Segoe UI"/>
              <a:cs typeface="Segoe UI Semilight" panose="020B0402040204020203" pitchFamily="34" charset="0"/>
            </a:endParaRPr>
          </a:p>
        </p:txBody>
      </p:sp>
      <p:sp>
        <p:nvSpPr>
          <p:cNvPr id="107" name="Rectangle 106"/>
          <p:cNvSpPr/>
          <p:nvPr/>
        </p:nvSpPr>
        <p:spPr>
          <a:xfrm>
            <a:off x="8876529" y="2349174"/>
            <a:ext cx="2768030" cy="307777"/>
          </a:xfrm>
          <a:prstGeom prst="rect">
            <a:avLst/>
          </a:prstGeom>
        </p:spPr>
        <p:txBody>
          <a:bodyPr wrap="square">
            <a:spAutoFit/>
          </a:bodyPr>
          <a:lstStyle/>
          <a:p>
            <a:pPr algn="ctr" defTabSz="895922" fontAlgn="base">
              <a:spcBef>
                <a:spcPct val="0"/>
              </a:spcBef>
              <a:spcAft>
                <a:spcPct val="0"/>
              </a:spcAft>
              <a:defRPr/>
            </a:pPr>
            <a:endParaRPr lang="en-US" sz="1400" kern="0">
              <a:solidFill>
                <a:srgbClr val="0064B7"/>
              </a:solidFill>
              <a:latin typeface="Segoe UI"/>
              <a:ea typeface="Segoe UI" pitchFamily="34" charset="0"/>
              <a:cs typeface="Segoe UI" pitchFamily="34" charset="0"/>
            </a:endParaRPr>
          </a:p>
        </p:txBody>
      </p:sp>
      <p:sp>
        <p:nvSpPr>
          <p:cNvPr id="77" name="Title 1"/>
          <p:cNvSpPr txBox="1">
            <a:spLocks/>
          </p:cNvSpPr>
          <p:nvPr/>
        </p:nvSpPr>
        <p:spPr>
          <a:xfrm>
            <a:off x="204389" y="-39272"/>
            <a:ext cx="11654187" cy="89940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2">
              <a:defRPr/>
            </a:pPr>
            <a:endParaRPr lang="en-US" sz="4200" spc="-98">
              <a:gradFill>
                <a:gsLst>
                  <a:gs pos="1250">
                    <a:srgbClr val="FFFFFF"/>
                  </a:gs>
                  <a:gs pos="100000">
                    <a:srgbClr val="FFFFFF"/>
                  </a:gs>
                </a:gsLst>
                <a:lin ang="5400000" scaled="0"/>
              </a:gradFill>
              <a:latin typeface="Segoe UI Light"/>
            </a:endParaRPr>
          </a:p>
        </p:txBody>
      </p:sp>
      <p:sp>
        <p:nvSpPr>
          <p:cNvPr id="53" name="Rectangle 52">
            <a:extLst>
              <a:ext uri="{FF2B5EF4-FFF2-40B4-BE49-F238E27FC236}">
                <a16:creationId xmlns:a16="http://schemas.microsoft.com/office/drawing/2014/main" id="{4B8C04FB-C0DE-4779-AECD-F3C56BB6916B}"/>
              </a:ext>
            </a:extLst>
          </p:cNvPr>
          <p:cNvSpPr/>
          <p:nvPr/>
        </p:nvSpPr>
        <p:spPr bwMode="auto">
          <a:xfrm>
            <a:off x="286607" y="1621921"/>
            <a:ext cx="3854627" cy="4482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75142416-2BC9-4FBE-B081-BDDD1A38555F}"/>
              </a:ext>
            </a:extLst>
          </p:cNvPr>
          <p:cNvSpPr/>
          <p:nvPr/>
        </p:nvSpPr>
        <p:spPr bwMode="gray">
          <a:xfrm>
            <a:off x="381449" y="1943595"/>
            <a:ext cx="3475915" cy="7172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896043">
              <a:defRPr/>
            </a:pPr>
            <a:endParaRPr lang="en-US" b="1" kern="0">
              <a:solidFill>
                <a:srgbClr val="0078D7"/>
              </a:solidFill>
              <a:latin typeface="Segoe UI"/>
              <a:cs typeface="Segoe UI Semilight" panose="020B0402040204020203" pitchFamily="34" charset="0"/>
            </a:endParaRPr>
          </a:p>
        </p:txBody>
      </p:sp>
      <p:sp>
        <p:nvSpPr>
          <p:cNvPr id="62" name="Rectangle 61">
            <a:extLst>
              <a:ext uri="{FF2B5EF4-FFF2-40B4-BE49-F238E27FC236}">
                <a16:creationId xmlns:a16="http://schemas.microsoft.com/office/drawing/2014/main" id="{5D8AD4D1-668A-4EE9-9DE6-A90C7D2FC91D}"/>
              </a:ext>
            </a:extLst>
          </p:cNvPr>
          <p:cNvSpPr/>
          <p:nvPr/>
        </p:nvSpPr>
        <p:spPr>
          <a:xfrm>
            <a:off x="281941" y="1626141"/>
            <a:ext cx="3833079" cy="663797"/>
          </a:xfrm>
          <a:prstGeom prst="rect">
            <a:avLst/>
          </a:prstGeom>
        </p:spPr>
        <p:txBody>
          <a:bodyPr wrap="square" lIns="143428" tIns="89642" rIns="143428" bIns="89642" anchor="t" anchorCtr="0">
            <a:spAutoFit/>
          </a:bodyPr>
          <a:lstStyle/>
          <a:p>
            <a:pPr algn="ctr" defTabSz="895922" fontAlgn="base">
              <a:spcBef>
                <a:spcPct val="0"/>
              </a:spcBef>
              <a:spcAft>
                <a:spcPct val="0"/>
              </a:spcAft>
              <a:defRPr/>
            </a:pPr>
            <a:r>
              <a:rPr lang="en-US" sz="1568" kern="0" dirty="0">
                <a:gradFill>
                  <a:gsLst>
                    <a:gs pos="2917">
                      <a:srgbClr val="0078D7"/>
                    </a:gs>
                    <a:gs pos="30000">
                      <a:srgbClr val="0078D7"/>
                    </a:gs>
                  </a:gsLst>
                  <a:lin ang="5400000" scaled="0"/>
                </a:gradFill>
                <a:latin typeface="Segoe UI"/>
                <a:cs typeface="Segoe UI Semilight" panose="020B0402040204020203" pitchFamily="34" charset="0"/>
              </a:rPr>
              <a:t>Deliver a modern experience </a:t>
            </a:r>
            <a:br>
              <a:rPr lang="en-US" sz="1568" kern="0" dirty="0">
                <a:gradFill>
                  <a:gsLst>
                    <a:gs pos="2917">
                      <a:srgbClr val="0078D7"/>
                    </a:gs>
                    <a:gs pos="30000">
                      <a:srgbClr val="0078D7"/>
                    </a:gs>
                  </a:gsLst>
                  <a:lin ang="5400000" scaled="0"/>
                </a:gradFill>
                <a:latin typeface="Segoe UI"/>
                <a:cs typeface="Segoe UI Semilight" panose="020B0402040204020203" pitchFamily="34" charset="0"/>
              </a:rPr>
            </a:br>
            <a:r>
              <a:rPr lang="en-US" sz="1568" kern="0" dirty="0">
                <a:gradFill>
                  <a:gsLst>
                    <a:gs pos="2917">
                      <a:srgbClr val="0078D7"/>
                    </a:gs>
                    <a:gs pos="30000">
                      <a:srgbClr val="0078D7"/>
                    </a:gs>
                  </a:gsLst>
                  <a:lin ang="5400000" scaled="0"/>
                </a:gradFill>
                <a:latin typeface="Segoe UI"/>
                <a:cs typeface="Segoe UI Semilight" panose="020B0402040204020203" pitchFamily="34" charset="0"/>
              </a:rPr>
              <a:t>on legacy systems</a:t>
            </a:r>
          </a:p>
        </p:txBody>
      </p:sp>
      <p:sp>
        <p:nvSpPr>
          <p:cNvPr id="9" name="Rectangle 8">
            <a:extLst>
              <a:ext uri="{FF2B5EF4-FFF2-40B4-BE49-F238E27FC236}">
                <a16:creationId xmlns:a16="http://schemas.microsoft.com/office/drawing/2014/main" id="{53DC9129-51A9-470D-9F16-97F3321A0649}"/>
              </a:ext>
            </a:extLst>
          </p:cNvPr>
          <p:cNvSpPr/>
          <p:nvPr/>
        </p:nvSpPr>
        <p:spPr>
          <a:xfrm>
            <a:off x="4217519" y="4441696"/>
            <a:ext cx="3913167" cy="1374438"/>
          </a:xfrm>
          <a:prstGeom prst="rect">
            <a:avLst/>
          </a:prstGeom>
        </p:spPr>
        <p:txBody>
          <a:bodyPr wrap="square" lIns="143428" tIns="89642" rIns="143428" bIns="89642">
            <a:spAutoFit/>
          </a:bodyPr>
          <a:lstStyle/>
          <a:p>
            <a:pPr marL="0" lvl="1" defTabSz="914314">
              <a:lnSpc>
                <a:spcPct val="90000"/>
              </a:lnSpc>
              <a:spcBef>
                <a:spcPts val="600"/>
              </a:spcBef>
              <a:buSzPct val="100000"/>
              <a:defRPr/>
            </a:pPr>
            <a:r>
              <a:rPr lang="en-US" sz="1400" kern="0" dirty="0">
                <a:gradFill>
                  <a:gsLst>
                    <a:gs pos="1250">
                      <a:srgbClr val="0078D7"/>
                    </a:gs>
                    <a:gs pos="100000">
                      <a:srgbClr val="0078D7"/>
                    </a:gs>
                  </a:gsLst>
                  <a:lin ang="5400000" scaled="0"/>
                </a:gradFill>
                <a:latin typeface="Segoe UI"/>
                <a:cs typeface="Segoe UI" pitchFamily="34" charset="0"/>
              </a:rPr>
              <a:t>Success:</a:t>
            </a:r>
          </a:p>
          <a:p>
            <a:pPr marL="616266" lvl="1" defTabSz="914314">
              <a:lnSpc>
                <a:spcPct val="90000"/>
              </a:lnSpc>
              <a:spcBef>
                <a:spcPts val="600"/>
              </a:spcBef>
              <a:buSzPct val="100000"/>
              <a:defRPr/>
            </a:pPr>
            <a:endParaRPr lang="en-US" sz="1400" b="1" kern="0" dirty="0">
              <a:solidFill>
                <a:srgbClr val="0064B7"/>
              </a:solidFill>
              <a:latin typeface="Segoe UI"/>
              <a:cs typeface="Segoe UI" pitchFamily="34" charset="0"/>
            </a:endParaRPr>
          </a:p>
          <a:p>
            <a:pPr marL="616266" lvl="1" defTabSz="914314">
              <a:lnSpc>
                <a:spcPct val="90000"/>
              </a:lnSpc>
              <a:spcBef>
                <a:spcPts val="600"/>
              </a:spcBef>
              <a:buSzPct val="100000"/>
              <a:defRPr/>
            </a:pPr>
            <a:r>
              <a:rPr lang="en-US" sz="2745"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12 </a:t>
            </a:r>
            <a:r>
              <a:rPr lang="en-US" sz="1961" dirty="0">
                <a:gradFill>
                  <a:gsLst>
                    <a:gs pos="1250">
                      <a:srgbClr val="353535"/>
                    </a:gs>
                    <a:gs pos="100000">
                      <a:srgbClr val="353535"/>
                    </a:gs>
                  </a:gsLst>
                  <a:lin ang="5400000" scaled="0"/>
                </a:gradFill>
                <a:latin typeface="Segoe UI"/>
                <a:cs typeface="Segoe UI" panose="020B0502040204020203" pitchFamily="34" charset="0"/>
              </a:rPr>
              <a:t>month to build vs 2 years. </a:t>
            </a:r>
          </a:p>
        </p:txBody>
      </p:sp>
      <p:sp>
        <p:nvSpPr>
          <p:cNvPr id="10" name="TextBox 9">
            <a:extLst>
              <a:ext uri="{FF2B5EF4-FFF2-40B4-BE49-F238E27FC236}">
                <a16:creationId xmlns:a16="http://schemas.microsoft.com/office/drawing/2014/main" id="{FA4E695A-59C4-42C0-BE76-628CCA2C12F3}"/>
              </a:ext>
            </a:extLst>
          </p:cNvPr>
          <p:cNvSpPr txBox="1"/>
          <p:nvPr/>
        </p:nvSpPr>
        <p:spPr>
          <a:xfrm>
            <a:off x="4520600" y="2415453"/>
            <a:ext cx="3187441" cy="1264921"/>
          </a:xfrm>
          <a:prstGeom prst="rect">
            <a:avLst/>
          </a:prstGeom>
          <a:noFill/>
        </p:spPr>
        <p:txBody>
          <a:bodyPr wrap="square" lIns="182854" tIns="146284" rIns="182854" bIns="146284" rtlCol="0">
            <a:spAutoFit/>
          </a:bodyPr>
          <a:lstStyle/>
          <a:p>
            <a:pPr defTabSz="914314">
              <a:lnSpc>
                <a:spcPct val="90000"/>
              </a:lnSpc>
              <a:spcAft>
                <a:spcPts val="600"/>
              </a:spcAft>
              <a:defRPr/>
            </a:pPr>
            <a:r>
              <a:rPr lang="en-US" sz="1400" dirty="0">
                <a:gradFill>
                  <a:gsLst>
                    <a:gs pos="2917">
                      <a:srgbClr val="505050"/>
                    </a:gs>
                    <a:gs pos="30000">
                      <a:srgbClr val="505050"/>
                    </a:gs>
                  </a:gsLst>
                  <a:lin ang="5400000" scaled="0"/>
                </a:gradFill>
                <a:latin typeface="Segoe UI"/>
              </a:rPr>
              <a:t>Challenge: </a:t>
            </a:r>
            <a:r>
              <a:rPr lang="en-US" sz="1400" kern="0" dirty="0">
                <a:solidFill>
                  <a:srgbClr val="353535"/>
                </a:solidFill>
              </a:rPr>
              <a:t>we will have to </a:t>
            </a:r>
            <a:r>
              <a:rPr lang="en-US" sz="1400" kern="0" spc="70" dirty="0">
                <a:solidFill>
                  <a:srgbClr val="353535"/>
                </a:solidFill>
              </a:rPr>
              <a:t>handle </a:t>
            </a:r>
            <a:r>
              <a:rPr lang="en-US" sz="1400" b="1" kern="0" spc="70" dirty="0">
                <a:solidFill>
                  <a:srgbClr val="353535"/>
                </a:solidFill>
              </a:rPr>
              <a:t>millions of customers</a:t>
            </a:r>
            <a:r>
              <a:rPr lang="en-US" sz="1400" kern="0" spc="70" dirty="0">
                <a:solidFill>
                  <a:srgbClr val="353535"/>
                </a:solidFill>
              </a:rPr>
              <a:t>. That</a:t>
            </a:r>
            <a:r>
              <a:rPr lang="en-US" sz="1400" kern="0" dirty="0">
                <a:solidFill>
                  <a:srgbClr val="353535"/>
                </a:solidFill>
              </a:rPr>
              <a:t> </a:t>
            </a:r>
            <a:r>
              <a:rPr lang="en-US" sz="1400" kern="0" spc="-40" dirty="0">
                <a:solidFill>
                  <a:srgbClr val="353535"/>
                </a:solidFill>
              </a:rPr>
              <a:t>requires a top-class e-commerce system</a:t>
            </a:r>
            <a:r>
              <a:rPr lang="en-US" sz="1400" kern="0" dirty="0">
                <a:solidFill>
                  <a:srgbClr val="353535"/>
                </a:solidFill>
              </a:rPr>
              <a:t> built on a flexible, open cloud platform</a:t>
            </a:r>
            <a:endParaRPr lang="en-US" sz="1400" b="1" dirty="0">
              <a:gradFill>
                <a:gsLst>
                  <a:gs pos="2917">
                    <a:srgbClr val="505050"/>
                  </a:gs>
                  <a:gs pos="30000">
                    <a:srgbClr val="505050"/>
                  </a:gs>
                </a:gsLst>
                <a:lin ang="5400000" scaled="0"/>
              </a:gradFill>
              <a:latin typeface="Segoe UI"/>
            </a:endParaRPr>
          </a:p>
        </p:txBody>
      </p:sp>
      <p:sp>
        <p:nvSpPr>
          <p:cNvPr id="36" name="TextBox 35">
            <a:extLst>
              <a:ext uri="{FF2B5EF4-FFF2-40B4-BE49-F238E27FC236}">
                <a16:creationId xmlns:a16="http://schemas.microsoft.com/office/drawing/2014/main" id="{4C5D6F24-B396-425B-9FCD-F1EE1771F5CA}"/>
              </a:ext>
            </a:extLst>
          </p:cNvPr>
          <p:cNvSpPr txBox="1"/>
          <p:nvPr/>
        </p:nvSpPr>
        <p:spPr>
          <a:xfrm>
            <a:off x="8544004" y="2404162"/>
            <a:ext cx="3138995" cy="1458821"/>
          </a:xfrm>
          <a:prstGeom prst="rect">
            <a:avLst/>
          </a:prstGeom>
          <a:noFill/>
        </p:spPr>
        <p:txBody>
          <a:bodyPr wrap="square" lIns="182854" tIns="146284" rIns="182854" bIns="146284" rtlCol="0">
            <a:spAutoFit/>
          </a:bodyPr>
          <a:lstStyle/>
          <a:p>
            <a:pPr defTabSz="914314">
              <a:lnSpc>
                <a:spcPct val="90000"/>
              </a:lnSpc>
              <a:spcAft>
                <a:spcPts val="600"/>
              </a:spcAft>
              <a:defRPr/>
            </a:pPr>
            <a:r>
              <a:rPr lang="en-US" sz="1400" dirty="0">
                <a:gradFill>
                  <a:gsLst>
                    <a:gs pos="2917">
                      <a:srgbClr val="505050"/>
                    </a:gs>
                    <a:gs pos="30000">
                      <a:srgbClr val="505050"/>
                    </a:gs>
                  </a:gsLst>
                  <a:lin ang="5400000" scaled="0"/>
                </a:gradFill>
                <a:latin typeface="Segoe UI"/>
              </a:rPr>
              <a:t>Challenge: </a:t>
            </a:r>
            <a:r>
              <a:rPr lang="en-US" sz="1400" b="1" dirty="0">
                <a:gradFill>
                  <a:gsLst>
                    <a:gs pos="2917">
                      <a:srgbClr val="505050"/>
                    </a:gs>
                    <a:gs pos="30000">
                      <a:srgbClr val="505050"/>
                    </a:gs>
                  </a:gsLst>
                  <a:lin ang="5400000" scaled="0"/>
                </a:gradFill>
                <a:latin typeface="Segoe UI"/>
              </a:rPr>
              <a:t>pain points engaging customers via mobile</a:t>
            </a:r>
            <a:r>
              <a:rPr lang="en-US" sz="1400" dirty="0">
                <a:gradFill>
                  <a:gsLst>
                    <a:gs pos="2917">
                      <a:srgbClr val="505050"/>
                    </a:gs>
                    <a:gs pos="30000">
                      <a:srgbClr val="505050"/>
                    </a:gs>
                  </a:gsLst>
                  <a:lin ang="5400000" scaled="0"/>
                </a:gradFill>
                <a:latin typeface="Segoe UI"/>
              </a:rPr>
              <a:t>: add themselves to a wait list, get alerts, pay via mobile phone, and earn points in reward system. The process needs to be streamlined. </a:t>
            </a:r>
          </a:p>
        </p:txBody>
      </p:sp>
      <p:sp>
        <p:nvSpPr>
          <p:cNvPr id="83" name="Rectangle 82">
            <a:extLst>
              <a:ext uri="{FF2B5EF4-FFF2-40B4-BE49-F238E27FC236}">
                <a16:creationId xmlns:a16="http://schemas.microsoft.com/office/drawing/2014/main" id="{01ED62D7-FB14-414F-A5B6-B4A639AD2329}"/>
              </a:ext>
            </a:extLst>
          </p:cNvPr>
          <p:cNvSpPr/>
          <p:nvPr/>
        </p:nvSpPr>
        <p:spPr>
          <a:xfrm>
            <a:off x="8118251" y="4441696"/>
            <a:ext cx="3740325" cy="1645988"/>
          </a:xfrm>
          <a:prstGeom prst="rect">
            <a:avLst/>
          </a:prstGeom>
        </p:spPr>
        <p:txBody>
          <a:bodyPr wrap="square" lIns="143428" tIns="89642" rIns="143428" bIns="89642">
            <a:spAutoFit/>
          </a:bodyPr>
          <a:lstStyle/>
          <a:p>
            <a:pPr marL="0" lvl="1" defTabSz="914314">
              <a:lnSpc>
                <a:spcPct val="90000"/>
              </a:lnSpc>
              <a:spcBef>
                <a:spcPts val="600"/>
              </a:spcBef>
              <a:buSzPct val="100000"/>
              <a:defRPr/>
            </a:pPr>
            <a:r>
              <a:rPr lang="en-US" sz="1400" kern="0" dirty="0">
                <a:gradFill>
                  <a:gsLst>
                    <a:gs pos="1250">
                      <a:srgbClr val="0078D7"/>
                    </a:gs>
                    <a:gs pos="100000">
                      <a:srgbClr val="0078D7"/>
                    </a:gs>
                  </a:gsLst>
                  <a:lin ang="5400000" scaled="0"/>
                </a:gradFill>
                <a:latin typeface="Segoe UI"/>
                <a:cs typeface="Segoe UI" pitchFamily="34" charset="0"/>
              </a:rPr>
              <a:t>Success:</a:t>
            </a:r>
          </a:p>
          <a:p>
            <a:pPr marL="0" lvl="1" defTabSz="914314">
              <a:lnSpc>
                <a:spcPct val="90000"/>
              </a:lnSpc>
              <a:spcBef>
                <a:spcPts val="600"/>
              </a:spcBef>
              <a:buSzPct val="100000"/>
              <a:defRPr/>
            </a:pPr>
            <a:endParaRPr lang="en-US" sz="1400" b="1" kern="0" dirty="0">
              <a:solidFill>
                <a:srgbClr val="0064B7"/>
              </a:solidFill>
              <a:latin typeface="Segoe UI"/>
              <a:cs typeface="Segoe UI" pitchFamily="34" charset="0"/>
            </a:endParaRPr>
          </a:p>
          <a:p>
            <a:pPr marL="616266" lvl="1" defTabSz="914314">
              <a:lnSpc>
                <a:spcPct val="90000"/>
              </a:lnSpc>
              <a:spcBef>
                <a:spcPts val="600"/>
              </a:spcBef>
              <a:buSzPct val="100000"/>
              <a:defRPr/>
            </a:pPr>
            <a:r>
              <a:rPr lang="en-US" sz="2745"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Winner</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of 2016 Restaurant Breakthrough Award</a:t>
            </a:r>
            <a:endParaRPr lang="en-US" sz="1400" b="1" dirty="0">
              <a:solidFill>
                <a:srgbClr val="D83B01">
                  <a:lumMod val="75000"/>
                  <a:lumOff val="25000"/>
                </a:srgbClr>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FFB5611B-DC48-46A1-9AB2-0FA3D6E8E8E1}"/>
              </a:ext>
            </a:extLst>
          </p:cNvPr>
          <p:cNvSpPr txBox="1"/>
          <p:nvPr/>
        </p:nvSpPr>
        <p:spPr>
          <a:xfrm>
            <a:off x="791723" y="2491275"/>
            <a:ext cx="2844397" cy="1086296"/>
          </a:xfrm>
          <a:prstGeom prst="rect">
            <a:avLst/>
          </a:prstGeom>
          <a:noFill/>
        </p:spPr>
        <p:txBody>
          <a:bodyPr wrap="square" lIns="182854" tIns="146284" rIns="182854" bIns="146284" rtlCol="0">
            <a:spAutoFit/>
          </a:bodyPr>
          <a:lstStyle/>
          <a:p>
            <a:pPr defTabSz="914314">
              <a:lnSpc>
                <a:spcPct val="90000"/>
              </a:lnSpc>
              <a:spcAft>
                <a:spcPts val="600"/>
              </a:spcAft>
              <a:defRPr/>
            </a:pPr>
            <a:r>
              <a:rPr lang="en-US" sz="1400">
                <a:gradFill>
                  <a:gsLst>
                    <a:gs pos="2917">
                      <a:srgbClr val="505050"/>
                    </a:gs>
                    <a:gs pos="30000">
                      <a:srgbClr val="505050"/>
                    </a:gs>
                  </a:gsLst>
                  <a:lin ang="5400000" scaled="0"/>
                </a:gradFill>
                <a:latin typeface="Segoe UI"/>
              </a:rPr>
              <a:t>Challenge: Modern experience on top of their LoB apps, </a:t>
            </a:r>
            <a:r>
              <a:rPr lang="en-US" sz="1400" b="1">
                <a:gradFill>
                  <a:gsLst>
                    <a:gs pos="2917">
                      <a:srgbClr val="505050"/>
                    </a:gs>
                    <a:gs pos="30000">
                      <a:srgbClr val="505050"/>
                    </a:gs>
                  </a:gsLst>
                  <a:lin ang="5400000" scaled="0"/>
                </a:gradFill>
                <a:latin typeface="Segoe UI"/>
              </a:rPr>
              <a:t>400 systems of record, some are 30 years old</a:t>
            </a:r>
          </a:p>
        </p:txBody>
      </p:sp>
      <p:sp>
        <p:nvSpPr>
          <p:cNvPr id="71" name="TextBox 70">
            <a:extLst>
              <a:ext uri="{FF2B5EF4-FFF2-40B4-BE49-F238E27FC236}">
                <a16:creationId xmlns:a16="http://schemas.microsoft.com/office/drawing/2014/main" id="{B8AD94DA-B4C6-41EF-A915-2C7112374142}"/>
              </a:ext>
            </a:extLst>
          </p:cNvPr>
          <p:cNvSpPr txBox="1"/>
          <p:nvPr/>
        </p:nvSpPr>
        <p:spPr>
          <a:xfrm>
            <a:off x="320501" y="4441696"/>
            <a:ext cx="3738384" cy="1640637"/>
          </a:xfrm>
          <a:prstGeom prst="rect">
            <a:avLst/>
          </a:prstGeom>
          <a:noFill/>
        </p:spPr>
        <p:txBody>
          <a:bodyPr wrap="square" lIns="143428" tIns="89642" rIns="143428" bIns="89642" rtlCol="0">
            <a:spAutoFit/>
          </a:bodyPr>
          <a:lstStyle/>
          <a:p>
            <a:pPr marL="0" lvl="1" defTabSz="914314">
              <a:lnSpc>
                <a:spcPct val="90000"/>
              </a:lnSpc>
              <a:spcBef>
                <a:spcPts val="600"/>
              </a:spcBef>
              <a:buSzPct val="100000"/>
              <a:defRPr/>
            </a:pPr>
            <a:r>
              <a:rPr lang="en-US" sz="1400" kern="0" dirty="0">
                <a:gradFill>
                  <a:gsLst>
                    <a:gs pos="1250">
                      <a:srgbClr val="0078D7"/>
                    </a:gs>
                    <a:gs pos="100000">
                      <a:srgbClr val="0078D7"/>
                    </a:gs>
                  </a:gsLst>
                  <a:lin ang="5400000" scaled="0"/>
                </a:gradFill>
                <a:latin typeface="Segoe UI"/>
                <a:cs typeface="Segoe UI" pitchFamily="34" charset="0"/>
              </a:rPr>
              <a:t>Success:</a:t>
            </a:r>
          </a:p>
          <a:p>
            <a:pPr marL="0" lvl="1" defTabSz="914314">
              <a:lnSpc>
                <a:spcPct val="90000"/>
              </a:lnSpc>
              <a:spcBef>
                <a:spcPts val="600"/>
              </a:spcBef>
              <a:buSzPct val="100000"/>
              <a:defRPr/>
            </a:pPr>
            <a:endParaRPr lang="en-US" sz="1400" dirty="0">
              <a:gradFill>
                <a:gsLst>
                  <a:gs pos="1250">
                    <a:srgbClr val="353535"/>
                  </a:gs>
                  <a:gs pos="100000">
                    <a:srgbClr val="353535"/>
                  </a:gs>
                </a:gsLst>
                <a:lin ang="5400000" scaled="0"/>
              </a:gradFill>
              <a:latin typeface="Segoe UI"/>
              <a:cs typeface="Segoe UI" panose="020B0502040204020203" pitchFamily="34" charset="0"/>
            </a:endParaRPr>
          </a:p>
          <a:p>
            <a:pPr marL="616266" lvl="1" defTabSz="914314">
              <a:lnSpc>
                <a:spcPct val="90000"/>
              </a:lnSpc>
              <a:spcBef>
                <a:spcPts val="600"/>
              </a:spcBef>
              <a:buSzPct val="100000"/>
              <a:defRPr/>
            </a:pPr>
            <a:r>
              <a:rPr lang="en-US" sz="2745"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70% </a:t>
            </a:r>
            <a:r>
              <a:rPr lang="en-US" sz="1961" dirty="0">
                <a:gradFill>
                  <a:gsLst>
                    <a:gs pos="1250">
                      <a:srgbClr val="353535"/>
                    </a:gs>
                    <a:gs pos="100000">
                      <a:srgbClr val="353535"/>
                    </a:gs>
                  </a:gsLst>
                  <a:lin ang="5400000" scaled="0"/>
                </a:gradFill>
                <a:latin typeface="Segoe UI"/>
                <a:cs typeface="Segoe UI" panose="020B0502040204020203" pitchFamily="34" charset="0"/>
              </a:rPr>
              <a:t>infrastructure consolidation</a:t>
            </a:r>
          </a:p>
          <a:p>
            <a:pPr marL="0" lvl="1" defTabSz="914314">
              <a:lnSpc>
                <a:spcPct val="90000"/>
              </a:lnSpc>
              <a:spcBef>
                <a:spcPts val="600"/>
              </a:spcBef>
              <a:buSzPct val="100000"/>
              <a:defRPr/>
            </a:pPr>
            <a:endParaRPr lang="en-US" sz="1400" b="1" kern="0" dirty="0">
              <a:solidFill>
                <a:srgbClr val="0064B7"/>
              </a:solidFill>
              <a:latin typeface="Segoe UI"/>
              <a:cs typeface="Segoe UI" pitchFamily="34" charset="0"/>
            </a:endParaRPr>
          </a:p>
        </p:txBody>
      </p:sp>
      <p:pic>
        <p:nvPicPr>
          <p:cNvPr id="3" name="Picture 2" descr="MetLife logo">
            <a:extLst>
              <a:ext uri="{FF2B5EF4-FFF2-40B4-BE49-F238E27FC236}">
                <a16:creationId xmlns:a16="http://schemas.microsoft.com/office/drawing/2014/main" id="{A35A3B0F-21E5-417A-A29F-74131A5E9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371" y="989506"/>
            <a:ext cx="2141196" cy="479845"/>
          </a:xfrm>
          <a:prstGeom prst="rect">
            <a:avLst/>
          </a:prstGeom>
        </p:spPr>
      </p:pic>
      <p:sp>
        <p:nvSpPr>
          <p:cNvPr id="104" name="Rectangle 103"/>
          <p:cNvSpPr/>
          <p:nvPr/>
        </p:nvSpPr>
        <p:spPr>
          <a:xfrm>
            <a:off x="4445944" y="1651042"/>
            <a:ext cx="3336753" cy="615384"/>
          </a:xfrm>
          <a:prstGeom prst="rect">
            <a:avLst/>
          </a:prstGeom>
        </p:spPr>
        <p:txBody>
          <a:bodyPr wrap="square" lIns="143428" tIns="89642" rIns="143428" bIns="89642" anchor="t" anchorCtr="0">
            <a:spAutoFit/>
          </a:bodyPr>
          <a:lstStyle/>
          <a:p>
            <a:pPr algn="ctr" defTabSz="895922" fontAlgn="base">
              <a:lnSpc>
                <a:spcPct val="90000"/>
              </a:lnSpc>
              <a:spcBef>
                <a:spcPct val="0"/>
              </a:spcBef>
              <a:spcAft>
                <a:spcPct val="0"/>
              </a:spcAft>
              <a:buSzPct val="90000"/>
              <a:defRPr/>
            </a:pPr>
            <a:r>
              <a:rPr lang="en-US" sz="1568" kern="0" dirty="0">
                <a:gradFill>
                  <a:gsLst>
                    <a:gs pos="2917">
                      <a:srgbClr val="0078D7"/>
                    </a:gs>
                    <a:gs pos="30000">
                      <a:srgbClr val="0078D7"/>
                    </a:gs>
                  </a:gsLst>
                  <a:lin ang="5400000" scaled="0"/>
                </a:gradFill>
                <a:latin typeface="Segoe UI"/>
                <a:cs typeface="Segoe UI Semilight" panose="020B0402040204020203" pitchFamily="34" charset="0"/>
              </a:rPr>
              <a:t>From zero to a full-fledged ecommerce marketplace</a:t>
            </a:r>
          </a:p>
        </p:txBody>
      </p:sp>
      <p:sp>
        <p:nvSpPr>
          <p:cNvPr id="31" name="speech_2">
            <a:extLst>
              <a:ext uri="{FF2B5EF4-FFF2-40B4-BE49-F238E27FC236}">
                <a16:creationId xmlns:a16="http://schemas.microsoft.com/office/drawing/2014/main" id="{FEA60373-7767-4156-9D3C-6B9260515297}"/>
              </a:ext>
            </a:extLst>
          </p:cNvPr>
          <p:cNvSpPr>
            <a:spLocks noChangeAspect="1" noEditPoints="1"/>
          </p:cNvSpPr>
          <p:nvPr/>
        </p:nvSpPr>
        <p:spPr bwMode="auto">
          <a:xfrm>
            <a:off x="634440" y="2349174"/>
            <a:ext cx="3158963" cy="191597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gradFill>
                <a:gsLst>
                  <a:gs pos="0">
                    <a:srgbClr val="505050"/>
                  </a:gs>
                  <a:gs pos="100000">
                    <a:srgbClr val="505050"/>
                  </a:gs>
                </a:gsLst>
              </a:gradFill>
              <a:latin typeface="Segoe UI"/>
            </a:endParaRPr>
          </a:p>
        </p:txBody>
      </p:sp>
      <p:sp>
        <p:nvSpPr>
          <p:cNvPr id="32" name="speech_2">
            <a:extLst>
              <a:ext uri="{FF2B5EF4-FFF2-40B4-BE49-F238E27FC236}">
                <a16:creationId xmlns:a16="http://schemas.microsoft.com/office/drawing/2014/main" id="{FB121BE4-39A9-40FF-8A01-92E9D3C65297}"/>
              </a:ext>
            </a:extLst>
          </p:cNvPr>
          <p:cNvSpPr>
            <a:spLocks noChangeAspect="1" noEditPoints="1"/>
          </p:cNvSpPr>
          <p:nvPr/>
        </p:nvSpPr>
        <p:spPr bwMode="auto">
          <a:xfrm>
            <a:off x="4534840" y="2349174"/>
            <a:ext cx="3158963" cy="191597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gradFill>
                <a:gsLst>
                  <a:gs pos="0">
                    <a:srgbClr val="505050"/>
                  </a:gs>
                  <a:gs pos="100000">
                    <a:srgbClr val="505050"/>
                  </a:gs>
                </a:gsLst>
              </a:gradFill>
              <a:latin typeface="Segoe UI"/>
            </a:endParaRPr>
          </a:p>
        </p:txBody>
      </p:sp>
      <p:sp>
        <p:nvSpPr>
          <p:cNvPr id="33" name="speech_2">
            <a:extLst>
              <a:ext uri="{FF2B5EF4-FFF2-40B4-BE49-F238E27FC236}">
                <a16:creationId xmlns:a16="http://schemas.microsoft.com/office/drawing/2014/main" id="{3156F996-F55A-4CB5-A283-ABE70B3C3DB2}"/>
              </a:ext>
            </a:extLst>
          </p:cNvPr>
          <p:cNvSpPr>
            <a:spLocks noChangeAspect="1" noEditPoints="1"/>
          </p:cNvSpPr>
          <p:nvPr/>
        </p:nvSpPr>
        <p:spPr bwMode="auto">
          <a:xfrm>
            <a:off x="8435240" y="2349174"/>
            <a:ext cx="3158963" cy="191597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gradFill>
                <a:gsLst>
                  <a:gs pos="0">
                    <a:srgbClr val="505050"/>
                  </a:gs>
                  <a:gs pos="100000">
                    <a:srgbClr val="505050"/>
                  </a:gs>
                </a:gsLst>
              </a:gradFill>
              <a:latin typeface="Segoe UI"/>
            </a:endParaRPr>
          </a:p>
        </p:txBody>
      </p:sp>
      <p:graphicFrame>
        <p:nvGraphicFramePr>
          <p:cNvPr id="14" name="Chart 13" title="Icon showing pie chart">
            <a:extLst>
              <a:ext uri="{FF2B5EF4-FFF2-40B4-BE49-F238E27FC236}">
                <a16:creationId xmlns:a16="http://schemas.microsoft.com/office/drawing/2014/main" id="{FC571F43-5BFB-4AE2-97D6-BDE76963FF13}"/>
              </a:ext>
            </a:extLst>
          </p:cNvPr>
          <p:cNvGraphicFramePr/>
          <p:nvPr>
            <p:extLst>
              <p:ext uri="{D42A27DB-BD31-4B8C-83A1-F6EECF244321}">
                <p14:modId xmlns:p14="http://schemas.microsoft.com/office/powerpoint/2010/main" val="1912894224"/>
              </p:ext>
            </p:extLst>
          </p:nvPr>
        </p:nvGraphicFramePr>
        <p:xfrm>
          <a:off x="108539" y="4806326"/>
          <a:ext cx="1155556" cy="77037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37" title="Icon showing pie chart">
            <a:extLst>
              <a:ext uri="{FF2B5EF4-FFF2-40B4-BE49-F238E27FC236}">
                <a16:creationId xmlns:a16="http://schemas.microsoft.com/office/drawing/2014/main" id="{55FF3F2D-8CAF-427D-8D11-FDB8F5B71B12}"/>
              </a:ext>
            </a:extLst>
          </p:cNvPr>
          <p:cNvGraphicFramePr/>
          <p:nvPr>
            <p:extLst>
              <p:ext uri="{D42A27DB-BD31-4B8C-83A1-F6EECF244321}">
                <p14:modId xmlns:p14="http://schemas.microsoft.com/office/powerpoint/2010/main" val="847331400"/>
              </p:ext>
            </p:extLst>
          </p:nvPr>
        </p:nvGraphicFramePr>
        <p:xfrm>
          <a:off x="4002467" y="4806326"/>
          <a:ext cx="1155556" cy="770370"/>
        </p:xfrm>
        <a:graphic>
          <a:graphicData uri="http://schemas.openxmlformats.org/drawingml/2006/chart">
            <c:chart xmlns:c="http://schemas.openxmlformats.org/drawingml/2006/chart" xmlns:r="http://schemas.openxmlformats.org/officeDocument/2006/relationships" r:id="rId5"/>
          </a:graphicData>
        </a:graphic>
      </p:graphicFrame>
      <p:sp>
        <p:nvSpPr>
          <p:cNvPr id="40" name="Calendar" title="Icon showing calendar">
            <a:extLst>
              <a:ext uri="{FF2B5EF4-FFF2-40B4-BE49-F238E27FC236}">
                <a16:creationId xmlns:a16="http://schemas.microsoft.com/office/drawing/2014/main" id="{546F3C9B-0AB3-449C-A764-7C9253A18C84}"/>
              </a:ext>
            </a:extLst>
          </p:cNvPr>
          <p:cNvSpPr>
            <a:spLocks noChangeAspect="1" noEditPoints="1"/>
          </p:cNvSpPr>
          <p:nvPr/>
        </p:nvSpPr>
        <p:spPr bwMode="auto">
          <a:xfrm>
            <a:off x="8292876" y="4991296"/>
            <a:ext cx="400607" cy="38386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pic>
        <p:nvPicPr>
          <p:cNvPr id="2" name="Picture 1" descr="Jet logo">
            <a:extLst>
              <a:ext uri="{FF2B5EF4-FFF2-40B4-BE49-F238E27FC236}">
                <a16:creationId xmlns:a16="http://schemas.microsoft.com/office/drawing/2014/main" id="{8C438DA1-C149-40E6-935D-E7823173EECF}"/>
              </a:ext>
            </a:extLst>
          </p:cNvPr>
          <p:cNvPicPr>
            <a:picLocks noChangeAspect="1"/>
          </p:cNvPicPr>
          <p:nvPr/>
        </p:nvPicPr>
        <p:blipFill>
          <a:blip r:embed="rId6"/>
          <a:stretch>
            <a:fillRect/>
          </a:stretch>
        </p:blipFill>
        <p:spPr>
          <a:xfrm>
            <a:off x="5572124" y="931188"/>
            <a:ext cx="892175" cy="487584"/>
          </a:xfrm>
          <a:prstGeom prst="rect">
            <a:avLst/>
          </a:prstGeom>
        </p:spPr>
      </p:pic>
      <p:pic>
        <p:nvPicPr>
          <p:cNvPr id="4" name="Picture 3" descr="Outback logo">
            <a:extLst>
              <a:ext uri="{FF2B5EF4-FFF2-40B4-BE49-F238E27FC236}">
                <a16:creationId xmlns:a16="http://schemas.microsoft.com/office/drawing/2014/main" id="{DE4C2B3E-13D4-4917-B891-EB62FF90AC1F}"/>
              </a:ext>
            </a:extLst>
          </p:cNvPr>
          <p:cNvPicPr>
            <a:picLocks noChangeAspect="1"/>
          </p:cNvPicPr>
          <p:nvPr/>
        </p:nvPicPr>
        <p:blipFill>
          <a:blip r:embed="rId7"/>
          <a:stretch>
            <a:fillRect/>
          </a:stretch>
        </p:blipFill>
        <p:spPr>
          <a:xfrm>
            <a:off x="9563100" y="924955"/>
            <a:ext cx="1195426" cy="544396"/>
          </a:xfrm>
          <a:prstGeom prst="rect">
            <a:avLst/>
          </a:prstGeom>
        </p:spPr>
      </p:pic>
      <p:sp>
        <p:nvSpPr>
          <p:cNvPr id="26" name="Title 3">
            <a:extLst>
              <a:ext uri="{FF2B5EF4-FFF2-40B4-BE49-F238E27FC236}">
                <a16:creationId xmlns:a16="http://schemas.microsoft.com/office/drawing/2014/main" id="{4AE241C5-408D-40B7-B454-D04DD8257F13}"/>
              </a:ext>
            </a:extLst>
          </p:cNvPr>
          <p:cNvSpPr>
            <a:spLocks noGrp="1"/>
          </p:cNvSpPr>
          <p:nvPr>
            <p:ph type="title"/>
          </p:nvPr>
        </p:nvSpPr>
        <p:spPr>
          <a:xfrm>
            <a:off x="286400" y="25156"/>
            <a:ext cx="11655840" cy="899665"/>
          </a:xfrm>
        </p:spPr>
        <p:txBody>
          <a:bodyPr/>
          <a:lstStyle/>
          <a:p>
            <a:r>
              <a:rPr lang="en-US" sz="4400" dirty="0">
                <a:solidFill>
                  <a:schemeClr val="tx1"/>
                </a:solidFill>
              </a:rPr>
              <a:t>We can </a:t>
            </a:r>
            <a:r>
              <a:rPr lang="en-US" sz="4400" dirty="0" err="1">
                <a:solidFill>
                  <a:schemeClr val="tx1"/>
                </a:solidFill>
              </a:rPr>
              <a:t>help</a:t>
            </a:r>
            <a:r>
              <a:rPr lang="en-US" sz="4400" dirty="0" err="1"/>
              <a:t>applications</a:t>
            </a:r>
            <a:endParaRPr lang="en-US" sz="4400" dirty="0"/>
          </a:p>
        </p:txBody>
      </p:sp>
    </p:spTree>
    <p:extLst>
      <p:ext uri="{BB962C8B-B14F-4D97-AF65-F5344CB8AC3E}">
        <p14:creationId xmlns:p14="http://schemas.microsoft.com/office/powerpoint/2010/main" val="36861106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3FE45C6-B36C-4466-9F86-036A2A4E967B}"/>
              </a:ext>
            </a:extLst>
          </p:cNvPr>
          <p:cNvGrpSpPr/>
          <p:nvPr/>
        </p:nvGrpSpPr>
        <p:grpSpPr>
          <a:xfrm>
            <a:off x="457200" y="5512276"/>
            <a:ext cx="9641576" cy="485342"/>
            <a:chOff x="457200" y="5650428"/>
            <a:chExt cx="11284010" cy="236696"/>
          </a:xfrm>
        </p:grpSpPr>
        <p:cxnSp>
          <p:nvCxnSpPr>
            <p:cNvPr id="97" name="Straight Connector 96">
              <a:extLst>
                <a:ext uri="{FF2B5EF4-FFF2-40B4-BE49-F238E27FC236}">
                  <a16:creationId xmlns:a16="http://schemas.microsoft.com/office/drawing/2014/main" id="{F04D7308-99D7-4CF7-A6EA-13B23E3939B9}"/>
                </a:ext>
              </a:extLst>
            </p:cNvPr>
            <p:cNvCxnSpPr>
              <a:cxnSpLocks/>
              <a:stCxn id="99" idx="1"/>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9" name="Arrow: Chevron 98">
              <a:extLst>
                <a:ext uri="{FF2B5EF4-FFF2-40B4-BE49-F238E27FC236}">
                  <a16:creationId xmlns:a16="http://schemas.microsoft.com/office/drawing/2014/main" id="{09BC6432-B119-40E9-B8DC-C0EA1C91646C}"/>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 name="Title 3"/>
          <p:cNvSpPr>
            <a:spLocks noGrp="1"/>
          </p:cNvSpPr>
          <p:nvPr>
            <p:ph type="title"/>
          </p:nvPr>
        </p:nvSpPr>
        <p:spPr/>
        <p:txBody>
          <a:bodyPr/>
          <a:lstStyle/>
          <a:p>
            <a:r>
              <a:rPr lang="en-US" dirty="0"/>
              <a:t>The  Journey to the cloud</a:t>
            </a:r>
          </a:p>
        </p:txBody>
      </p:sp>
      <p:sp>
        <p:nvSpPr>
          <p:cNvPr id="113" name="TextBox 112">
            <a:extLst>
              <a:ext uri="{FF2B5EF4-FFF2-40B4-BE49-F238E27FC236}">
                <a16:creationId xmlns:a16="http://schemas.microsoft.com/office/drawing/2014/main" id="{A5D1BAEF-0B74-4F84-B772-CECD4CAA1180}"/>
              </a:ext>
            </a:extLst>
          </p:cNvPr>
          <p:cNvSpPr txBox="1"/>
          <p:nvPr/>
        </p:nvSpPr>
        <p:spPr>
          <a:xfrm>
            <a:off x="5650222" y="5809815"/>
            <a:ext cx="1503201" cy="982072"/>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Containers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Managed Container Platform</a:t>
            </a:r>
          </a:p>
        </p:txBody>
      </p:sp>
      <p:sp>
        <p:nvSpPr>
          <p:cNvPr id="114" name="TextBox 113">
            <a:extLst>
              <a:ext uri="{FF2B5EF4-FFF2-40B4-BE49-F238E27FC236}">
                <a16:creationId xmlns:a16="http://schemas.microsoft.com/office/drawing/2014/main" id="{4AC06128-F213-4A75-A50E-EFEDAF12A2E5}"/>
              </a:ext>
            </a:extLst>
          </p:cNvPr>
          <p:cNvSpPr txBox="1"/>
          <p:nvPr/>
        </p:nvSpPr>
        <p:spPr>
          <a:xfrm>
            <a:off x="444495" y="5735453"/>
            <a:ext cx="1259713" cy="1259071"/>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On-Premises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grpSp>
        <p:nvGrpSpPr>
          <p:cNvPr id="115" name="Group 114" title="icon showing building">
            <a:extLst>
              <a:ext uri="{FF2B5EF4-FFF2-40B4-BE49-F238E27FC236}">
                <a16:creationId xmlns:a16="http://schemas.microsoft.com/office/drawing/2014/main" id="{B89E0808-7101-4EF9-B405-83B279E2F7DB}"/>
              </a:ext>
            </a:extLst>
          </p:cNvPr>
          <p:cNvGrpSpPr/>
          <p:nvPr/>
        </p:nvGrpSpPr>
        <p:grpSpPr>
          <a:xfrm>
            <a:off x="900663" y="4800985"/>
            <a:ext cx="556486" cy="768586"/>
            <a:chOff x="2084593" y="2157479"/>
            <a:chExt cx="958326" cy="1022668"/>
          </a:xfrm>
        </p:grpSpPr>
        <p:grpSp>
          <p:nvGrpSpPr>
            <p:cNvPr id="116" name="Group 4">
              <a:extLst>
                <a:ext uri="{FF2B5EF4-FFF2-40B4-BE49-F238E27FC236}">
                  <a16:creationId xmlns:a16="http://schemas.microsoft.com/office/drawing/2014/main" id="{A0F1A7EB-1344-4BBE-B6B2-71BB505CAFC5}"/>
                </a:ext>
              </a:extLst>
            </p:cNvPr>
            <p:cNvGrpSpPr>
              <a:grpSpLocks noChangeAspect="1"/>
            </p:cNvGrpSpPr>
            <p:nvPr/>
          </p:nvGrpSpPr>
          <p:grpSpPr bwMode="auto">
            <a:xfrm>
              <a:off x="2084593" y="2157479"/>
              <a:ext cx="475727" cy="1022668"/>
              <a:chOff x="7" y="12"/>
              <a:chExt cx="167" cy="359"/>
            </a:xfrm>
          </p:grpSpPr>
          <p:sp>
            <p:nvSpPr>
              <p:cNvPr id="124" name="Rectangle 5">
                <a:extLst>
                  <a:ext uri="{FF2B5EF4-FFF2-40B4-BE49-F238E27FC236}">
                    <a16:creationId xmlns:a16="http://schemas.microsoft.com/office/drawing/2014/main" id="{B325CE85-31D6-4A00-8AF7-6869EB6563E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6">
                <a:extLst>
                  <a:ext uri="{FF2B5EF4-FFF2-40B4-BE49-F238E27FC236}">
                    <a16:creationId xmlns:a16="http://schemas.microsoft.com/office/drawing/2014/main" id="{B5C6F144-DFCE-4DBB-879F-C6ACB4DBE4E9}"/>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Rectangle 7">
                <a:extLst>
                  <a:ext uri="{FF2B5EF4-FFF2-40B4-BE49-F238E27FC236}">
                    <a16:creationId xmlns:a16="http://schemas.microsoft.com/office/drawing/2014/main" id="{CAA19FCA-5EF3-4F4D-95E8-0102F992C525}"/>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Rectangle 8">
                <a:extLst>
                  <a:ext uri="{FF2B5EF4-FFF2-40B4-BE49-F238E27FC236}">
                    <a16:creationId xmlns:a16="http://schemas.microsoft.com/office/drawing/2014/main" id="{8BF57797-FB97-4A5B-9B9E-75B7A06178AA}"/>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9">
                <a:extLst>
                  <a:ext uri="{FF2B5EF4-FFF2-40B4-BE49-F238E27FC236}">
                    <a16:creationId xmlns:a16="http://schemas.microsoft.com/office/drawing/2014/main" id="{39897971-3F71-4EE3-AFE4-FFF599277DFC}"/>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0">
                <a:extLst>
                  <a:ext uri="{FF2B5EF4-FFF2-40B4-BE49-F238E27FC236}">
                    <a16:creationId xmlns:a16="http://schemas.microsoft.com/office/drawing/2014/main" id="{0777BF39-5C5D-454B-80E5-21378857C953}"/>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11">
                <a:extLst>
                  <a:ext uri="{FF2B5EF4-FFF2-40B4-BE49-F238E27FC236}">
                    <a16:creationId xmlns:a16="http://schemas.microsoft.com/office/drawing/2014/main" id="{A3626142-7B46-4883-88B1-74563EB989A6}"/>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Rectangle 12">
                <a:extLst>
                  <a:ext uri="{FF2B5EF4-FFF2-40B4-BE49-F238E27FC236}">
                    <a16:creationId xmlns:a16="http://schemas.microsoft.com/office/drawing/2014/main" id="{1E2E6962-BC7A-4933-88EB-EB2FEBAE8809}"/>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Rectangle 13">
                <a:extLst>
                  <a:ext uri="{FF2B5EF4-FFF2-40B4-BE49-F238E27FC236}">
                    <a16:creationId xmlns:a16="http://schemas.microsoft.com/office/drawing/2014/main" id="{40A878C7-E043-4B36-AAD9-A407D9A3BC3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12FF99AF-8F73-491B-9D8E-A16BFDC02A61}"/>
                </a:ext>
              </a:extLst>
            </p:cNvPr>
            <p:cNvGrpSpPr/>
            <p:nvPr/>
          </p:nvGrpSpPr>
          <p:grpSpPr>
            <a:xfrm>
              <a:off x="2561534" y="2758439"/>
              <a:ext cx="475727" cy="421466"/>
              <a:chOff x="2779974" y="2727959"/>
              <a:chExt cx="475727" cy="421466"/>
            </a:xfrm>
          </p:grpSpPr>
          <p:sp>
            <p:nvSpPr>
              <p:cNvPr id="119" name="Rectangle 5">
                <a:extLst>
                  <a:ext uri="{FF2B5EF4-FFF2-40B4-BE49-F238E27FC236}">
                    <a16:creationId xmlns:a16="http://schemas.microsoft.com/office/drawing/2014/main" id="{48E60180-E4C1-4E6F-BCFC-587D0A476DA3}"/>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6">
                <a:extLst>
                  <a:ext uri="{FF2B5EF4-FFF2-40B4-BE49-F238E27FC236}">
                    <a16:creationId xmlns:a16="http://schemas.microsoft.com/office/drawing/2014/main" id="{B3EC9FCD-B14C-40A3-9BF1-5C64BE477A15}"/>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Rectangle 7">
                <a:extLst>
                  <a:ext uri="{FF2B5EF4-FFF2-40B4-BE49-F238E27FC236}">
                    <a16:creationId xmlns:a16="http://schemas.microsoft.com/office/drawing/2014/main" id="{BA59706E-D791-43B3-B23C-BC18922722CD}"/>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Rectangle 8">
                <a:extLst>
                  <a:ext uri="{FF2B5EF4-FFF2-40B4-BE49-F238E27FC236}">
                    <a16:creationId xmlns:a16="http://schemas.microsoft.com/office/drawing/2014/main" id="{45E88E69-710F-4FB1-90EE-5CDEC616D320}"/>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Rectangle 9">
                <a:extLst>
                  <a:ext uri="{FF2B5EF4-FFF2-40B4-BE49-F238E27FC236}">
                    <a16:creationId xmlns:a16="http://schemas.microsoft.com/office/drawing/2014/main" id="{BB4725A7-B258-44A6-B23D-362E81D477FA}"/>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18" name="Isosceles Triangle 117">
              <a:extLst>
                <a:ext uri="{FF2B5EF4-FFF2-40B4-BE49-F238E27FC236}">
                  <a16:creationId xmlns:a16="http://schemas.microsoft.com/office/drawing/2014/main" id="{0647DC3C-61CA-4885-A9C4-D8A6C1CDC6D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133" name="Group 16" title="icon showing 3 cubes connected by lines">
            <a:extLst>
              <a:ext uri="{FF2B5EF4-FFF2-40B4-BE49-F238E27FC236}">
                <a16:creationId xmlns:a16="http://schemas.microsoft.com/office/drawing/2014/main" id="{98B095B3-F138-4572-A0AB-E227789333A8}"/>
              </a:ext>
            </a:extLst>
          </p:cNvPr>
          <p:cNvGrpSpPr>
            <a:grpSpLocks noChangeAspect="1"/>
          </p:cNvGrpSpPr>
          <p:nvPr/>
        </p:nvGrpSpPr>
        <p:grpSpPr bwMode="auto">
          <a:xfrm>
            <a:off x="8265725" y="4929953"/>
            <a:ext cx="578986" cy="669713"/>
            <a:chOff x="13" y="7"/>
            <a:chExt cx="351" cy="406"/>
          </a:xfrm>
        </p:grpSpPr>
        <p:sp>
          <p:nvSpPr>
            <p:cNvPr id="134" name="Freeform 17">
              <a:extLst>
                <a:ext uri="{FF2B5EF4-FFF2-40B4-BE49-F238E27FC236}">
                  <a16:creationId xmlns:a16="http://schemas.microsoft.com/office/drawing/2014/main" id="{58690BE7-434D-42F8-9F3C-B1877F6E743D}"/>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Freeform 18">
              <a:extLst>
                <a:ext uri="{FF2B5EF4-FFF2-40B4-BE49-F238E27FC236}">
                  <a16:creationId xmlns:a16="http://schemas.microsoft.com/office/drawing/2014/main" id="{AF2AC350-C680-4F51-BED1-FCA13EDA009E}"/>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Line 19">
              <a:extLst>
                <a:ext uri="{FF2B5EF4-FFF2-40B4-BE49-F238E27FC236}">
                  <a16:creationId xmlns:a16="http://schemas.microsoft.com/office/drawing/2014/main" id="{62D1757E-2782-428A-88F4-A2219707B56A}"/>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20">
              <a:extLst>
                <a:ext uri="{FF2B5EF4-FFF2-40B4-BE49-F238E27FC236}">
                  <a16:creationId xmlns:a16="http://schemas.microsoft.com/office/drawing/2014/main" id="{DB08CA0E-76D2-4678-B174-A3BD68BC2D5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21">
              <a:extLst>
                <a:ext uri="{FF2B5EF4-FFF2-40B4-BE49-F238E27FC236}">
                  <a16:creationId xmlns:a16="http://schemas.microsoft.com/office/drawing/2014/main" id="{B09C6FA8-1579-45A8-82C7-22CD156A4A9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Line 22">
              <a:extLst>
                <a:ext uri="{FF2B5EF4-FFF2-40B4-BE49-F238E27FC236}">
                  <a16:creationId xmlns:a16="http://schemas.microsoft.com/office/drawing/2014/main" id="{1747701B-C3C7-4585-81F6-AE11856E13CE}"/>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23">
              <a:extLst>
                <a:ext uri="{FF2B5EF4-FFF2-40B4-BE49-F238E27FC236}">
                  <a16:creationId xmlns:a16="http://schemas.microsoft.com/office/drawing/2014/main" id="{C55807A8-24EC-4FF3-9BC1-852B072D7A71}"/>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24">
              <a:extLst>
                <a:ext uri="{FF2B5EF4-FFF2-40B4-BE49-F238E27FC236}">
                  <a16:creationId xmlns:a16="http://schemas.microsoft.com/office/drawing/2014/main" id="{ED9C9330-C048-4AF4-A692-8F3B36AAF96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Freeform 25">
              <a:extLst>
                <a:ext uri="{FF2B5EF4-FFF2-40B4-BE49-F238E27FC236}">
                  <a16:creationId xmlns:a16="http://schemas.microsoft.com/office/drawing/2014/main" id="{D3249262-B403-4158-A048-8391D8E68FFC}"/>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Line 26">
              <a:extLst>
                <a:ext uri="{FF2B5EF4-FFF2-40B4-BE49-F238E27FC236}">
                  <a16:creationId xmlns:a16="http://schemas.microsoft.com/office/drawing/2014/main" id="{57D95E6A-15C4-4BAB-9F94-EFC3430D3736}"/>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27">
              <a:extLst>
                <a:ext uri="{FF2B5EF4-FFF2-40B4-BE49-F238E27FC236}">
                  <a16:creationId xmlns:a16="http://schemas.microsoft.com/office/drawing/2014/main" id="{AB4D645D-A2C4-433C-AE6B-3AC1841A513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28">
              <a:extLst>
                <a:ext uri="{FF2B5EF4-FFF2-40B4-BE49-F238E27FC236}">
                  <a16:creationId xmlns:a16="http://schemas.microsoft.com/office/drawing/2014/main" id="{8E465CCD-F699-4B06-85F0-7B895A5CFA1A}"/>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46" name="Group 31" title="icon showing servers">
            <a:extLst>
              <a:ext uri="{FF2B5EF4-FFF2-40B4-BE49-F238E27FC236}">
                <a16:creationId xmlns:a16="http://schemas.microsoft.com/office/drawing/2014/main" id="{E171A944-948D-433B-9083-DC0005B0C735}"/>
              </a:ext>
            </a:extLst>
          </p:cNvPr>
          <p:cNvGrpSpPr>
            <a:grpSpLocks noChangeAspect="1"/>
          </p:cNvGrpSpPr>
          <p:nvPr/>
        </p:nvGrpSpPr>
        <p:grpSpPr bwMode="auto">
          <a:xfrm>
            <a:off x="3261005" y="5002225"/>
            <a:ext cx="542786" cy="567346"/>
            <a:chOff x="12" y="7"/>
            <a:chExt cx="221" cy="231"/>
          </a:xfrm>
        </p:grpSpPr>
        <p:sp>
          <p:nvSpPr>
            <p:cNvPr id="147" name="Rectangle 32">
              <a:extLst>
                <a:ext uri="{FF2B5EF4-FFF2-40B4-BE49-F238E27FC236}">
                  <a16:creationId xmlns:a16="http://schemas.microsoft.com/office/drawing/2014/main" id="{FFD8F8EC-CF16-4744-8933-669C92B80D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Line 33">
              <a:extLst>
                <a:ext uri="{FF2B5EF4-FFF2-40B4-BE49-F238E27FC236}">
                  <a16:creationId xmlns:a16="http://schemas.microsoft.com/office/drawing/2014/main" id="{1BCB8394-E664-42C3-A7E0-6CB601317E02}"/>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Line 34">
              <a:extLst>
                <a:ext uri="{FF2B5EF4-FFF2-40B4-BE49-F238E27FC236}">
                  <a16:creationId xmlns:a16="http://schemas.microsoft.com/office/drawing/2014/main" id="{FDD2F37D-7170-4D9E-AB63-7110407E2410}"/>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Line 35">
              <a:extLst>
                <a:ext uri="{FF2B5EF4-FFF2-40B4-BE49-F238E27FC236}">
                  <a16:creationId xmlns:a16="http://schemas.microsoft.com/office/drawing/2014/main" id="{91881465-EDDF-4B55-8F82-E2CF7CBCB022}"/>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Rectangle 36">
              <a:extLst>
                <a:ext uri="{FF2B5EF4-FFF2-40B4-BE49-F238E27FC236}">
                  <a16:creationId xmlns:a16="http://schemas.microsoft.com/office/drawing/2014/main" id="{3F0246F2-D303-4692-860D-4A9F708E8DE6}"/>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Line 37">
              <a:extLst>
                <a:ext uri="{FF2B5EF4-FFF2-40B4-BE49-F238E27FC236}">
                  <a16:creationId xmlns:a16="http://schemas.microsoft.com/office/drawing/2014/main" id="{159AD56C-8853-43FA-BB43-98587B4179D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Line 38">
              <a:extLst>
                <a:ext uri="{FF2B5EF4-FFF2-40B4-BE49-F238E27FC236}">
                  <a16:creationId xmlns:a16="http://schemas.microsoft.com/office/drawing/2014/main" id="{D6B3CE5A-B3FA-453F-941D-BE3C92C5390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Line 39">
              <a:extLst>
                <a:ext uri="{FF2B5EF4-FFF2-40B4-BE49-F238E27FC236}">
                  <a16:creationId xmlns:a16="http://schemas.microsoft.com/office/drawing/2014/main" id="{1D1C3CBF-5983-4BD3-AB3C-8C537D784784}"/>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Rectangle 40">
              <a:extLst>
                <a:ext uri="{FF2B5EF4-FFF2-40B4-BE49-F238E27FC236}">
                  <a16:creationId xmlns:a16="http://schemas.microsoft.com/office/drawing/2014/main" id="{48536A80-D365-45FE-91D7-C6B3643008E8}"/>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Line 41">
              <a:extLst>
                <a:ext uri="{FF2B5EF4-FFF2-40B4-BE49-F238E27FC236}">
                  <a16:creationId xmlns:a16="http://schemas.microsoft.com/office/drawing/2014/main" id="{D894AEFD-73FF-4F62-862D-01965813BBD0}"/>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Line 42">
              <a:extLst>
                <a:ext uri="{FF2B5EF4-FFF2-40B4-BE49-F238E27FC236}">
                  <a16:creationId xmlns:a16="http://schemas.microsoft.com/office/drawing/2014/main" id="{F550D863-A6A9-4990-87B0-A036B7A69924}"/>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Line 43">
              <a:extLst>
                <a:ext uri="{FF2B5EF4-FFF2-40B4-BE49-F238E27FC236}">
                  <a16:creationId xmlns:a16="http://schemas.microsoft.com/office/drawing/2014/main" id="{561212D2-258E-4D55-B030-8255B41FF3A7}"/>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Line 44">
              <a:extLst>
                <a:ext uri="{FF2B5EF4-FFF2-40B4-BE49-F238E27FC236}">
                  <a16:creationId xmlns:a16="http://schemas.microsoft.com/office/drawing/2014/main" id="{F3853560-FAE9-4698-B256-D19B5BCBC9DE}"/>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Line 45">
              <a:extLst>
                <a:ext uri="{FF2B5EF4-FFF2-40B4-BE49-F238E27FC236}">
                  <a16:creationId xmlns:a16="http://schemas.microsoft.com/office/drawing/2014/main" id="{E9B03908-6BFB-4D8E-85BA-02B487C78B0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Line 46">
              <a:extLst>
                <a:ext uri="{FF2B5EF4-FFF2-40B4-BE49-F238E27FC236}">
                  <a16:creationId xmlns:a16="http://schemas.microsoft.com/office/drawing/2014/main" id="{2EDFBC4D-DDA7-49B4-9C39-1C75789D68E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 name="Group 8" title="icon showing clouds">
            <a:extLst>
              <a:ext uri="{FF2B5EF4-FFF2-40B4-BE49-F238E27FC236}">
                <a16:creationId xmlns:a16="http://schemas.microsoft.com/office/drawing/2014/main" id="{1C2B1CCD-774E-4425-8969-5DF824CB8AB1}"/>
              </a:ext>
            </a:extLst>
          </p:cNvPr>
          <p:cNvGrpSpPr/>
          <p:nvPr/>
        </p:nvGrpSpPr>
        <p:grpSpPr>
          <a:xfrm>
            <a:off x="5853477" y="4009548"/>
            <a:ext cx="801910" cy="437559"/>
            <a:chOff x="6772308" y="3901049"/>
            <a:chExt cx="1082491" cy="574783"/>
          </a:xfrm>
        </p:grpSpPr>
        <p:sp>
          <p:nvSpPr>
            <p:cNvPr id="163" name="Freeform 50">
              <a:extLst>
                <a:ext uri="{FF2B5EF4-FFF2-40B4-BE49-F238E27FC236}">
                  <a16:creationId xmlns:a16="http://schemas.microsoft.com/office/drawing/2014/main" id="{4E8F4EE5-81DB-419D-B6F2-A0207E91B6E5}"/>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50">
              <a:extLst>
                <a:ext uri="{FF2B5EF4-FFF2-40B4-BE49-F238E27FC236}">
                  <a16:creationId xmlns:a16="http://schemas.microsoft.com/office/drawing/2014/main" id="{94ED0BF6-2DAE-4159-8F00-3ED9E0807963}"/>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0" name="TextBox 169">
            <a:extLst>
              <a:ext uri="{FF2B5EF4-FFF2-40B4-BE49-F238E27FC236}">
                <a16:creationId xmlns:a16="http://schemas.microsoft.com/office/drawing/2014/main" id="{6D92B895-9890-445D-84F5-C25CE8451E15}"/>
              </a:ext>
            </a:extLst>
          </p:cNvPr>
          <p:cNvSpPr txBox="1"/>
          <p:nvPr/>
        </p:nvSpPr>
        <p:spPr>
          <a:xfrm>
            <a:off x="7640709" y="5778220"/>
            <a:ext cx="2030449" cy="812795"/>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PaaS/</a:t>
            </a: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Serverless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Application Platform</a:t>
            </a:r>
          </a:p>
        </p:txBody>
      </p:sp>
      <p:grpSp>
        <p:nvGrpSpPr>
          <p:cNvPr id="172" name="Group 171" title="icon showing containers">
            <a:extLst>
              <a:ext uri="{FF2B5EF4-FFF2-40B4-BE49-F238E27FC236}">
                <a16:creationId xmlns:a16="http://schemas.microsoft.com/office/drawing/2014/main" id="{D73558C4-3748-4B59-8C13-78A438E2F06C}"/>
              </a:ext>
            </a:extLst>
          </p:cNvPr>
          <p:cNvGrpSpPr/>
          <p:nvPr/>
        </p:nvGrpSpPr>
        <p:grpSpPr>
          <a:xfrm>
            <a:off x="6037838" y="5029167"/>
            <a:ext cx="531047" cy="549848"/>
            <a:chOff x="5395286" y="2674311"/>
            <a:chExt cx="914389" cy="731512"/>
          </a:xfrm>
        </p:grpSpPr>
        <p:grpSp>
          <p:nvGrpSpPr>
            <p:cNvPr id="173" name="Group 172">
              <a:extLst>
                <a:ext uri="{FF2B5EF4-FFF2-40B4-BE49-F238E27FC236}">
                  <a16:creationId xmlns:a16="http://schemas.microsoft.com/office/drawing/2014/main" id="{7D8656F6-0F34-4805-BCA9-8CFF662BEC50}"/>
                </a:ext>
              </a:extLst>
            </p:cNvPr>
            <p:cNvGrpSpPr/>
            <p:nvPr/>
          </p:nvGrpSpPr>
          <p:grpSpPr>
            <a:xfrm>
              <a:off x="5395286" y="2674311"/>
              <a:ext cx="914389" cy="457195"/>
              <a:chOff x="5303847" y="2765750"/>
              <a:chExt cx="914389" cy="457195"/>
            </a:xfrm>
          </p:grpSpPr>
          <p:sp>
            <p:nvSpPr>
              <p:cNvPr id="179" name="Rectangle 32">
                <a:extLst>
                  <a:ext uri="{FF2B5EF4-FFF2-40B4-BE49-F238E27FC236}">
                    <a16:creationId xmlns:a16="http://schemas.microsoft.com/office/drawing/2014/main" id="{E689D35C-CEA0-4E3D-8D8E-2605C9072020}"/>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Rectangle 32">
                <a:extLst>
                  <a:ext uri="{FF2B5EF4-FFF2-40B4-BE49-F238E27FC236}">
                    <a16:creationId xmlns:a16="http://schemas.microsoft.com/office/drawing/2014/main" id="{8B78550C-F4EE-4681-A9A5-527CF8BF47F5}"/>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Rectangle 32">
                <a:extLst>
                  <a:ext uri="{FF2B5EF4-FFF2-40B4-BE49-F238E27FC236}">
                    <a16:creationId xmlns:a16="http://schemas.microsoft.com/office/drawing/2014/main" id="{132DC28C-34EC-4729-ABE5-F3FB50DF79F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Rectangle 32">
                <a:extLst>
                  <a:ext uri="{FF2B5EF4-FFF2-40B4-BE49-F238E27FC236}">
                    <a16:creationId xmlns:a16="http://schemas.microsoft.com/office/drawing/2014/main" id="{D9DC494A-A284-4820-9BA3-F702F8A99EA6}"/>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Rectangle 32">
                <a:extLst>
                  <a:ext uri="{FF2B5EF4-FFF2-40B4-BE49-F238E27FC236}">
                    <a16:creationId xmlns:a16="http://schemas.microsoft.com/office/drawing/2014/main" id="{745CB125-C31A-402A-98D6-1C6A28443F07}"/>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Rectangle 32">
                <a:extLst>
                  <a:ext uri="{FF2B5EF4-FFF2-40B4-BE49-F238E27FC236}">
                    <a16:creationId xmlns:a16="http://schemas.microsoft.com/office/drawing/2014/main" id="{55EBEB5E-8892-4D6E-821B-2BB3B128154D}"/>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4" name="Rectangle 32">
              <a:extLst>
                <a:ext uri="{FF2B5EF4-FFF2-40B4-BE49-F238E27FC236}">
                  <a16:creationId xmlns:a16="http://schemas.microsoft.com/office/drawing/2014/main" id="{54932D8B-B746-410A-A7D1-681256376188}"/>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Line 33">
              <a:extLst>
                <a:ext uri="{FF2B5EF4-FFF2-40B4-BE49-F238E27FC236}">
                  <a16:creationId xmlns:a16="http://schemas.microsoft.com/office/drawing/2014/main" id="{80C3F26F-75EE-4826-BE59-DAF5F352D166}"/>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Line 34">
              <a:extLst>
                <a:ext uri="{FF2B5EF4-FFF2-40B4-BE49-F238E27FC236}">
                  <a16:creationId xmlns:a16="http://schemas.microsoft.com/office/drawing/2014/main" id="{56C7126D-38AA-4025-B2DC-342904605096}"/>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Line 35">
              <a:extLst>
                <a:ext uri="{FF2B5EF4-FFF2-40B4-BE49-F238E27FC236}">
                  <a16:creationId xmlns:a16="http://schemas.microsoft.com/office/drawing/2014/main" id="{6B790816-AB84-4BB3-B4CD-C72E77B7EF23}"/>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Line 45">
              <a:extLst>
                <a:ext uri="{FF2B5EF4-FFF2-40B4-BE49-F238E27FC236}">
                  <a16:creationId xmlns:a16="http://schemas.microsoft.com/office/drawing/2014/main" id="{66D15EB3-950D-40EA-BF87-963C710FC462}"/>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5" name="TextBox 184">
            <a:extLst>
              <a:ext uri="{FF2B5EF4-FFF2-40B4-BE49-F238E27FC236}">
                <a16:creationId xmlns:a16="http://schemas.microsoft.com/office/drawing/2014/main" id="{5ACD17F3-0F4B-43B2-A3C1-58A6538B0BF6}"/>
              </a:ext>
            </a:extLst>
          </p:cNvPr>
          <p:cNvSpPr txBox="1"/>
          <p:nvPr/>
        </p:nvSpPr>
        <p:spPr>
          <a:xfrm>
            <a:off x="3224948" y="5816793"/>
            <a:ext cx="1259713" cy="1151349"/>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“lift &amp; shift”</a:t>
            </a:r>
          </a:p>
        </p:txBody>
      </p:sp>
      <p:sp>
        <p:nvSpPr>
          <p:cNvPr id="188" name="Oval 187">
            <a:extLst>
              <a:ext uri="{FF2B5EF4-FFF2-40B4-BE49-F238E27FC236}">
                <a16:creationId xmlns:a16="http://schemas.microsoft.com/office/drawing/2014/main" id="{8EA69E26-F53B-481B-A512-76081B8FE371}"/>
              </a:ext>
            </a:extLst>
          </p:cNvPr>
          <p:cNvSpPr/>
          <p:nvPr/>
        </p:nvSpPr>
        <p:spPr bwMode="auto">
          <a:xfrm>
            <a:off x="1190079" y="5682594"/>
            <a:ext cx="172365" cy="172365"/>
          </a:xfrm>
          <a:prstGeom prst="ellipse">
            <a:avLst/>
          </a:prstGeom>
          <a:solidFill>
            <a:srgbClr val="E6E6E6"/>
          </a:solidFill>
          <a:ln w="254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DBF0B1CC-6F7E-49F4-81F6-590237A26881}"/>
              </a:ext>
            </a:extLst>
          </p:cNvPr>
          <p:cNvSpPr/>
          <p:nvPr/>
        </p:nvSpPr>
        <p:spPr bwMode="auto">
          <a:xfrm>
            <a:off x="3656207" y="5682594"/>
            <a:ext cx="172365" cy="172365"/>
          </a:xfrm>
          <a:prstGeom prst="ellipse">
            <a:avLst/>
          </a:prstGeom>
          <a:solidFill>
            <a:srgbClr val="E6E6E6"/>
          </a:solidFill>
          <a:ln w="254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0" name="Oval 189">
            <a:extLst>
              <a:ext uri="{FF2B5EF4-FFF2-40B4-BE49-F238E27FC236}">
                <a16:creationId xmlns:a16="http://schemas.microsoft.com/office/drawing/2014/main" id="{B160906E-E3B3-4671-BB12-73AC05CBEA4E}"/>
              </a:ext>
            </a:extLst>
          </p:cNvPr>
          <p:cNvSpPr/>
          <p:nvPr/>
        </p:nvSpPr>
        <p:spPr bwMode="auto">
          <a:xfrm>
            <a:off x="8516454" y="5682594"/>
            <a:ext cx="172365" cy="172365"/>
          </a:xfrm>
          <a:prstGeom prst="ellipse">
            <a:avLst/>
          </a:prstGeom>
          <a:solidFill>
            <a:srgbClr val="E6E6E6"/>
          </a:solidFill>
          <a:ln w="254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6D31D5E-CEFF-4BF9-AA27-F4462ABEFA72}"/>
              </a:ext>
            </a:extLst>
          </p:cNvPr>
          <p:cNvSpPr/>
          <p:nvPr/>
        </p:nvSpPr>
        <p:spPr bwMode="auto">
          <a:xfrm>
            <a:off x="6174134" y="5643919"/>
            <a:ext cx="172365" cy="172365"/>
          </a:xfrm>
          <a:prstGeom prst="ellipse">
            <a:avLst/>
          </a:prstGeom>
          <a:solidFill>
            <a:srgbClr val="E6E6E6"/>
          </a:solidFill>
          <a:ln w="254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0" name="Group 31" title="icon showing servers">
            <a:extLst>
              <a:ext uri="{FF2B5EF4-FFF2-40B4-BE49-F238E27FC236}">
                <a16:creationId xmlns:a16="http://schemas.microsoft.com/office/drawing/2014/main" id="{E171A944-948D-433B-9083-DC0005B0C735}"/>
              </a:ext>
            </a:extLst>
          </p:cNvPr>
          <p:cNvGrpSpPr>
            <a:grpSpLocks noChangeAspect="1"/>
          </p:cNvGrpSpPr>
          <p:nvPr/>
        </p:nvGrpSpPr>
        <p:grpSpPr bwMode="auto">
          <a:xfrm>
            <a:off x="3831544" y="5034864"/>
            <a:ext cx="520412" cy="543960"/>
            <a:chOff x="12" y="7"/>
            <a:chExt cx="221" cy="231"/>
          </a:xfrm>
        </p:grpSpPr>
        <p:sp>
          <p:nvSpPr>
            <p:cNvPr id="91" name="Rectangle 32">
              <a:extLst>
                <a:ext uri="{FF2B5EF4-FFF2-40B4-BE49-F238E27FC236}">
                  <a16:creationId xmlns:a16="http://schemas.microsoft.com/office/drawing/2014/main" id="{FFD8F8EC-CF16-4744-8933-669C92B80D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Line 33">
              <a:extLst>
                <a:ext uri="{FF2B5EF4-FFF2-40B4-BE49-F238E27FC236}">
                  <a16:creationId xmlns:a16="http://schemas.microsoft.com/office/drawing/2014/main" id="{1BCB8394-E664-42C3-A7E0-6CB601317E02}"/>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Line 34">
              <a:extLst>
                <a:ext uri="{FF2B5EF4-FFF2-40B4-BE49-F238E27FC236}">
                  <a16:creationId xmlns:a16="http://schemas.microsoft.com/office/drawing/2014/main" id="{FDD2F37D-7170-4D9E-AB63-7110407E2410}"/>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Line 35">
              <a:extLst>
                <a:ext uri="{FF2B5EF4-FFF2-40B4-BE49-F238E27FC236}">
                  <a16:creationId xmlns:a16="http://schemas.microsoft.com/office/drawing/2014/main" id="{91881465-EDDF-4B55-8F82-E2CF7CBCB022}"/>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Rectangle 36">
              <a:extLst>
                <a:ext uri="{FF2B5EF4-FFF2-40B4-BE49-F238E27FC236}">
                  <a16:creationId xmlns:a16="http://schemas.microsoft.com/office/drawing/2014/main" id="{3F0246F2-D303-4692-860D-4A9F708E8DE6}"/>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Line 37">
              <a:extLst>
                <a:ext uri="{FF2B5EF4-FFF2-40B4-BE49-F238E27FC236}">
                  <a16:creationId xmlns:a16="http://schemas.microsoft.com/office/drawing/2014/main" id="{159AD56C-8853-43FA-BB43-98587B4179D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Line 38">
              <a:extLst>
                <a:ext uri="{FF2B5EF4-FFF2-40B4-BE49-F238E27FC236}">
                  <a16:creationId xmlns:a16="http://schemas.microsoft.com/office/drawing/2014/main" id="{D6B3CE5A-B3FA-453F-941D-BE3C92C5390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Line 39">
              <a:extLst>
                <a:ext uri="{FF2B5EF4-FFF2-40B4-BE49-F238E27FC236}">
                  <a16:creationId xmlns:a16="http://schemas.microsoft.com/office/drawing/2014/main" id="{1D1C3CBF-5983-4BD3-AB3C-8C537D784784}"/>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Rectangle 40">
              <a:extLst>
                <a:ext uri="{FF2B5EF4-FFF2-40B4-BE49-F238E27FC236}">
                  <a16:creationId xmlns:a16="http://schemas.microsoft.com/office/drawing/2014/main" id="{48536A80-D365-45FE-91D7-C6B3643008E8}"/>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Line 41">
              <a:extLst>
                <a:ext uri="{FF2B5EF4-FFF2-40B4-BE49-F238E27FC236}">
                  <a16:creationId xmlns:a16="http://schemas.microsoft.com/office/drawing/2014/main" id="{D894AEFD-73FF-4F62-862D-01965813BBD0}"/>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Line 42">
              <a:extLst>
                <a:ext uri="{FF2B5EF4-FFF2-40B4-BE49-F238E27FC236}">
                  <a16:creationId xmlns:a16="http://schemas.microsoft.com/office/drawing/2014/main" id="{F550D863-A6A9-4990-87B0-A036B7A69924}"/>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43">
              <a:extLst>
                <a:ext uri="{FF2B5EF4-FFF2-40B4-BE49-F238E27FC236}">
                  <a16:creationId xmlns:a16="http://schemas.microsoft.com/office/drawing/2014/main" id="{561212D2-258E-4D55-B030-8255B41FF3A7}"/>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Line 44">
              <a:extLst>
                <a:ext uri="{FF2B5EF4-FFF2-40B4-BE49-F238E27FC236}">
                  <a16:creationId xmlns:a16="http://schemas.microsoft.com/office/drawing/2014/main" id="{F3853560-FAE9-4698-B256-D19B5BCBC9DE}"/>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Line 45">
              <a:extLst>
                <a:ext uri="{FF2B5EF4-FFF2-40B4-BE49-F238E27FC236}">
                  <a16:creationId xmlns:a16="http://schemas.microsoft.com/office/drawing/2014/main" id="{E9B03908-6BFB-4D8E-85BA-02B487C78B0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Line 46">
              <a:extLst>
                <a:ext uri="{FF2B5EF4-FFF2-40B4-BE49-F238E27FC236}">
                  <a16:creationId xmlns:a16="http://schemas.microsoft.com/office/drawing/2014/main" id="{2EDFBC4D-DDA7-49B4-9C39-1C75789D68E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9" name="Right Brace 108">
            <a:extLst>
              <a:ext uri="{FF2B5EF4-FFF2-40B4-BE49-F238E27FC236}">
                <a16:creationId xmlns:a16="http://schemas.microsoft.com/office/drawing/2014/main" id="{E502AF71-7C00-4A6E-A3B8-EEC90BE270E5}"/>
              </a:ext>
            </a:extLst>
          </p:cNvPr>
          <p:cNvSpPr/>
          <p:nvPr/>
        </p:nvSpPr>
        <p:spPr>
          <a:xfrm rot="16200000">
            <a:off x="6263030" y="1356307"/>
            <a:ext cx="419403" cy="6920621"/>
          </a:xfrm>
          <a:prstGeom prst="rightBrace">
            <a:avLst>
              <a:gd name="adj1" fmla="val 146892"/>
              <a:gd name="adj2" fmla="val 47006"/>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109">
            <a:extLst>
              <a:ext uri="{FF2B5EF4-FFF2-40B4-BE49-F238E27FC236}">
                <a16:creationId xmlns:a16="http://schemas.microsoft.com/office/drawing/2014/main" id="{962B01CE-332A-4B86-A106-0D4C40A2C2CC}"/>
              </a:ext>
            </a:extLst>
          </p:cNvPr>
          <p:cNvSpPr/>
          <p:nvPr/>
        </p:nvSpPr>
        <p:spPr bwMode="auto">
          <a:xfrm>
            <a:off x="2511251" y="1965436"/>
            <a:ext cx="2074960" cy="18539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9ED8BFAA-360A-40B2-B7F6-7D99E2808573}"/>
              </a:ext>
            </a:extLst>
          </p:cNvPr>
          <p:cNvSpPr/>
          <p:nvPr/>
        </p:nvSpPr>
        <p:spPr bwMode="auto">
          <a:xfrm>
            <a:off x="10343155" y="1832078"/>
            <a:ext cx="1495183" cy="20209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ABC5322A-99A7-43ED-8D09-12A80C22C47D}"/>
              </a:ext>
            </a:extLst>
          </p:cNvPr>
          <p:cNvSpPr/>
          <p:nvPr/>
        </p:nvSpPr>
        <p:spPr bwMode="auto">
          <a:xfrm>
            <a:off x="4667380" y="1934663"/>
            <a:ext cx="4982873" cy="1929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TextBox 164"/>
          <p:cNvSpPr txBox="1"/>
          <p:nvPr/>
        </p:nvSpPr>
        <p:spPr>
          <a:xfrm>
            <a:off x="3159871" y="2430053"/>
            <a:ext cx="1072553"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err="1">
                <a:gradFill>
                  <a:gsLst>
                    <a:gs pos="2917">
                      <a:srgbClr val="353535"/>
                    </a:gs>
                    <a:gs pos="30000">
                      <a:srgbClr val="353535"/>
                    </a:gs>
                  </a:gsLst>
                  <a:lin ang="5400000" scaled="0"/>
                </a:gradFill>
                <a:latin typeface="Segoe UI Semilight"/>
              </a:rPr>
              <a:t>Rehost</a:t>
            </a:r>
            <a:endParaRPr lang="en-US" sz="1600" dirty="0">
              <a:gradFill>
                <a:gsLst>
                  <a:gs pos="2917">
                    <a:srgbClr val="353535"/>
                  </a:gs>
                  <a:gs pos="30000">
                    <a:srgbClr val="353535"/>
                  </a:gs>
                </a:gsLst>
                <a:lin ang="5400000" scaled="0"/>
              </a:gradFill>
              <a:latin typeface="Segoe UI Semilight"/>
            </a:endParaRPr>
          </a:p>
        </p:txBody>
      </p:sp>
      <p:sp>
        <p:nvSpPr>
          <p:cNvPr id="186" name="TextBox 185"/>
          <p:cNvSpPr txBox="1"/>
          <p:nvPr/>
        </p:nvSpPr>
        <p:spPr>
          <a:xfrm>
            <a:off x="5237826" y="2392030"/>
            <a:ext cx="1232913"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Refactor</a:t>
            </a:r>
          </a:p>
        </p:txBody>
      </p:sp>
      <p:sp>
        <p:nvSpPr>
          <p:cNvPr id="187" name="TextBox 186"/>
          <p:cNvSpPr txBox="1"/>
          <p:nvPr/>
        </p:nvSpPr>
        <p:spPr>
          <a:xfrm>
            <a:off x="6754535" y="2378997"/>
            <a:ext cx="1383037"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Rearchitect</a:t>
            </a:r>
          </a:p>
        </p:txBody>
      </p:sp>
      <p:sp>
        <p:nvSpPr>
          <p:cNvPr id="192" name="TextBox 191"/>
          <p:cNvSpPr txBox="1"/>
          <p:nvPr/>
        </p:nvSpPr>
        <p:spPr>
          <a:xfrm>
            <a:off x="8285976" y="2371878"/>
            <a:ext cx="1155127"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Rebuild</a:t>
            </a:r>
          </a:p>
        </p:txBody>
      </p:sp>
      <p:sp>
        <p:nvSpPr>
          <p:cNvPr id="193" name="TextBox 192"/>
          <p:cNvSpPr txBox="1"/>
          <p:nvPr/>
        </p:nvSpPr>
        <p:spPr>
          <a:xfrm>
            <a:off x="10255106" y="2387997"/>
            <a:ext cx="1534901"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Replace</a:t>
            </a:r>
          </a:p>
        </p:txBody>
      </p:sp>
      <p:sp>
        <p:nvSpPr>
          <p:cNvPr id="194" name="Hexagon 193" title="hexagon shape"/>
          <p:cNvSpPr>
            <a:spLocks noChangeAspect="1"/>
          </p:cNvSpPr>
          <p:nvPr/>
        </p:nvSpPr>
        <p:spPr bwMode="auto">
          <a:xfrm>
            <a:off x="8543551" y="3085721"/>
            <a:ext cx="639976" cy="553580"/>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Hexagon 194" title="hexagon shape"/>
          <p:cNvSpPr>
            <a:spLocks noChangeAspect="1"/>
          </p:cNvSpPr>
          <p:nvPr/>
        </p:nvSpPr>
        <p:spPr bwMode="auto">
          <a:xfrm>
            <a:off x="10674676" y="3083705"/>
            <a:ext cx="639976" cy="553580"/>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Hexagon 195" title="hexagon shape"/>
          <p:cNvSpPr>
            <a:spLocks noChangeAspect="1"/>
          </p:cNvSpPr>
          <p:nvPr/>
        </p:nvSpPr>
        <p:spPr bwMode="auto">
          <a:xfrm>
            <a:off x="3276374" y="3103673"/>
            <a:ext cx="639976" cy="553580"/>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Hexagon 196" title="hexagon shape"/>
          <p:cNvSpPr>
            <a:spLocks noChangeAspect="1"/>
          </p:cNvSpPr>
          <p:nvPr/>
        </p:nvSpPr>
        <p:spPr bwMode="auto">
          <a:xfrm>
            <a:off x="7105282" y="3069892"/>
            <a:ext cx="639976" cy="553580"/>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Hexagon 197" title="hexagon shape"/>
          <p:cNvSpPr>
            <a:spLocks noChangeAspect="1"/>
          </p:cNvSpPr>
          <p:nvPr/>
        </p:nvSpPr>
        <p:spPr bwMode="auto">
          <a:xfrm>
            <a:off x="5522316" y="3091276"/>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TextBox 198"/>
          <p:cNvSpPr txBox="1"/>
          <p:nvPr/>
        </p:nvSpPr>
        <p:spPr>
          <a:xfrm>
            <a:off x="2413971" y="2026595"/>
            <a:ext cx="2294039" cy="615516"/>
          </a:xfrm>
          <a:prstGeom prst="rect">
            <a:avLst/>
          </a:prstGeom>
          <a:noFill/>
        </p:spPr>
        <p:txBody>
          <a:bodyPr wrap="square" lIns="179285" tIns="143428" rIns="179285" bIns="143428" rtlCol="0">
            <a:spAutoFit/>
          </a:bodyPr>
          <a:lstStyle/>
          <a:p>
            <a:pPr algn="ctr" defTabSz="914102">
              <a:lnSpc>
                <a:spcPct val="90000"/>
              </a:lnSpc>
              <a:defRPr/>
            </a:pPr>
            <a:r>
              <a:rPr lang="en-US" sz="2353" b="1" dirty="0">
                <a:gradFill>
                  <a:gsLst>
                    <a:gs pos="0">
                      <a:srgbClr val="00B294"/>
                    </a:gs>
                    <a:gs pos="100000">
                      <a:srgbClr val="00B294"/>
                    </a:gs>
                  </a:gsLst>
                  <a:lin ang="5400000" scaled="0"/>
                </a:gradFill>
                <a:latin typeface="Segoe UI"/>
                <a:ea typeface="Segoe UI" pitchFamily="34" charset="0"/>
                <a:cs typeface="Segoe UI" pitchFamily="34" charset="0"/>
              </a:rPr>
              <a:t>Migrate</a:t>
            </a:r>
          </a:p>
        </p:txBody>
      </p:sp>
      <p:sp>
        <p:nvSpPr>
          <p:cNvPr id="200" name="TextBox 199"/>
          <p:cNvSpPr txBox="1"/>
          <p:nvPr/>
        </p:nvSpPr>
        <p:spPr>
          <a:xfrm>
            <a:off x="10481806" y="1952121"/>
            <a:ext cx="1025715" cy="615516"/>
          </a:xfrm>
          <a:prstGeom prst="rect">
            <a:avLst/>
          </a:prstGeom>
          <a:noFill/>
        </p:spPr>
        <p:txBody>
          <a:bodyPr wrap="none" lIns="179285" tIns="143428" rIns="179285" bIns="143428" rtlCol="0">
            <a:spAutoFit/>
          </a:bodyPr>
          <a:lstStyle/>
          <a:p>
            <a:pPr algn="ctr" defTabSz="914102">
              <a:lnSpc>
                <a:spcPct val="90000"/>
              </a:lnSpc>
              <a:defRPr/>
            </a:pPr>
            <a:r>
              <a:rPr lang="en-US" sz="2353" b="1" dirty="0">
                <a:gradFill>
                  <a:gsLst>
                    <a:gs pos="0">
                      <a:srgbClr val="00B294"/>
                    </a:gs>
                    <a:gs pos="100000">
                      <a:srgbClr val="00B294"/>
                    </a:gs>
                  </a:gsLst>
                  <a:lin ang="5400000" scaled="0"/>
                </a:gradFill>
                <a:latin typeface="Segoe UI"/>
                <a:ea typeface="Segoe UI" pitchFamily="34" charset="0"/>
                <a:cs typeface="Segoe UI" pitchFamily="34" charset="0"/>
              </a:rPr>
              <a:t>SaaS</a:t>
            </a:r>
          </a:p>
        </p:txBody>
      </p:sp>
      <p:sp>
        <p:nvSpPr>
          <p:cNvPr id="201" name="TextBox 200">
            <a:extLst>
              <a:ext uri="{FF2B5EF4-FFF2-40B4-BE49-F238E27FC236}">
                <a16:creationId xmlns:a16="http://schemas.microsoft.com/office/drawing/2014/main" id="{AB4CB17C-04E3-4ABA-9F24-BC83C01188A5}"/>
              </a:ext>
            </a:extLst>
          </p:cNvPr>
          <p:cNvSpPr txBox="1"/>
          <p:nvPr/>
        </p:nvSpPr>
        <p:spPr>
          <a:xfrm>
            <a:off x="4724862" y="1979869"/>
            <a:ext cx="5187772" cy="615516"/>
          </a:xfrm>
          <a:prstGeom prst="rect">
            <a:avLst/>
          </a:prstGeom>
          <a:noFill/>
        </p:spPr>
        <p:txBody>
          <a:bodyPr wrap="square" lIns="179285" tIns="143428" rIns="179285" bIns="143428" rtlCol="0">
            <a:spAutoFit/>
          </a:bodyPr>
          <a:lstStyle/>
          <a:p>
            <a:pPr algn="ctr" defTabSz="914102">
              <a:lnSpc>
                <a:spcPct val="90000"/>
              </a:lnSpc>
              <a:defRPr/>
            </a:pPr>
            <a:r>
              <a:rPr lang="en-US" sz="2353" b="1" dirty="0">
                <a:gradFill>
                  <a:gsLst>
                    <a:gs pos="0">
                      <a:srgbClr val="00B294"/>
                    </a:gs>
                    <a:gs pos="100000">
                      <a:srgbClr val="00B294"/>
                    </a:gs>
                  </a:gsLst>
                  <a:lin ang="5400000" scaled="0"/>
                </a:gradFill>
                <a:latin typeface="Segoe UI"/>
                <a:ea typeface="Segoe UI" pitchFamily="34" charset="0"/>
                <a:cs typeface="Segoe UI" pitchFamily="34" charset="0"/>
              </a:rPr>
              <a:t>Application Modernization</a:t>
            </a:r>
          </a:p>
        </p:txBody>
      </p:sp>
      <p:sp>
        <p:nvSpPr>
          <p:cNvPr id="2" name="Rectangle 1"/>
          <p:cNvSpPr/>
          <p:nvPr/>
        </p:nvSpPr>
        <p:spPr bwMode="auto">
          <a:xfrm>
            <a:off x="2460651" y="1847209"/>
            <a:ext cx="7270769" cy="2097435"/>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2" name="Straight Connector 161">
            <a:extLst>
              <a:ext uri="{FF2B5EF4-FFF2-40B4-BE49-F238E27FC236}">
                <a16:creationId xmlns:a16="http://schemas.microsoft.com/office/drawing/2014/main" id="{027E6901-F3A0-45D2-ACA1-BEC67391F117}"/>
              </a:ext>
            </a:extLst>
          </p:cNvPr>
          <p:cNvCxnSpPr>
            <a:cxnSpLocks/>
          </p:cNvCxnSpPr>
          <p:nvPr/>
        </p:nvCxnSpPr>
        <p:spPr>
          <a:xfrm>
            <a:off x="10220965" y="1606313"/>
            <a:ext cx="0" cy="5093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8842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765" b="0" i="0" u="none" strike="noStrike" kern="1200" cap="none" spc="0" normalizeH="0" baseline="0" noProof="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22</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4" descr="http://www.wallpapersdb.org/wallpapers/vehicles/container_ship_1920x144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76" b="1739"/>
          <a:stretch/>
        </p:blipFill>
        <p:spPr bwMode="auto">
          <a:xfrm>
            <a:off x="1" y="487"/>
            <a:ext cx="12217976" cy="685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013120"/>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Container Revolution</a:t>
            </a:r>
          </a:p>
        </p:txBody>
      </p:sp>
      <p:sp>
        <p:nvSpPr>
          <p:cNvPr id="5" name="TextBox 4"/>
          <p:cNvSpPr txBox="1"/>
          <p:nvPr/>
        </p:nvSpPr>
        <p:spPr>
          <a:xfrm>
            <a:off x="10104075" y="1716411"/>
            <a:ext cx="1561152" cy="941386"/>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Virtual Machine</a:t>
            </a:r>
          </a:p>
        </p:txBody>
      </p:sp>
      <p:sp>
        <p:nvSpPr>
          <p:cNvPr id="7" name="TextBox 6"/>
          <p:cNvSpPr txBox="1"/>
          <p:nvPr/>
        </p:nvSpPr>
        <p:spPr>
          <a:xfrm>
            <a:off x="9941046" y="5253453"/>
            <a:ext cx="1887210"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Containers</a:t>
            </a:r>
          </a:p>
        </p:txBody>
      </p:sp>
      <p:grpSp>
        <p:nvGrpSpPr>
          <p:cNvPr id="156" name="Group 155"/>
          <p:cNvGrpSpPr/>
          <p:nvPr/>
        </p:nvGrpSpPr>
        <p:grpSpPr>
          <a:xfrm>
            <a:off x="7390751" y="4126099"/>
            <a:ext cx="2040784" cy="1880513"/>
            <a:chOff x="7793848" y="3705726"/>
            <a:chExt cx="2601435" cy="2397134"/>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793848" y="3705726"/>
              <a:ext cx="2601435" cy="2397134"/>
            </a:xfrm>
            <a:prstGeom prst="rect">
              <a:avLst/>
            </a:prstGeom>
          </p:spPr>
        </p:pic>
        <p:grpSp>
          <p:nvGrpSpPr>
            <p:cNvPr id="154" name="Group 153"/>
            <p:cNvGrpSpPr/>
            <p:nvPr/>
          </p:nvGrpSpPr>
          <p:grpSpPr>
            <a:xfrm>
              <a:off x="8061554" y="4035051"/>
              <a:ext cx="2080335" cy="1251627"/>
              <a:chOff x="7438653" y="929622"/>
              <a:chExt cx="2080335" cy="1251627"/>
            </a:xfrm>
          </p:grpSpPr>
          <p:grpSp>
            <p:nvGrpSpPr>
              <p:cNvPr id="54" name="Group 53"/>
              <p:cNvGrpSpPr/>
              <p:nvPr/>
            </p:nvGrpSpPr>
            <p:grpSpPr>
              <a:xfrm>
                <a:off x="8267361" y="929622"/>
                <a:ext cx="1251627" cy="1251627"/>
                <a:chOff x="2401519" y="3796294"/>
                <a:chExt cx="1251627" cy="1251627"/>
              </a:xfrm>
              <a:solidFill>
                <a:srgbClr val="00BBF1"/>
              </a:solidFill>
            </p:grpSpPr>
            <p:sp>
              <p:nvSpPr>
                <p:cNvPr id="91" name="Rectangle 90"/>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2" name="Group 91"/>
                <p:cNvGrpSpPr/>
                <p:nvPr/>
              </p:nvGrpSpPr>
              <p:grpSpPr>
                <a:xfrm rot="5400000">
                  <a:off x="2826165" y="3789948"/>
                  <a:ext cx="402336" cy="1251627"/>
                  <a:chOff x="2838275" y="3789948"/>
                  <a:chExt cx="402336" cy="1194231"/>
                </a:xfrm>
                <a:grpFill/>
              </p:grpSpPr>
              <p:cxnSp>
                <p:nvCxnSpPr>
                  <p:cNvPr id="96" name="Straight Connector 95"/>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7" name="Straight Connector 96"/>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93" name="Group 92"/>
                <p:cNvGrpSpPr/>
                <p:nvPr/>
              </p:nvGrpSpPr>
              <p:grpSpPr>
                <a:xfrm>
                  <a:off x="2826165" y="3796294"/>
                  <a:ext cx="402336" cy="1251627"/>
                  <a:chOff x="2838275" y="3789948"/>
                  <a:chExt cx="402336" cy="1194231"/>
                </a:xfrm>
                <a:grpFill/>
              </p:grpSpPr>
              <p:cxnSp>
                <p:nvCxnSpPr>
                  <p:cNvPr id="94" name="Straight Connector 9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95" name="Straight Connector 9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55" name="Group 54"/>
              <p:cNvGrpSpPr/>
              <p:nvPr/>
            </p:nvGrpSpPr>
            <p:grpSpPr>
              <a:xfrm>
                <a:off x="8393804" y="1032472"/>
                <a:ext cx="195714" cy="219632"/>
                <a:chOff x="2304394" y="2806764"/>
                <a:chExt cx="203894" cy="228812"/>
              </a:xfrm>
              <a:solidFill>
                <a:srgbClr val="002060"/>
              </a:solidFill>
            </p:grpSpPr>
            <p:sp>
              <p:nvSpPr>
                <p:cNvPr id="8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6" name="Group 55"/>
              <p:cNvGrpSpPr/>
              <p:nvPr/>
            </p:nvGrpSpPr>
            <p:grpSpPr>
              <a:xfrm>
                <a:off x="8805917" y="1032472"/>
                <a:ext cx="195714" cy="219632"/>
                <a:chOff x="2304394" y="2806764"/>
                <a:chExt cx="203894" cy="228812"/>
              </a:xfrm>
              <a:solidFill>
                <a:srgbClr val="002060"/>
              </a:solidFill>
            </p:grpSpPr>
            <p:sp>
              <p:nvSpPr>
                <p:cNvPr id="8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7" name="Group 56"/>
              <p:cNvGrpSpPr/>
              <p:nvPr/>
            </p:nvGrpSpPr>
            <p:grpSpPr>
              <a:xfrm>
                <a:off x="9216692" y="1032472"/>
                <a:ext cx="195714" cy="219632"/>
                <a:chOff x="2304394" y="2806764"/>
                <a:chExt cx="203894" cy="228812"/>
              </a:xfrm>
              <a:solidFill>
                <a:srgbClr val="002060"/>
              </a:solidFill>
            </p:grpSpPr>
            <p:sp>
              <p:nvSpPr>
                <p:cNvPr id="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8" name="Group 57"/>
              <p:cNvGrpSpPr/>
              <p:nvPr/>
            </p:nvGrpSpPr>
            <p:grpSpPr>
              <a:xfrm>
                <a:off x="8393804" y="1423983"/>
                <a:ext cx="195714" cy="219632"/>
                <a:chOff x="2304394" y="2806764"/>
                <a:chExt cx="203894" cy="228812"/>
              </a:xfrm>
              <a:solidFill>
                <a:srgbClr val="002060"/>
              </a:solidFill>
            </p:grpSpPr>
            <p:sp>
              <p:nvSpPr>
                <p:cNvPr id="7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9" name="Group 58"/>
              <p:cNvGrpSpPr/>
              <p:nvPr/>
            </p:nvGrpSpPr>
            <p:grpSpPr>
              <a:xfrm>
                <a:off x="8805917" y="1423983"/>
                <a:ext cx="195714" cy="219632"/>
                <a:chOff x="2304394" y="2806764"/>
                <a:chExt cx="203894" cy="228812"/>
              </a:xfrm>
              <a:solidFill>
                <a:srgbClr val="002060"/>
              </a:solidFill>
            </p:grpSpPr>
            <p:sp>
              <p:nvSpPr>
                <p:cNvPr id="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0" name="Group 59"/>
              <p:cNvGrpSpPr/>
              <p:nvPr/>
            </p:nvGrpSpPr>
            <p:grpSpPr>
              <a:xfrm>
                <a:off x="9216692" y="1423983"/>
                <a:ext cx="195714" cy="219632"/>
                <a:chOff x="2304394" y="2806764"/>
                <a:chExt cx="203894" cy="228812"/>
              </a:xfrm>
              <a:solidFill>
                <a:srgbClr val="002060"/>
              </a:solidFill>
            </p:grpSpPr>
            <p:sp>
              <p:nvSpPr>
                <p:cNvPr id="7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1" name="Group 60"/>
              <p:cNvGrpSpPr/>
              <p:nvPr/>
            </p:nvGrpSpPr>
            <p:grpSpPr>
              <a:xfrm>
                <a:off x="8393804" y="1862196"/>
                <a:ext cx="195714" cy="219632"/>
                <a:chOff x="2304394" y="2806764"/>
                <a:chExt cx="203894" cy="228812"/>
              </a:xfrm>
              <a:solidFill>
                <a:srgbClr val="002060"/>
              </a:solidFill>
            </p:grpSpPr>
            <p:sp>
              <p:nvSpPr>
                <p:cNvPr id="7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7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2" name="Group 61"/>
              <p:cNvGrpSpPr/>
              <p:nvPr/>
            </p:nvGrpSpPr>
            <p:grpSpPr>
              <a:xfrm>
                <a:off x="8805917" y="1862196"/>
                <a:ext cx="195714" cy="219632"/>
                <a:chOff x="2304394" y="2806764"/>
                <a:chExt cx="203894" cy="228812"/>
              </a:xfrm>
              <a:solidFill>
                <a:srgbClr val="002060"/>
              </a:solidFill>
            </p:grpSpPr>
            <p:sp>
              <p:nvSpPr>
                <p:cNvPr id="6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3" name="Group 62"/>
              <p:cNvGrpSpPr/>
              <p:nvPr/>
            </p:nvGrpSpPr>
            <p:grpSpPr>
              <a:xfrm>
                <a:off x="9216692" y="1862196"/>
                <a:ext cx="195714" cy="219632"/>
                <a:chOff x="2304394" y="2806764"/>
                <a:chExt cx="203894" cy="228812"/>
              </a:xfrm>
              <a:solidFill>
                <a:srgbClr val="002060"/>
              </a:solidFill>
            </p:grpSpPr>
            <p:sp>
              <p:nvSpPr>
                <p:cNvPr id="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98" name="Group 97"/>
              <p:cNvGrpSpPr/>
              <p:nvPr/>
            </p:nvGrpSpPr>
            <p:grpSpPr>
              <a:xfrm>
                <a:off x="7438653" y="929622"/>
                <a:ext cx="1251627" cy="1251627"/>
                <a:chOff x="2401519" y="3796294"/>
                <a:chExt cx="1251627" cy="1251627"/>
              </a:xfrm>
              <a:solidFill>
                <a:srgbClr val="00BBF1"/>
              </a:solidFill>
            </p:grpSpPr>
            <p:sp>
              <p:nvSpPr>
                <p:cNvPr id="99" name="Rectangle 98"/>
                <p:cNvSpPr/>
                <p:nvPr/>
              </p:nvSpPr>
              <p:spPr bwMode="auto">
                <a:xfrm>
                  <a:off x="2408208" y="3803325"/>
                  <a:ext cx="1238250" cy="1238250"/>
                </a:xfrm>
                <a:prstGeom prst="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00" name="Group 99"/>
                <p:cNvGrpSpPr/>
                <p:nvPr/>
              </p:nvGrpSpPr>
              <p:grpSpPr>
                <a:xfrm rot="5400000">
                  <a:off x="2826165" y="3789948"/>
                  <a:ext cx="402336" cy="1251627"/>
                  <a:chOff x="2838275" y="3789948"/>
                  <a:chExt cx="402336" cy="1194231"/>
                </a:xfrm>
                <a:grpFill/>
              </p:grpSpPr>
              <p:cxnSp>
                <p:nvCxnSpPr>
                  <p:cNvPr id="104" name="Straight Connector 103"/>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5" name="Straight Connector 104"/>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nvGrpSpPr>
                <p:cNvPr id="101" name="Group 100"/>
                <p:cNvGrpSpPr/>
                <p:nvPr/>
              </p:nvGrpSpPr>
              <p:grpSpPr>
                <a:xfrm>
                  <a:off x="2826165" y="3796294"/>
                  <a:ext cx="402336" cy="1251627"/>
                  <a:chOff x="2838275" y="3789948"/>
                  <a:chExt cx="402336" cy="1194231"/>
                </a:xfrm>
                <a:grpFill/>
              </p:grpSpPr>
              <p:cxnSp>
                <p:nvCxnSpPr>
                  <p:cNvPr id="102" name="Straight Connector 101"/>
                  <p:cNvCxnSpPr/>
                  <p:nvPr/>
                </p:nvCxnSpPr>
                <p:spPr>
                  <a:xfrm>
                    <a:off x="2838275" y="3789948"/>
                    <a:ext cx="0" cy="1194231"/>
                  </a:xfrm>
                  <a:prstGeom prst="line">
                    <a:avLst/>
                  </a:prstGeom>
                  <a:grpFill/>
                  <a:ln w="38100" cap="flat" cmpd="sng" algn="ctr">
                    <a:solidFill>
                      <a:srgbClr val="FFFFFF"/>
                    </a:solidFill>
                    <a:prstDash val="solid"/>
                    <a:headEnd type="none"/>
                    <a:tailEnd type="none"/>
                  </a:ln>
                  <a:effectLst/>
                </p:spPr>
              </p:cxnSp>
              <p:cxnSp>
                <p:nvCxnSpPr>
                  <p:cNvPr id="103" name="Straight Connector 102"/>
                  <p:cNvCxnSpPr/>
                  <p:nvPr/>
                </p:nvCxnSpPr>
                <p:spPr>
                  <a:xfrm>
                    <a:off x="3240611" y="3789948"/>
                    <a:ext cx="0" cy="1194231"/>
                  </a:xfrm>
                  <a:prstGeom prst="line">
                    <a:avLst/>
                  </a:prstGeom>
                  <a:grpFill/>
                  <a:ln w="38100" cap="flat" cmpd="sng" algn="ctr">
                    <a:solidFill>
                      <a:srgbClr val="FFFFFF"/>
                    </a:solidFill>
                    <a:prstDash val="solid"/>
                    <a:headEnd type="none"/>
                    <a:tailEnd type="none"/>
                  </a:ln>
                  <a:effectLst/>
                </p:spPr>
              </p:cxnSp>
            </p:grpSp>
          </p:grpSp>
          <p:grpSp>
            <p:nvGrpSpPr>
              <p:cNvPr id="106" name="Group 105"/>
              <p:cNvGrpSpPr/>
              <p:nvPr/>
            </p:nvGrpSpPr>
            <p:grpSpPr>
              <a:xfrm>
                <a:off x="7969086" y="1034758"/>
                <a:ext cx="195714" cy="219632"/>
                <a:chOff x="2304394" y="2806764"/>
                <a:chExt cx="203894" cy="228812"/>
              </a:xfrm>
              <a:solidFill>
                <a:srgbClr val="002060"/>
              </a:solidFill>
            </p:grpSpPr>
            <p:sp>
              <p:nvSpPr>
                <p:cNvPr id="10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0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0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0" name="Group 109"/>
              <p:cNvGrpSpPr/>
              <p:nvPr/>
            </p:nvGrpSpPr>
            <p:grpSpPr>
              <a:xfrm>
                <a:off x="8381199" y="1034758"/>
                <a:ext cx="195714" cy="219632"/>
                <a:chOff x="2304394" y="2806764"/>
                <a:chExt cx="203894" cy="228812"/>
              </a:xfrm>
              <a:solidFill>
                <a:srgbClr val="002060"/>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4" name="Group 113"/>
              <p:cNvGrpSpPr/>
              <p:nvPr/>
            </p:nvGrpSpPr>
            <p:grpSpPr>
              <a:xfrm>
                <a:off x="8791974" y="1034758"/>
                <a:ext cx="195714" cy="219632"/>
                <a:chOff x="2304394" y="2806764"/>
                <a:chExt cx="203894" cy="228812"/>
              </a:xfrm>
              <a:solidFill>
                <a:srgbClr val="002060"/>
              </a:solidFill>
            </p:grpSpPr>
            <p:sp>
              <p:nvSpPr>
                <p:cNvPr id="1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8" name="Group 117"/>
              <p:cNvGrpSpPr/>
              <p:nvPr/>
            </p:nvGrpSpPr>
            <p:grpSpPr>
              <a:xfrm>
                <a:off x="7969086" y="1426269"/>
                <a:ext cx="195714" cy="219632"/>
                <a:chOff x="2304394" y="2806764"/>
                <a:chExt cx="203894" cy="228812"/>
              </a:xfrm>
              <a:solidFill>
                <a:srgbClr val="002060"/>
              </a:solidFill>
            </p:grpSpPr>
            <p:sp>
              <p:nvSpPr>
                <p:cNvPr id="11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2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22" name="Group 121"/>
              <p:cNvGrpSpPr/>
              <p:nvPr/>
            </p:nvGrpSpPr>
            <p:grpSpPr>
              <a:xfrm>
                <a:off x="8381199" y="1426269"/>
                <a:ext cx="195714" cy="219632"/>
                <a:chOff x="2304394" y="2806764"/>
                <a:chExt cx="203894" cy="228812"/>
              </a:xfrm>
              <a:solidFill>
                <a:srgbClr val="002060"/>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26" name="Group 125"/>
              <p:cNvGrpSpPr/>
              <p:nvPr/>
            </p:nvGrpSpPr>
            <p:grpSpPr>
              <a:xfrm>
                <a:off x="8791974" y="1426269"/>
                <a:ext cx="195714" cy="219632"/>
                <a:chOff x="2304394" y="2806764"/>
                <a:chExt cx="203894" cy="228812"/>
              </a:xfrm>
              <a:solidFill>
                <a:srgbClr val="002060"/>
              </a:solidFill>
            </p:grpSpPr>
            <p:sp>
              <p:nvSpPr>
                <p:cNvPr id="12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2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30" name="Group 129"/>
              <p:cNvGrpSpPr/>
              <p:nvPr/>
            </p:nvGrpSpPr>
            <p:grpSpPr>
              <a:xfrm>
                <a:off x="7969086" y="1864482"/>
                <a:ext cx="195714" cy="219632"/>
                <a:chOff x="2304394" y="2806764"/>
                <a:chExt cx="203894" cy="228812"/>
              </a:xfrm>
              <a:solidFill>
                <a:srgbClr val="002060"/>
              </a:solidFill>
            </p:grpSpPr>
            <p:sp>
              <p:nvSpPr>
                <p:cNvPr id="13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3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3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34" name="Group 133"/>
              <p:cNvGrpSpPr/>
              <p:nvPr/>
            </p:nvGrpSpPr>
            <p:grpSpPr>
              <a:xfrm>
                <a:off x="8381199" y="1864482"/>
                <a:ext cx="195714" cy="219632"/>
                <a:chOff x="2304394" y="2806764"/>
                <a:chExt cx="203894" cy="228812"/>
              </a:xfrm>
              <a:solidFill>
                <a:srgbClr val="002060"/>
              </a:solidFill>
            </p:grpSpPr>
            <p:sp>
              <p:nvSpPr>
                <p:cNvPr id="13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3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3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38" name="Group 137"/>
              <p:cNvGrpSpPr/>
              <p:nvPr/>
            </p:nvGrpSpPr>
            <p:grpSpPr>
              <a:xfrm>
                <a:off x="8791974" y="1864482"/>
                <a:ext cx="195714" cy="219632"/>
                <a:chOff x="2304394" y="2806764"/>
                <a:chExt cx="203894" cy="228812"/>
              </a:xfrm>
              <a:solidFill>
                <a:srgbClr val="002060"/>
              </a:solidFill>
            </p:grpSpPr>
            <p:sp>
              <p:nvSpPr>
                <p:cNvPr id="1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2" name="Group 141"/>
              <p:cNvGrpSpPr/>
              <p:nvPr/>
            </p:nvGrpSpPr>
            <p:grpSpPr>
              <a:xfrm>
                <a:off x="7564275" y="1042255"/>
                <a:ext cx="195714" cy="219632"/>
                <a:chOff x="2304394" y="2806764"/>
                <a:chExt cx="203894" cy="228812"/>
              </a:xfrm>
              <a:solidFill>
                <a:srgbClr val="002060"/>
              </a:solidFill>
            </p:grpSpPr>
            <p:sp>
              <p:nvSpPr>
                <p:cNvPr id="1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6" name="Group 145"/>
              <p:cNvGrpSpPr/>
              <p:nvPr/>
            </p:nvGrpSpPr>
            <p:grpSpPr>
              <a:xfrm>
                <a:off x="7564275" y="1433766"/>
                <a:ext cx="195714" cy="219632"/>
                <a:chOff x="2304394" y="2806764"/>
                <a:chExt cx="203894" cy="228812"/>
              </a:xfrm>
              <a:solidFill>
                <a:srgbClr val="002060"/>
              </a:solidFill>
            </p:grpSpPr>
            <p:sp>
              <p:nvSpPr>
                <p:cNvPr id="14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4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4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50" name="Group 149"/>
              <p:cNvGrpSpPr/>
              <p:nvPr/>
            </p:nvGrpSpPr>
            <p:grpSpPr>
              <a:xfrm>
                <a:off x="7564275" y="1871979"/>
                <a:ext cx="195714" cy="219632"/>
                <a:chOff x="2304394" y="2806764"/>
                <a:chExt cx="203894" cy="228812"/>
              </a:xfrm>
              <a:solidFill>
                <a:srgbClr val="002060"/>
              </a:solidFill>
            </p:grpSpPr>
            <p:sp>
              <p:nvSpPr>
                <p:cNvPr id="15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5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5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grpSp>
      <p:pic>
        <p:nvPicPr>
          <p:cNvPr id="155" name="Picture 15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384197" y="1644748"/>
            <a:ext cx="2030291" cy="1870845"/>
          </a:xfrm>
          <a:prstGeom prst="rect">
            <a:avLst/>
          </a:prstGeom>
        </p:spPr>
      </p:pic>
      <p:sp>
        <p:nvSpPr>
          <p:cNvPr id="157" name="TextBox 156"/>
          <p:cNvSpPr txBox="1"/>
          <p:nvPr/>
        </p:nvSpPr>
        <p:spPr>
          <a:xfrm>
            <a:off x="10087060" y="4218531"/>
            <a:ext cx="1561152" cy="1261216"/>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Virtual Machine</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p>
        </p:txBody>
      </p:sp>
      <p:grpSp>
        <p:nvGrpSpPr>
          <p:cNvPr id="169" name="Group 168"/>
          <p:cNvGrpSpPr/>
          <p:nvPr/>
        </p:nvGrpSpPr>
        <p:grpSpPr>
          <a:xfrm>
            <a:off x="551320" y="1299040"/>
            <a:ext cx="5697960" cy="960493"/>
            <a:chOff x="562375" y="1324591"/>
            <a:chExt cx="5812216" cy="979753"/>
          </a:xfrm>
        </p:grpSpPr>
        <p:sp>
          <p:nvSpPr>
            <p:cNvPr id="158" name="Oval 157"/>
            <p:cNvSpPr/>
            <p:nvPr/>
          </p:nvSpPr>
          <p:spPr bwMode="auto">
            <a:xfrm>
              <a:off x="562375" y="1443763"/>
              <a:ext cx="871247" cy="860581"/>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TextBox 161"/>
            <p:cNvSpPr txBox="1"/>
            <p:nvPr/>
          </p:nvSpPr>
          <p:spPr>
            <a:xfrm>
              <a:off x="1433623" y="1324591"/>
              <a:ext cx="4940968" cy="960263"/>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Docker image format for portability across environments</a:t>
              </a:r>
            </a:p>
          </p:txBody>
        </p:sp>
      </p:grpSp>
      <p:grpSp>
        <p:nvGrpSpPr>
          <p:cNvPr id="168" name="Group 167"/>
          <p:cNvGrpSpPr/>
          <p:nvPr/>
        </p:nvGrpSpPr>
        <p:grpSpPr>
          <a:xfrm>
            <a:off x="551322" y="2540968"/>
            <a:ext cx="5697959" cy="941386"/>
            <a:chOff x="562376" y="2591422"/>
            <a:chExt cx="5812215" cy="960263"/>
          </a:xfrm>
        </p:grpSpPr>
        <p:sp>
          <p:nvSpPr>
            <p:cNvPr id="159" name="Oval 158"/>
            <p:cNvSpPr/>
            <p:nvPr/>
          </p:nvSpPr>
          <p:spPr bwMode="auto">
            <a:xfrm>
              <a:off x="562376" y="2631412"/>
              <a:ext cx="871246" cy="880281"/>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3" name="TextBox 162"/>
            <p:cNvSpPr txBox="1"/>
            <p:nvPr/>
          </p:nvSpPr>
          <p:spPr>
            <a:xfrm>
              <a:off x="1433623" y="2591422"/>
              <a:ext cx="4940968" cy="960263"/>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VM-independence for efficiency, scalability and resilience</a:t>
              </a:r>
            </a:p>
          </p:txBody>
        </p:sp>
      </p:grpSp>
      <p:grpSp>
        <p:nvGrpSpPr>
          <p:cNvPr id="167" name="Group 166"/>
          <p:cNvGrpSpPr/>
          <p:nvPr/>
        </p:nvGrpSpPr>
        <p:grpSpPr>
          <a:xfrm>
            <a:off x="530284" y="3809257"/>
            <a:ext cx="6172147" cy="941374"/>
            <a:chOff x="574369" y="3885144"/>
            <a:chExt cx="5789953" cy="960251"/>
          </a:xfrm>
        </p:grpSpPr>
        <p:sp>
          <p:nvSpPr>
            <p:cNvPr id="160" name="Oval 159"/>
            <p:cNvSpPr/>
            <p:nvPr/>
          </p:nvSpPr>
          <p:spPr bwMode="auto">
            <a:xfrm>
              <a:off x="574369" y="3951815"/>
              <a:ext cx="859253" cy="864359"/>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4" name="TextBox 163"/>
            <p:cNvSpPr txBox="1"/>
            <p:nvPr/>
          </p:nvSpPr>
          <p:spPr>
            <a:xfrm>
              <a:off x="1423354" y="3885144"/>
              <a:ext cx="4940968" cy="960251"/>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Lightweight and agile for Cloud Native &amp; Microservice architectures</a:t>
              </a:r>
            </a:p>
          </p:txBody>
        </p:sp>
      </p:grpSp>
      <p:grpSp>
        <p:nvGrpSpPr>
          <p:cNvPr id="166" name="Group 165"/>
          <p:cNvGrpSpPr/>
          <p:nvPr/>
        </p:nvGrpSpPr>
        <p:grpSpPr>
          <a:xfrm>
            <a:off x="540882" y="5006080"/>
            <a:ext cx="5697959" cy="1267251"/>
            <a:chOff x="562376" y="5251657"/>
            <a:chExt cx="5812215" cy="1292662"/>
          </a:xfrm>
        </p:grpSpPr>
        <p:sp>
          <p:nvSpPr>
            <p:cNvPr id="161" name="Oval 160"/>
            <p:cNvSpPr/>
            <p:nvPr/>
          </p:nvSpPr>
          <p:spPr bwMode="auto">
            <a:xfrm>
              <a:off x="562376" y="5429899"/>
              <a:ext cx="867342" cy="868901"/>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5" name="TextBox 164"/>
            <p:cNvSpPr txBox="1"/>
            <p:nvPr/>
          </p:nvSpPr>
          <p:spPr>
            <a:xfrm>
              <a:off x="1433623" y="5251657"/>
              <a:ext cx="4940968" cy="1292662"/>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Rich ecosystem of images with tools for development and operations</a:t>
              </a:r>
            </a:p>
          </p:txBody>
        </p:sp>
      </p:grpSp>
      <p:pic>
        <p:nvPicPr>
          <p:cNvPr id="170" name="Picture 16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625" y="1516399"/>
            <a:ext cx="731251" cy="652902"/>
          </a:xfrm>
          <a:prstGeom prst="rect">
            <a:avLst/>
          </a:prstGeom>
        </p:spPr>
      </p:pic>
      <p:grpSp>
        <p:nvGrpSpPr>
          <p:cNvPr id="179" name="Group 178"/>
          <p:cNvGrpSpPr/>
          <p:nvPr/>
        </p:nvGrpSpPr>
        <p:grpSpPr>
          <a:xfrm>
            <a:off x="778158" y="4069988"/>
            <a:ext cx="418752" cy="419923"/>
            <a:chOff x="4828675" y="6208161"/>
            <a:chExt cx="427149" cy="428343"/>
          </a:xfrm>
        </p:grpSpPr>
        <p:sp>
          <p:nvSpPr>
            <p:cNvPr id="171" name="Rectangle 170"/>
            <p:cNvSpPr/>
            <p:nvPr/>
          </p:nvSpPr>
          <p:spPr bwMode="auto">
            <a:xfrm>
              <a:off x="4828675" y="6211920"/>
              <a:ext cx="107266" cy="10699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2" name="Rectangle 171"/>
            <p:cNvSpPr/>
            <p:nvPr/>
          </p:nvSpPr>
          <p:spPr bwMode="auto">
            <a:xfrm>
              <a:off x="4935941" y="6318913"/>
              <a:ext cx="107266" cy="10699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Rectangle 172"/>
            <p:cNvSpPr/>
            <p:nvPr/>
          </p:nvSpPr>
          <p:spPr bwMode="auto">
            <a:xfrm>
              <a:off x="5041292" y="6425906"/>
              <a:ext cx="107266" cy="10699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4" name="Rectangle 173"/>
            <p:cNvSpPr/>
            <p:nvPr/>
          </p:nvSpPr>
          <p:spPr bwMode="auto">
            <a:xfrm>
              <a:off x="5148558" y="6529140"/>
              <a:ext cx="107266" cy="10699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5" name="Rectangle 174"/>
            <p:cNvSpPr/>
            <p:nvPr/>
          </p:nvSpPr>
          <p:spPr bwMode="auto">
            <a:xfrm>
              <a:off x="4828675" y="6422180"/>
              <a:ext cx="107266" cy="10699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Rectangle 175"/>
            <p:cNvSpPr/>
            <p:nvPr/>
          </p:nvSpPr>
          <p:spPr bwMode="auto">
            <a:xfrm>
              <a:off x="4934026" y="6529511"/>
              <a:ext cx="107266" cy="10699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7" name="Rectangle 176"/>
            <p:cNvSpPr/>
            <p:nvPr/>
          </p:nvSpPr>
          <p:spPr bwMode="auto">
            <a:xfrm>
              <a:off x="5041292" y="6208161"/>
              <a:ext cx="107266" cy="10699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8" name="Rectangle 177"/>
            <p:cNvSpPr/>
            <p:nvPr/>
          </p:nvSpPr>
          <p:spPr bwMode="auto">
            <a:xfrm>
              <a:off x="5148558" y="6311395"/>
              <a:ext cx="107266" cy="10699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pic>
        <p:nvPicPr>
          <p:cNvPr id="184" name="Picture 1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4768" y="2795672"/>
            <a:ext cx="412440" cy="420221"/>
          </a:xfrm>
          <a:prstGeom prst="rect">
            <a:avLst/>
          </a:prstGeom>
        </p:spPr>
      </p:pic>
      <p:pic>
        <p:nvPicPr>
          <p:cNvPr id="186" name="Picture 185"/>
          <p:cNvPicPr>
            <a:picLocks noChangeAspect="1"/>
          </p:cNvPicPr>
          <p:nvPr/>
        </p:nvPicPr>
        <p:blipFill>
          <a:blip r:embed="rId7" cstate="screen">
            <a:lum bright="70000" contrast="-70000"/>
            <a:extLst>
              <a:ext uri="{28A0092B-C50C-407E-A947-70E740481C1C}">
                <a14:useLocalDpi xmlns:a14="http://schemas.microsoft.com/office/drawing/2010/main"/>
              </a:ext>
            </a:extLst>
          </a:blip>
          <a:stretch>
            <a:fillRect/>
          </a:stretch>
        </p:blipFill>
        <p:spPr>
          <a:xfrm>
            <a:off x="740723" y="5425061"/>
            <a:ext cx="472579" cy="396179"/>
          </a:xfrm>
          <a:prstGeom prst="rect">
            <a:avLst/>
          </a:prstGeom>
        </p:spPr>
      </p:pic>
    </p:spTree>
    <p:extLst>
      <p:ext uri="{BB962C8B-B14F-4D97-AF65-F5344CB8AC3E}">
        <p14:creationId xmlns:p14="http://schemas.microsoft.com/office/powerpoint/2010/main" val="17297023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5310E1-2E47-4BD7-9618-A3DC06FECF40}"/>
              </a:ext>
            </a:extLst>
          </p:cNvPr>
          <p:cNvSpPr>
            <a:spLocks noGrp="1"/>
          </p:cNvSpPr>
          <p:nvPr>
            <p:ph type="body" sz="quarter" idx="10"/>
          </p:nvPr>
        </p:nvSpPr>
        <p:spPr/>
        <p:txBody>
          <a:bodyPr vert="horz" wrap="square" lIns="146304" tIns="91440" rIns="146304" bIns="91440" rtlCol="0" anchor="t">
            <a:noAutofit/>
          </a:bodyPr>
          <a:lstStyle/>
          <a:p>
            <a:pPr defTabSz="914016">
              <a:lnSpc>
                <a:spcPct val="90000"/>
              </a:lnSpc>
              <a:spcBef>
                <a:spcPct val="0"/>
              </a:spcBef>
            </a:pPr>
            <a:r>
              <a:rPr lang="en-US" sz="4703" spc="-100" dirty="0">
                <a:ln w="3175">
                  <a:noFill/>
                </a:ln>
                <a:gradFill>
                  <a:gsLst>
                    <a:gs pos="1250">
                      <a:schemeClr val="tx1"/>
                    </a:gs>
                    <a:gs pos="100000">
                      <a:schemeClr val="tx1"/>
                    </a:gs>
                  </a:gsLst>
                  <a:lin ang="5400000" scaled="0"/>
                </a:gradFill>
                <a:cs typeface="Segoe UI" pitchFamily="34" charset="0"/>
              </a:rPr>
              <a:t>Choosing modernization strategy and technology</a:t>
            </a:r>
          </a:p>
        </p:txBody>
      </p:sp>
      <p:graphicFrame>
        <p:nvGraphicFramePr>
          <p:cNvPr id="29" name="Table Placeholder 4">
            <a:extLst>
              <a:ext uri="{FF2B5EF4-FFF2-40B4-BE49-F238E27FC236}">
                <a16:creationId xmlns:a16="http://schemas.microsoft.com/office/drawing/2014/main" id="{3F52E7CC-9130-4F10-AA6E-EABA54F5D01B}"/>
              </a:ext>
            </a:extLst>
          </p:cNvPr>
          <p:cNvGraphicFramePr>
            <a:graphicFrameLocks noGrp="1"/>
          </p:cNvGraphicFramePr>
          <p:nvPr>
            <p:ph type="tbl" sz="quarter" idx="12"/>
            <p:extLst>
              <p:ext uri="{D42A27DB-BD31-4B8C-83A1-F6EECF244321}">
                <p14:modId xmlns:p14="http://schemas.microsoft.com/office/powerpoint/2010/main" val="1440067229"/>
              </p:ext>
            </p:extLst>
          </p:nvPr>
        </p:nvGraphicFramePr>
        <p:xfrm>
          <a:off x="743305" y="975918"/>
          <a:ext cx="10803225" cy="5255563"/>
        </p:xfrm>
        <a:graphic>
          <a:graphicData uri="http://schemas.openxmlformats.org/drawingml/2006/table">
            <a:tbl>
              <a:tblPr/>
              <a:tblGrid>
                <a:gridCol w="315045">
                  <a:extLst>
                    <a:ext uri="{9D8B030D-6E8A-4147-A177-3AD203B41FA5}">
                      <a16:colId xmlns:a16="http://schemas.microsoft.com/office/drawing/2014/main" val="1695128729"/>
                    </a:ext>
                  </a:extLst>
                </a:gridCol>
                <a:gridCol w="5884820">
                  <a:extLst>
                    <a:ext uri="{9D8B030D-6E8A-4147-A177-3AD203B41FA5}">
                      <a16:colId xmlns:a16="http://schemas.microsoft.com/office/drawing/2014/main" val="3214123204"/>
                    </a:ext>
                  </a:extLst>
                </a:gridCol>
                <a:gridCol w="830535">
                  <a:extLst>
                    <a:ext uri="{9D8B030D-6E8A-4147-A177-3AD203B41FA5}">
                      <a16:colId xmlns:a16="http://schemas.microsoft.com/office/drawing/2014/main" val="3423068837"/>
                    </a:ext>
                  </a:extLst>
                </a:gridCol>
                <a:gridCol w="830535">
                  <a:extLst>
                    <a:ext uri="{9D8B030D-6E8A-4147-A177-3AD203B41FA5}">
                      <a16:colId xmlns:a16="http://schemas.microsoft.com/office/drawing/2014/main" val="2788382447"/>
                    </a:ext>
                  </a:extLst>
                </a:gridCol>
                <a:gridCol w="830535">
                  <a:extLst>
                    <a:ext uri="{9D8B030D-6E8A-4147-A177-3AD203B41FA5}">
                      <a16:colId xmlns:a16="http://schemas.microsoft.com/office/drawing/2014/main" val="2411302100"/>
                    </a:ext>
                  </a:extLst>
                </a:gridCol>
                <a:gridCol w="830535">
                  <a:extLst>
                    <a:ext uri="{9D8B030D-6E8A-4147-A177-3AD203B41FA5}">
                      <a16:colId xmlns:a16="http://schemas.microsoft.com/office/drawing/2014/main" val="2435653875"/>
                    </a:ext>
                  </a:extLst>
                </a:gridCol>
                <a:gridCol w="1281220">
                  <a:extLst>
                    <a:ext uri="{9D8B030D-6E8A-4147-A177-3AD203B41FA5}">
                      <a16:colId xmlns:a16="http://schemas.microsoft.com/office/drawing/2014/main" val="2758738574"/>
                    </a:ext>
                  </a:extLst>
                </a:gridCol>
              </a:tblGrid>
              <a:tr h="242268">
                <a:tc rowSpan="2" gridSpan="2">
                  <a:txBody>
                    <a:bodyPr/>
                    <a:lstStyle/>
                    <a:p>
                      <a:pPr algn="ctr" rtl="0" fontAlgn="b"/>
                      <a:r>
                        <a:rPr lang="en-US" sz="1500" b="1" i="0" u="none" strike="noStrike" dirty="0">
                          <a:solidFill>
                            <a:schemeClr val="bg1"/>
                          </a:solidFill>
                          <a:effectLst/>
                          <a:latin typeface="Segoe UI" panose="020B0502040204020203" pitchFamily="34" charset="0"/>
                        </a:rPr>
                        <a:t>Objectives</a:t>
                      </a:r>
                    </a:p>
                  </a:txBody>
                  <a:tcPr marL="3145" marR="3145" marT="3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rowSpan="2"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4">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rowSpan="2">
                  <a:txBody>
                    <a:bodyPr/>
                    <a:lstStyle/>
                    <a:p>
                      <a:pPr algn="ctr" rtl="0" fontAlgn="b"/>
                      <a:r>
                        <a:rPr lang="en-US" sz="1300" b="1" i="0" u="none" strike="noStrike" dirty="0">
                          <a:solidFill>
                            <a:schemeClr val="bg1"/>
                          </a:solidFill>
                          <a:effectLst/>
                          <a:latin typeface="Segoe UI" panose="020B0502040204020203" pitchFamily="34" charset="0"/>
                        </a:rPr>
                        <a:t>Options to consider</a:t>
                      </a:r>
                    </a:p>
                  </a:txBody>
                  <a:tcPr marL="3145" marR="3145" marT="3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938164874"/>
                  </a:ext>
                </a:extLst>
              </a:tr>
              <a:tr h="303613">
                <a:tc gridSpan="2"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rtl="0" fontAlgn="b"/>
                      <a:r>
                        <a:rPr lang="en-US" sz="1150" b="1" i="0" u="none" strike="noStrike" dirty="0" err="1">
                          <a:solidFill>
                            <a:schemeClr val="tx1"/>
                          </a:solidFill>
                          <a:effectLst/>
                          <a:latin typeface="Segoe UI" panose="020B0502040204020203" pitchFamily="34" charset="0"/>
                        </a:rPr>
                        <a:t>Rehost</a:t>
                      </a:r>
                      <a:r>
                        <a:rPr lang="en-US" sz="1150" b="1" i="0" u="none" strike="noStrike" dirty="0">
                          <a:solidFill>
                            <a:schemeClr val="tx1"/>
                          </a:solidFill>
                          <a:effectLst/>
                          <a:latin typeface="Segoe UI" panose="020B0502040204020203" pitchFamily="34" charset="0"/>
                        </a:rPr>
                        <a:t> </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150" b="1" i="0" u="none" strike="noStrike" dirty="0">
                          <a:solidFill>
                            <a:schemeClr val="tx1"/>
                          </a:solidFill>
                          <a:effectLst/>
                          <a:latin typeface="Segoe UI" panose="020B0502040204020203" pitchFamily="34" charset="0"/>
                        </a:rPr>
                        <a:t>Refactor</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150" b="1" i="0" u="none" strike="noStrike" dirty="0">
                          <a:solidFill>
                            <a:schemeClr val="tx1"/>
                          </a:solidFill>
                          <a:effectLst/>
                          <a:latin typeface="Segoe UI" panose="020B0502040204020203" pitchFamily="34" charset="0"/>
                        </a:rPr>
                        <a:t>Rearchitect </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150" b="1" i="0" u="none" strike="noStrike" dirty="0">
                          <a:solidFill>
                            <a:schemeClr val="tx1"/>
                          </a:solidFill>
                          <a:effectLst/>
                          <a:latin typeface="Segoe UI" panose="020B0502040204020203" pitchFamily="34" charset="0"/>
                        </a:rPr>
                        <a:t>Re-build</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617530855"/>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1</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Deliver new and breakthrough capabilities faster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Serverless </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2440566"/>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Optimize for developer productivity, build apps faster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3095251"/>
                  </a:ext>
                </a:extLst>
              </a:tr>
              <a:tr h="265201">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2</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Provide multichannel access, including mobile and IoT</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PaaS, </a:t>
                      </a:r>
                      <a:r>
                        <a:rPr lang="en-US" sz="1500" b="0" i="0" u="none" strike="noStrike" dirty="0" err="1">
                          <a:solidFill>
                            <a:srgbClr val="000000"/>
                          </a:solidFill>
                          <a:effectLst/>
                          <a:latin typeface="Segoe UI" panose="020B0502040204020203" pitchFamily="34" charset="0"/>
                        </a:rPr>
                        <a:t>Serverless</a:t>
                      </a:r>
                      <a:endParaRPr lang="en-US" sz="1500" b="0" i="0" u="none" strike="noStrike" dirty="0">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3313973"/>
                  </a:ext>
                </a:extLst>
              </a:tr>
              <a:tr h="265201">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Enable wider, secure access to applications, support range of devices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681910"/>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3</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More easily integrate with other web and cloud apps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a:t>
                      </a:r>
                    </a:p>
                    <a:p>
                      <a:pPr algn="l" rtl="0" fontAlgn="b"/>
                      <a:r>
                        <a:rPr lang="en-US" sz="1500" b="0" i="0" u="none" strike="noStrike" dirty="0" err="1">
                          <a:solidFill>
                            <a:srgbClr val="000000"/>
                          </a:solidFill>
                          <a:effectLst/>
                          <a:latin typeface="Segoe UI" panose="020B0502040204020203" pitchFamily="34" charset="0"/>
                        </a:rPr>
                        <a:t>Serverless</a:t>
                      </a:r>
                      <a:endParaRPr lang="en-US" sz="1500" b="0" i="0" u="none" strike="noStrike" dirty="0">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2142527"/>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Leverage PaaS, increase productivity with </a:t>
                      </a:r>
                      <a:r>
                        <a:rPr lang="en-US" sz="1300" b="0" i="1" u="none" strike="noStrike" dirty="0" err="1">
                          <a:solidFill>
                            <a:srgbClr val="000000"/>
                          </a:solidFill>
                          <a:effectLst/>
                          <a:latin typeface="Segoe UI" panose="020B0502040204020203" pitchFamily="34" charset="0"/>
                        </a:rPr>
                        <a:t>Serverless</a:t>
                      </a:r>
                      <a:r>
                        <a:rPr lang="en-US" sz="1300" b="0" i="1" u="none" strike="noStrike" dirty="0">
                          <a:solidFill>
                            <a:srgbClr val="000000"/>
                          </a:solidFill>
                          <a:effectLst/>
                          <a:latin typeface="Segoe UI" panose="020B0502040204020203" pitchFamily="34" charset="0"/>
                        </a:rPr>
                        <a:t>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559719"/>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4</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Enable business agility with continuous innovation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 </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2666700"/>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000000"/>
                          </a:solidFill>
                          <a:effectLst/>
                          <a:latin typeface="Segoe UI" panose="020B0502040204020203" pitchFamily="34" charset="0"/>
                        </a:rPr>
                        <a:t>Increase DevOps agility across teams</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4807170"/>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5</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Meet scalability requirements of existing apps more cost effectively</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220843"/>
                  </a:ext>
                </a:extLst>
              </a:tr>
              <a:tr h="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000000"/>
                          </a:solidFill>
                          <a:effectLst/>
                          <a:latin typeface="Segoe UI" panose="020B0502040204020203" pitchFamily="34" charset="0"/>
                        </a:rPr>
                        <a:t>Optimize application architecture for cloud scale</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7616935"/>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6</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Leveraging existing investments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2905237"/>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Across dev/ops, developer experience, tooling, infrastructure and deployed apps</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7621516"/>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7</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Free up data center space quickly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83517592"/>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Free up or consolidate resources for apps that must reside on-premises</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652634"/>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8</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Reduce capital expenditure of existing applications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80610218"/>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Switch to pay-as-you-go model, realize better budget forecasting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4065954"/>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9</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Achieve rapid time to cloud</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3428864"/>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Allow migration with minimal architectural impact</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7247706"/>
                  </a:ext>
                </a:extLst>
              </a:tr>
            </a:tbl>
          </a:graphicData>
        </a:graphic>
      </p:graphicFrame>
      <p:sp>
        <p:nvSpPr>
          <p:cNvPr id="30" name="TextBox 29">
            <a:extLst>
              <a:ext uri="{FF2B5EF4-FFF2-40B4-BE49-F238E27FC236}">
                <a16:creationId xmlns:a16="http://schemas.microsoft.com/office/drawing/2014/main" id="{585366FA-042D-4C22-97F6-03E60C1EB605}"/>
              </a:ext>
            </a:extLst>
          </p:cNvPr>
          <p:cNvSpPr txBox="1"/>
          <p:nvPr/>
        </p:nvSpPr>
        <p:spPr>
          <a:xfrm>
            <a:off x="407694" y="6462936"/>
            <a:ext cx="67868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505050"/>
                </a:solidFill>
                <a:effectLst/>
                <a:uLnTx/>
                <a:uFillTx/>
                <a:latin typeface="Segoe UI"/>
                <a:ea typeface="+mn-ea"/>
                <a:cs typeface="+mn-cs"/>
              </a:rPr>
              <a:t>Note: Some of the objective might apply to more than one category of applications</a:t>
            </a:r>
          </a:p>
        </p:txBody>
      </p:sp>
      <p:pic>
        <p:nvPicPr>
          <p:cNvPr id="31" name="Picture 30">
            <a:extLst>
              <a:ext uri="{FF2B5EF4-FFF2-40B4-BE49-F238E27FC236}">
                <a16:creationId xmlns:a16="http://schemas.microsoft.com/office/drawing/2014/main" id="{D3CF55EA-DC4E-4515-8222-C219277EDD6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99690" y="1680426"/>
            <a:ext cx="264160" cy="264160"/>
          </a:xfrm>
          <a:prstGeom prst="rect">
            <a:avLst/>
          </a:prstGeom>
        </p:spPr>
      </p:pic>
      <p:pic>
        <p:nvPicPr>
          <p:cNvPr id="33" name="Picture 32">
            <a:extLst>
              <a:ext uri="{FF2B5EF4-FFF2-40B4-BE49-F238E27FC236}">
                <a16:creationId xmlns:a16="http://schemas.microsoft.com/office/drawing/2014/main" id="{73CB8636-5C78-4A80-BB2F-A73A80CECEF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99690" y="2208816"/>
            <a:ext cx="264160" cy="264160"/>
          </a:xfrm>
          <a:prstGeom prst="rect">
            <a:avLst/>
          </a:prstGeom>
        </p:spPr>
      </p:pic>
      <p:pic>
        <p:nvPicPr>
          <p:cNvPr id="37" name="Picture 36">
            <a:extLst>
              <a:ext uri="{FF2B5EF4-FFF2-40B4-BE49-F238E27FC236}">
                <a16:creationId xmlns:a16="http://schemas.microsoft.com/office/drawing/2014/main" id="{53D3811D-54B5-4A33-8505-D1DECBA02ED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89610" y="3278701"/>
            <a:ext cx="264160" cy="264160"/>
          </a:xfrm>
          <a:prstGeom prst="rect">
            <a:avLst/>
          </a:prstGeom>
        </p:spPr>
      </p:pic>
      <p:pic>
        <p:nvPicPr>
          <p:cNvPr id="39" name="Picture 38">
            <a:extLst>
              <a:ext uri="{FF2B5EF4-FFF2-40B4-BE49-F238E27FC236}">
                <a16:creationId xmlns:a16="http://schemas.microsoft.com/office/drawing/2014/main" id="{B04215B2-8677-43C8-9B2D-928CB0B6DA8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02003" y="2755833"/>
            <a:ext cx="264160" cy="264160"/>
          </a:xfrm>
          <a:prstGeom prst="rect">
            <a:avLst/>
          </a:prstGeom>
        </p:spPr>
      </p:pic>
      <p:pic>
        <p:nvPicPr>
          <p:cNvPr id="41" name="Picture 40">
            <a:extLst>
              <a:ext uri="{FF2B5EF4-FFF2-40B4-BE49-F238E27FC236}">
                <a16:creationId xmlns:a16="http://schemas.microsoft.com/office/drawing/2014/main" id="{FE24E002-7A0E-49E5-A159-93772D3CBF1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93131" y="4241224"/>
            <a:ext cx="264160" cy="264160"/>
          </a:xfrm>
          <a:prstGeom prst="rect">
            <a:avLst/>
          </a:prstGeom>
        </p:spPr>
      </p:pic>
      <p:pic>
        <p:nvPicPr>
          <p:cNvPr id="43" name="Picture 42">
            <a:extLst>
              <a:ext uri="{FF2B5EF4-FFF2-40B4-BE49-F238E27FC236}">
                <a16:creationId xmlns:a16="http://schemas.microsoft.com/office/drawing/2014/main" id="{F155E043-ED48-4C29-AE58-A911E5F5FF8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99690" y="3278701"/>
            <a:ext cx="264160" cy="264160"/>
          </a:xfrm>
          <a:prstGeom prst="rect">
            <a:avLst/>
          </a:prstGeom>
        </p:spPr>
      </p:pic>
      <p:pic>
        <p:nvPicPr>
          <p:cNvPr id="45" name="Picture 44">
            <a:extLst>
              <a:ext uri="{FF2B5EF4-FFF2-40B4-BE49-F238E27FC236}">
                <a16:creationId xmlns:a16="http://schemas.microsoft.com/office/drawing/2014/main" id="{66A13789-7BD4-48B8-BB34-6AB1DA54798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00253" y="3278701"/>
            <a:ext cx="264160" cy="264160"/>
          </a:xfrm>
          <a:prstGeom prst="rect">
            <a:avLst/>
          </a:prstGeom>
        </p:spPr>
      </p:pic>
      <p:pic>
        <p:nvPicPr>
          <p:cNvPr id="47" name="Picture 46">
            <a:extLst>
              <a:ext uri="{FF2B5EF4-FFF2-40B4-BE49-F238E27FC236}">
                <a16:creationId xmlns:a16="http://schemas.microsoft.com/office/drawing/2014/main" id="{BAEA6AB6-A3FB-4C4F-A359-AAA0569C66F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06783" y="3777809"/>
            <a:ext cx="264160" cy="264160"/>
          </a:xfrm>
          <a:prstGeom prst="rect">
            <a:avLst/>
          </a:prstGeom>
        </p:spPr>
      </p:pic>
      <p:pic>
        <p:nvPicPr>
          <p:cNvPr id="49" name="Picture 48">
            <a:extLst>
              <a:ext uri="{FF2B5EF4-FFF2-40B4-BE49-F238E27FC236}">
                <a16:creationId xmlns:a16="http://schemas.microsoft.com/office/drawing/2014/main" id="{97DAE484-86E9-4151-8FB1-74D108753E4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89610" y="3754546"/>
            <a:ext cx="264160" cy="264160"/>
          </a:xfrm>
          <a:prstGeom prst="rect">
            <a:avLst/>
          </a:prstGeom>
        </p:spPr>
      </p:pic>
      <p:pic>
        <p:nvPicPr>
          <p:cNvPr id="50" name="Picture 49">
            <a:extLst>
              <a:ext uri="{FF2B5EF4-FFF2-40B4-BE49-F238E27FC236}">
                <a16:creationId xmlns:a16="http://schemas.microsoft.com/office/drawing/2014/main" id="{F1F78059-4FC1-46D8-BEF3-128D05853BE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16936" y="4790565"/>
            <a:ext cx="264160" cy="264160"/>
          </a:xfrm>
          <a:prstGeom prst="rect">
            <a:avLst/>
          </a:prstGeom>
        </p:spPr>
      </p:pic>
      <p:pic>
        <p:nvPicPr>
          <p:cNvPr id="52" name="Picture 51">
            <a:extLst>
              <a:ext uri="{FF2B5EF4-FFF2-40B4-BE49-F238E27FC236}">
                <a16:creationId xmlns:a16="http://schemas.microsoft.com/office/drawing/2014/main" id="{5F41B5B6-C0AC-4877-8235-E8C34A604AD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16936" y="5337582"/>
            <a:ext cx="264160" cy="264160"/>
          </a:xfrm>
          <a:prstGeom prst="rect">
            <a:avLst/>
          </a:prstGeom>
        </p:spPr>
      </p:pic>
      <p:pic>
        <p:nvPicPr>
          <p:cNvPr id="54" name="Picture 53">
            <a:extLst>
              <a:ext uri="{FF2B5EF4-FFF2-40B4-BE49-F238E27FC236}">
                <a16:creationId xmlns:a16="http://schemas.microsoft.com/office/drawing/2014/main" id="{77597312-3295-4B2E-AD4C-1FE64359D06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16936" y="5824902"/>
            <a:ext cx="264160" cy="264160"/>
          </a:xfrm>
          <a:prstGeom prst="rect">
            <a:avLst/>
          </a:prstGeom>
        </p:spPr>
      </p:pic>
      <p:pic>
        <p:nvPicPr>
          <p:cNvPr id="27" name="Picture 26">
            <a:extLst>
              <a:ext uri="{FF2B5EF4-FFF2-40B4-BE49-F238E27FC236}">
                <a16:creationId xmlns:a16="http://schemas.microsoft.com/office/drawing/2014/main" id="{C2361AE1-5D18-43CD-8DE4-9D7262B8247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17070" y="4241224"/>
            <a:ext cx="264160" cy="264160"/>
          </a:xfrm>
          <a:prstGeom prst="rect">
            <a:avLst/>
          </a:prstGeom>
        </p:spPr>
      </p:pic>
      <p:pic>
        <p:nvPicPr>
          <p:cNvPr id="28" name="Picture 27">
            <a:extLst>
              <a:ext uri="{FF2B5EF4-FFF2-40B4-BE49-F238E27FC236}">
                <a16:creationId xmlns:a16="http://schemas.microsoft.com/office/drawing/2014/main" id="{0BF3F265-1EE6-4B94-8675-A0090E18159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99690" y="2756915"/>
            <a:ext cx="264160" cy="264160"/>
          </a:xfrm>
          <a:prstGeom prst="rect">
            <a:avLst/>
          </a:prstGeom>
        </p:spPr>
      </p:pic>
      <p:sp>
        <p:nvSpPr>
          <p:cNvPr id="3" name="Rectangle 2">
            <a:extLst>
              <a:ext uri="{FF2B5EF4-FFF2-40B4-BE49-F238E27FC236}">
                <a16:creationId xmlns:a16="http://schemas.microsoft.com/office/drawing/2014/main" id="{063297C2-391D-4118-B4A7-CE1A6F8D0141}"/>
              </a:ext>
            </a:extLst>
          </p:cNvPr>
          <p:cNvSpPr/>
          <p:nvPr/>
        </p:nvSpPr>
        <p:spPr>
          <a:xfrm>
            <a:off x="6943319" y="975918"/>
            <a:ext cx="1274851" cy="23937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chemeClr val="bg1"/>
                </a:solidFill>
                <a:effectLst/>
                <a:uLnTx/>
                <a:uFillTx/>
                <a:latin typeface="Segoe UI"/>
                <a:ea typeface="+mn-ea"/>
                <a:cs typeface="+mn-cs"/>
              </a:rPr>
              <a:t>Migrate</a:t>
            </a:r>
          </a:p>
        </p:txBody>
      </p:sp>
      <p:sp>
        <p:nvSpPr>
          <p:cNvPr id="32" name="Rectangle 31">
            <a:extLst>
              <a:ext uri="{FF2B5EF4-FFF2-40B4-BE49-F238E27FC236}">
                <a16:creationId xmlns:a16="http://schemas.microsoft.com/office/drawing/2014/main" id="{AE8CEE85-BDFD-4AAD-B71B-F213FE92026E}"/>
              </a:ext>
            </a:extLst>
          </p:cNvPr>
          <p:cNvSpPr/>
          <p:nvPr/>
        </p:nvSpPr>
        <p:spPr>
          <a:xfrm>
            <a:off x="8089610" y="975917"/>
            <a:ext cx="2181221" cy="2393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lumMod val="95000"/>
                  </a:srgbClr>
                </a:solidFill>
                <a:effectLst/>
                <a:uLnTx/>
                <a:uFillTx/>
                <a:latin typeface="Segoe UI"/>
                <a:ea typeface="+mn-ea"/>
                <a:cs typeface="+mn-cs"/>
              </a:rPr>
              <a:t>Modernize</a:t>
            </a:r>
          </a:p>
        </p:txBody>
      </p:sp>
      <p:pic>
        <p:nvPicPr>
          <p:cNvPr id="34" name="Picture 33">
            <a:extLst>
              <a:ext uri="{FF2B5EF4-FFF2-40B4-BE49-F238E27FC236}">
                <a16:creationId xmlns:a16="http://schemas.microsoft.com/office/drawing/2014/main" id="{D9C10FCD-F574-46B3-B723-5E7086BF9CC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16936" y="4241224"/>
            <a:ext cx="264160" cy="264160"/>
          </a:xfrm>
          <a:prstGeom prst="rect">
            <a:avLst/>
          </a:prstGeom>
        </p:spPr>
      </p:pic>
    </p:spTree>
    <p:extLst>
      <p:ext uri="{BB962C8B-B14F-4D97-AF65-F5344CB8AC3E}">
        <p14:creationId xmlns:p14="http://schemas.microsoft.com/office/powerpoint/2010/main" val="33729683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DF26269-F612-45CA-B64B-4404FD7F2196}"/>
              </a:ext>
            </a:extLst>
          </p:cNvPr>
          <p:cNvSpPr txBox="1">
            <a:spLocks/>
          </p:cNvSpPr>
          <p:nvPr/>
        </p:nvSpPr>
        <p:spPr bwMode="auto">
          <a:xfrm>
            <a:off x="501578" y="2048636"/>
            <a:ext cx="1189243"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marL="0" marR="0" lvl="0" indent="0" algn="r" defTabSz="1087313" rtl="0" eaLnBrk="1" fontAlgn="base" latinLnBrk="0" hangingPunct="1">
              <a:lnSpc>
                <a:spcPct val="100000"/>
              </a:lnSpc>
              <a:spcBef>
                <a:spcPct val="0"/>
              </a:spcBef>
              <a:spcAft>
                <a:spcPct val="0"/>
              </a:spcAft>
              <a:buClr>
                <a:srgbClr val="0072C6"/>
              </a:buClr>
              <a:buSzTx/>
              <a:buFontTx/>
              <a:buNone/>
              <a:tabLst>
                <a:tab pos="327736" algn="l"/>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Approach</a:t>
            </a:r>
          </a:p>
        </p:txBody>
      </p:sp>
      <p:sp>
        <p:nvSpPr>
          <p:cNvPr id="16" name="Title 1">
            <a:extLst>
              <a:ext uri="{FF2B5EF4-FFF2-40B4-BE49-F238E27FC236}">
                <a16:creationId xmlns:a16="http://schemas.microsoft.com/office/drawing/2014/main" id="{8A3B3946-A698-45C0-BD49-8981E383AC36}"/>
              </a:ext>
            </a:extLst>
          </p:cNvPr>
          <p:cNvSpPr txBox="1">
            <a:spLocks/>
          </p:cNvSpPr>
          <p:nvPr/>
        </p:nvSpPr>
        <p:spPr bwMode="auto">
          <a:xfrm>
            <a:off x="887458" y="2559800"/>
            <a:ext cx="88703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marL="0" marR="0" lvl="0" indent="0" algn="r" defTabSz="1087313" rtl="0" eaLnBrk="1" fontAlgn="base" latinLnBrk="0" hangingPunct="1">
              <a:lnSpc>
                <a:spcPct val="100000"/>
              </a:lnSpc>
              <a:spcBef>
                <a:spcPct val="0"/>
              </a:spcBef>
              <a:spcAft>
                <a:spcPct val="0"/>
              </a:spcAft>
              <a:buClr>
                <a:srgbClr val="0072C6"/>
              </a:buClr>
              <a:buSzTx/>
              <a:buFontTx/>
              <a:buNone/>
              <a:tabLst>
                <a:tab pos="327736" algn="l"/>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Description</a:t>
            </a:r>
          </a:p>
        </p:txBody>
      </p:sp>
      <p:sp>
        <p:nvSpPr>
          <p:cNvPr id="17" name="Title 1">
            <a:extLst>
              <a:ext uri="{FF2B5EF4-FFF2-40B4-BE49-F238E27FC236}">
                <a16:creationId xmlns:a16="http://schemas.microsoft.com/office/drawing/2014/main" id="{EF4C84E3-E043-4C63-B089-1C134A7E2207}"/>
              </a:ext>
            </a:extLst>
          </p:cNvPr>
          <p:cNvSpPr txBox="1">
            <a:spLocks/>
          </p:cNvSpPr>
          <p:nvPr/>
        </p:nvSpPr>
        <p:spPr bwMode="auto">
          <a:xfrm>
            <a:off x="284430" y="5169510"/>
            <a:ext cx="1406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marL="0" marR="0" lvl="0" indent="0" algn="r" defTabSz="1087313" rtl="0" eaLnBrk="1" fontAlgn="base" latinLnBrk="0" hangingPunct="1">
              <a:lnSpc>
                <a:spcPct val="100000"/>
              </a:lnSpc>
              <a:spcBef>
                <a:spcPct val="0"/>
              </a:spcBef>
              <a:spcAft>
                <a:spcPct val="0"/>
              </a:spcAft>
              <a:buClr>
                <a:srgbClr val="0072C6"/>
              </a:buClr>
              <a:buSzTx/>
              <a:buFontTx/>
              <a:buNone/>
              <a:tabLst>
                <a:tab pos="327736" algn="l"/>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What customers are seeing</a:t>
            </a:r>
          </a:p>
        </p:txBody>
      </p:sp>
      <p:sp>
        <p:nvSpPr>
          <p:cNvPr id="85" name="Rectangle 6"/>
          <p:cNvSpPr>
            <a:spLocks noChangeArrowheads="1"/>
          </p:cNvSpPr>
          <p:nvPr/>
        </p:nvSpPr>
        <p:spPr bwMode="auto">
          <a:xfrm>
            <a:off x="1938885" y="1862603"/>
            <a:ext cx="2459425" cy="461031"/>
          </a:xfrm>
          <a:prstGeom prst="rect">
            <a:avLst/>
          </a:prstGeom>
          <a:solidFill>
            <a:srgbClr val="00B050"/>
          </a:solidFill>
          <a:ln w="6350" cap="rnd">
            <a:solidFill>
              <a:schemeClr val="accent1"/>
            </a:solidFill>
            <a:prstDash val="solid"/>
            <a:round/>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ReHost</a:t>
            </a: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p>
        </p:txBody>
      </p:sp>
      <p:sp>
        <p:nvSpPr>
          <p:cNvPr id="88" name="Rectangle 10"/>
          <p:cNvSpPr>
            <a:spLocks noChangeArrowheads="1"/>
          </p:cNvSpPr>
          <p:nvPr/>
        </p:nvSpPr>
        <p:spPr bwMode="auto">
          <a:xfrm>
            <a:off x="7094240" y="1862603"/>
            <a:ext cx="2258331" cy="461030"/>
          </a:xfrm>
          <a:prstGeom prst="rect">
            <a:avLst/>
          </a:prstGeom>
          <a:solidFill>
            <a:srgbClr val="7030A0"/>
          </a:solidFill>
          <a:ln w="6350" cap="rnd">
            <a:solidFill>
              <a:schemeClr val="accent1"/>
            </a:solidFill>
            <a:prstDash val="solid"/>
            <a:round/>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ReArchitect</a:t>
            </a:r>
            <a:endPar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0" name="Rectangle 13"/>
          <p:cNvSpPr>
            <a:spLocks noChangeArrowheads="1"/>
          </p:cNvSpPr>
          <p:nvPr/>
        </p:nvSpPr>
        <p:spPr bwMode="auto">
          <a:xfrm>
            <a:off x="9494869" y="1839492"/>
            <a:ext cx="1975040" cy="474621"/>
          </a:xfrm>
          <a:prstGeom prst="rect">
            <a:avLst/>
          </a:prstGeom>
          <a:solidFill>
            <a:srgbClr val="7030A0"/>
          </a:solidFill>
          <a:ln w="6350" cap="rnd">
            <a:solidFill>
              <a:schemeClr val="accent1"/>
            </a:solidFill>
            <a:prstDash val="solid"/>
            <a:round/>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ReBuild</a:t>
            </a:r>
            <a:endPar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1" name="Rectangle 17"/>
          <p:cNvSpPr>
            <a:spLocks noChangeArrowheads="1"/>
          </p:cNvSpPr>
          <p:nvPr/>
        </p:nvSpPr>
        <p:spPr bwMode="auto">
          <a:xfrm>
            <a:off x="4597495" y="1862603"/>
            <a:ext cx="2354447" cy="461030"/>
          </a:xfrm>
          <a:prstGeom prst="rect">
            <a:avLst/>
          </a:prstGeom>
          <a:solidFill>
            <a:srgbClr val="7030A0"/>
          </a:solidFill>
          <a:ln w="6350" cap="rnd">
            <a:solidFill>
              <a:schemeClr val="accent1"/>
            </a:solidFill>
            <a:prstDash val="solid"/>
            <a:round/>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ReFactor</a:t>
            </a:r>
            <a:endPar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55" name="Rectangle 6">
            <a:extLst>
              <a:ext uri="{FF2B5EF4-FFF2-40B4-BE49-F238E27FC236}">
                <a16:creationId xmlns:a16="http://schemas.microsoft.com/office/drawing/2014/main" id="{EC4A6BA5-23E0-4429-A057-3DA83C9AA641}"/>
              </a:ext>
            </a:extLst>
          </p:cNvPr>
          <p:cNvSpPr>
            <a:spLocks noChangeArrowheads="1"/>
          </p:cNvSpPr>
          <p:nvPr/>
        </p:nvSpPr>
        <p:spPr bwMode="auto">
          <a:xfrm>
            <a:off x="1945661" y="2441981"/>
            <a:ext cx="2393806" cy="421513"/>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lvl="0" algn="ctr">
              <a:defRPr/>
            </a:pPr>
            <a:r>
              <a:rPr lang="en-US" sz="1200" b="1" dirty="0"/>
              <a:t>Redeploy the application as-is to cloud</a:t>
            </a:r>
            <a:endParaRPr kumimoji="0" lang="en-US" sz="1200" b="1"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156" name="Rectangle 10">
            <a:extLst>
              <a:ext uri="{FF2B5EF4-FFF2-40B4-BE49-F238E27FC236}">
                <a16:creationId xmlns:a16="http://schemas.microsoft.com/office/drawing/2014/main" id="{B5965B3E-A856-4071-AF59-762757BB10A9}"/>
              </a:ext>
            </a:extLst>
          </p:cNvPr>
          <p:cNvSpPr>
            <a:spLocks noChangeArrowheads="1"/>
          </p:cNvSpPr>
          <p:nvPr/>
        </p:nvSpPr>
        <p:spPr bwMode="auto">
          <a:xfrm>
            <a:off x="7094241" y="2403571"/>
            <a:ext cx="2258330" cy="459922"/>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R="0" indent="0" fontAlgn="auto">
              <a:lnSpc>
                <a:spcPct val="100000"/>
              </a:lnSpc>
              <a:spcBef>
                <a:spcPts val="0"/>
              </a:spcBef>
              <a:spcAft>
                <a:spcPts val="0"/>
              </a:spcAft>
              <a:buClrTx/>
              <a:buSzTx/>
              <a:buFontTx/>
              <a:buNone/>
              <a:tabLst/>
              <a:defRPr/>
            </a:pPr>
            <a:r>
              <a:rPr lang="en-US" sz="1200" b="1" kern="0" spc="20" dirty="0">
                <a:cs typeface="Segoe UI Semilight" panose="020B0402040204020203" pitchFamily="34" charset="0"/>
              </a:rPr>
              <a:t>Materially alter/decompose application to services</a:t>
            </a:r>
          </a:p>
        </p:txBody>
      </p:sp>
      <p:sp>
        <p:nvSpPr>
          <p:cNvPr id="157" name="Rectangle 13">
            <a:extLst>
              <a:ext uri="{FF2B5EF4-FFF2-40B4-BE49-F238E27FC236}">
                <a16:creationId xmlns:a16="http://schemas.microsoft.com/office/drawing/2014/main" id="{21E2FE2C-7692-4BEA-BA4C-B8F0AA985E0F}"/>
              </a:ext>
            </a:extLst>
          </p:cNvPr>
          <p:cNvSpPr>
            <a:spLocks noChangeArrowheads="1"/>
          </p:cNvSpPr>
          <p:nvPr/>
        </p:nvSpPr>
        <p:spPr bwMode="auto">
          <a:xfrm>
            <a:off x="9495203" y="2365729"/>
            <a:ext cx="1974706" cy="474653"/>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353535"/>
                </a:solidFill>
                <a:cs typeface="Segoe UI Semibold" panose="020B0702040204020203" pitchFamily="34" charset="0"/>
              </a:rPr>
              <a:t>New code written with cloud native approach</a:t>
            </a:r>
            <a:endParaRPr kumimoji="0" lang="en-US" sz="1200" b="1"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158" name="Rectangle 17">
            <a:extLst>
              <a:ext uri="{FF2B5EF4-FFF2-40B4-BE49-F238E27FC236}">
                <a16:creationId xmlns:a16="http://schemas.microsoft.com/office/drawing/2014/main" id="{3FF995C5-A86D-4283-A852-2A56B07B7ADF}"/>
              </a:ext>
            </a:extLst>
          </p:cNvPr>
          <p:cNvSpPr>
            <a:spLocks noChangeArrowheads="1"/>
          </p:cNvSpPr>
          <p:nvPr/>
        </p:nvSpPr>
        <p:spPr bwMode="auto">
          <a:xfrm>
            <a:off x="4597495" y="2403571"/>
            <a:ext cx="2354448" cy="446997"/>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lvl="0" algn="ctr">
              <a:defRPr/>
            </a:pPr>
            <a:r>
              <a:rPr lang="en-US" sz="1200" b="1" kern="0" spc="20" dirty="0">
                <a:cs typeface="Segoe UI Semilight" panose="020B0402040204020203" pitchFamily="34" charset="0"/>
              </a:rPr>
              <a:t>Minimally alter to take better advantage of cloud</a:t>
            </a:r>
            <a:endParaRPr kumimoji="0" lang="en-US" sz="1200" b="1"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170" name="Rectangle 6">
            <a:extLst>
              <a:ext uri="{FF2B5EF4-FFF2-40B4-BE49-F238E27FC236}">
                <a16:creationId xmlns:a16="http://schemas.microsoft.com/office/drawing/2014/main" id="{0204B926-0F6A-454C-B615-39A03E922D68}"/>
              </a:ext>
            </a:extLst>
          </p:cNvPr>
          <p:cNvSpPr>
            <a:spLocks noChangeArrowheads="1"/>
          </p:cNvSpPr>
          <p:nvPr/>
        </p:nvSpPr>
        <p:spPr bwMode="auto">
          <a:xfrm>
            <a:off x="1929145" y="4764009"/>
            <a:ext cx="2426837" cy="967706"/>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14300" marR="0" lvl="0" indent="-1143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114300" algn="l"/>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Segoe UI Semibold" panose="020B0702040204020203" pitchFamily="34" charset="0"/>
              </a:rPr>
              <a:t>Reduction in </a:t>
            </a:r>
            <a:r>
              <a:rPr kumimoji="0" lang="en-US" sz="1600" b="1" i="0" u="none" strike="noStrike" kern="1200" cap="none" spc="0" normalizeH="0" baseline="0" noProof="0" dirty="0">
                <a:ln>
                  <a:noFill/>
                </a:ln>
                <a:solidFill>
                  <a:srgbClr val="0070C0"/>
                </a:solidFill>
                <a:effectLst/>
                <a:uLnTx/>
                <a:uFillTx/>
                <a:latin typeface="Segoe UI Semilight"/>
                <a:ea typeface="+mn-ea"/>
                <a:cs typeface="Segoe UI Semibold" panose="020B0702040204020203" pitchFamily="34" charset="0"/>
              </a:rPr>
              <a:t>TCO approx. 30% </a:t>
            </a:r>
            <a:r>
              <a:rPr kumimoji="0" lang="en-US" sz="1200" b="0" i="0" u="none" strike="noStrike" kern="1200" cap="none" spc="0" normalizeH="0" baseline="0" noProof="0" dirty="0">
                <a:ln>
                  <a:noFill/>
                </a:ln>
                <a:solidFill>
                  <a:srgbClr val="353535"/>
                </a:solidFill>
                <a:effectLst/>
                <a:uLnTx/>
                <a:uFillTx/>
                <a:latin typeface="Segoe UI Semilight"/>
                <a:ea typeface="+mn-ea"/>
                <a:cs typeface="Segoe UI Semibold" panose="020B0702040204020203" pitchFamily="34" charset="0"/>
              </a:rPr>
              <a:t>on</a:t>
            </a:r>
            <a:r>
              <a:rPr kumimoji="0" lang="en-US" sz="1200" b="0" i="0" u="none" strike="noStrike" kern="1200" cap="none" spc="0" normalizeH="0" noProof="0" dirty="0">
                <a:ln>
                  <a:noFill/>
                </a:ln>
                <a:solidFill>
                  <a:srgbClr val="353535"/>
                </a:solidFill>
                <a:effectLst/>
                <a:uLnTx/>
                <a:uFillTx/>
                <a:latin typeface="Segoe UI Semilight"/>
                <a:ea typeface="+mn-ea"/>
                <a:cs typeface="Segoe UI Semibold" panose="020B0702040204020203" pitchFamily="34" charset="0"/>
              </a:rPr>
              <a:t> Average</a:t>
            </a:r>
            <a:endParaRPr kumimoji="0" lang="en-US" sz="1200" b="0" i="0" u="none" strike="noStrike" kern="120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173" name="Rectangle 17">
            <a:extLst>
              <a:ext uri="{FF2B5EF4-FFF2-40B4-BE49-F238E27FC236}">
                <a16:creationId xmlns:a16="http://schemas.microsoft.com/office/drawing/2014/main" id="{44E033CB-77C1-422A-94B2-587EF4CA0121}"/>
              </a:ext>
            </a:extLst>
          </p:cNvPr>
          <p:cNvSpPr>
            <a:spLocks noChangeArrowheads="1"/>
          </p:cNvSpPr>
          <p:nvPr/>
        </p:nvSpPr>
        <p:spPr bwMode="auto">
          <a:xfrm>
            <a:off x="4542477" y="4784403"/>
            <a:ext cx="6927432" cy="947312"/>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R="0" lvl="0" algn="l" defTabSz="914400" rtl="0" eaLnBrk="1" fontAlgn="auto" latinLnBrk="0" hangingPunct="1">
              <a:lnSpc>
                <a:spcPct val="100000"/>
              </a:lnSpc>
              <a:spcBef>
                <a:spcPts val="300"/>
              </a:spcBef>
              <a:spcAft>
                <a:spcPts val="0"/>
              </a:spcAft>
              <a:buClrTx/>
              <a:buSzTx/>
              <a:tabLst>
                <a:tab pos="114300" algn="l"/>
              </a:tabLst>
              <a:defRPr/>
            </a:pPr>
            <a:r>
              <a:rPr kumimoji="0" lang="en-US" sz="1200" b="0" i="0" u="none" strike="noStrike" kern="1200" cap="none" spc="0" normalizeH="0" baseline="0" noProof="0" dirty="0">
                <a:ln>
                  <a:noFill/>
                </a:ln>
                <a:solidFill>
                  <a:srgbClr val="353535"/>
                </a:solidFill>
                <a:effectLst/>
                <a:uLnTx/>
                <a:uFillTx/>
                <a:latin typeface="Segoe UI Semilight"/>
                <a:cs typeface="Segoe UI Semibold" panose="020B0702040204020203" pitchFamily="34" charset="0"/>
              </a:rPr>
              <a:t>PaaS : </a:t>
            </a:r>
            <a:r>
              <a:rPr kumimoji="0" lang="en-US" sz="1600" b="1" i="0" u="none" strike="noStrike" kern="1200" cap="none" spc="0" normalizeH="0" baseline="0" noProof="0" dirty="0">
                <a:ln>
                  <a:noFill/>
                </a:ln>
                <a:solidFill>
                  <a:srgbClr val="0070C0"/>
                </a:solidFill>
                <a:effectLst/>
                <a:uLnTx/>
                <a:uFillTx/>
                <a:latin typeface="Segoe UI Semilight"/>
                <a:cs typeface="Segoe UI Semibold" panose="020B0702040204020203" pitchFamily="34" charset="0"/>
              </a:rPr>
              <a:t>466%</a:t>
            </a:r>
            <a:r>
              <a:rPr kumimoji="0" lang="en-US" sz="1600" b="1" i="0" u="none" strike="noStrike" kern="1200" cap="none" spc="0" normalizeH="0" noProof="0" dirty="0">
                <a:ln>
                  <a:noFill/>
                </a:ln>
                <a:solidFill>
                  <a:srgbClr val="0070C0"/>
                </a:solidFill>
                <a:effectLst/>
                <a:uLnTx/>
                <a:uFillTx/>
                <a:latin typeface="Segoe UI Semilight"/>
                <a:cs typeface="Segoe UI Semibold" panose="020B0702040204020203" pitchFamily="34" charset="0"/>
              </a:rPr>
              <a:t> ROI, 80% time saved,  5.91 M ROI, 50% faster </a:t>
            </a:r>
            <a:r>
              <a:rPr lang="en-US" sz="1600" b="1" dirty="0">
                <a:solidFill>
                  <a:srgbClr val="0070C0"/>
                </a:solidFill>
                <a:latin typeface="Segoe UI Semilight"/>
                <a:cs typeface="Segoe UI Semibold" panose="020B0702040204020203" pitchFamily="34" charset="0"/>
              </a:rPr>
              <a:t>d</a:t>
            </a:r>
            <a:r>
              <a:rPr kumimoji="0" lang="en-US" sz="1600" b="1" i="0" u="none" strike="noStrike" kern="1200" cap="none" spc="0" normalizeH="0" noProof="0" dirty="0" err="1">
                <a:ln>
                  <a:noFill/>
                </a:ln>
                <a:solidFill>
                  <a:srgbClr val="0070C0"/>
                </a:solidFill>
                <a:effectLst/>
                <a:uLnTx/>
                <a:uFillTx/>
                <a:latin typeface="Segoe UI Semilight"/>
                <a:cs typeface="Segoe UI Semibold" panose="020B0702040204020203" pitchFamily="34" charset="0"/>
              </a:rPr>
              <a:t>eployments</a:t>
            </a:r>
            <a:endParaRPr kumimoji="0" lang="en-US" sz="1600" b="1" i="0" u="none" strike="noStrike" kern="1200" cap="none" spc="0" normalizeH="0" noProof="0" dirty="0">
              <a:ln>
                <a:noFill/>
              </a:ln>
              <a:solidFill>
                <a:srgbClr val="0070C0"/>
              </a:solidFill>
              <a:effectLst/>
              <a:uLnTx/>
              <a:uFillTx/>
              <a:latin typeface="Segoe UI Semilight"/>
              <a:cs typeface="Segoe UI Semibold" panose="020B0702040204020203" pitchFamily="34" charset="0"/>
            </a:endParaRPr>
          </a:p>
          <a:p>
            <a:pPr marR="0" lvl="0" algn="l" defTabSz="914400" rtl="0" eaLnBrk="1" fontAlgn="auto" latinLnBrk="0" hangingPunct="1">
              <a:lnSpc>
                <a:spcPct val="100000"/>
              </a:lnSpc>
              <a:spcBef>
                <a:spcPts val="300"/>
              </a:spcBef>
              <a:spcAft>
                <a:spcPts val="0"/>
              </a:spcAft>
              <a:buClrTx/>
              <a:buSzTx/>
              <a:tabLst>
                <a:tab pos="114300" algn="l"/>
              </a:tabLst>
              <a:defRPr/>
            </a:pPr>
            <a:r>
              <a:rPr lang="en-US" sz="1200" baseline="0" dirty="0">
                <a:solidFill>
                  <a:srgbClr val="353535"/>
                </a:solidFill>
                <a:latin typeface="Segoe UI Semilight"/>
                <a:cs typeface="Segoe UI Semibold" panose="020B0702040204020203" pitchFamily="34" charset="0"/>
              </a:rPr>
              <a:t>Container : </a:t>
            </a:r>
            <a:r>
              <a:rPr lang="en-US" sz="1600" b="1" baseline="0" dirty="0">
                <a:solidFill>
                  <a:srgbClr val="0070C0"/>
                </a:solidFill>
                <a:latin typeface="Segoe UI Semilight"/>
                <a:cs typeface="Segoe UI Semibold" panose="020B0702040204020203" pitchFamily="34" charset="0"/>
              </a:rPr>
              <a:t>13X more releases, 10X Cost Reduction, 65% Faster developer onboarding,</a:t>
            </a:r>
            <a:r>
              <a:rPr lang="en-US" sz="1600" b="1" dirty="0">
                <a:solidFill>
                  <a:srgbClr val="0070C0"/>
                </a:solidFill>
                <a:latin typeface="Segoe UI Semilight"/>
                <a:cs typeface="Segoe UI Semibold" panose="020B0702040204020203" pitchFamily="34" charset="0"/>
              </a:rPr>
              <a:t> 62% better availability</a:t>
            </a:r>
            <a:endParaRPr kumimoji="0" lang="en-US" sz="1600" b="1" i="0" u="none" strike="noStrike" kern="1200" cap="none" spc="0" normalizeH="0" baseline="0" noProof="0" dirty="0">
              <a:ln>
                <a:noFill/>
              </a:ln>
              <a:solidFill>
                <a:srgbClr val="0070C0"/>
              </a:solidFill>
              <a:effectLst/>
              <a:uLnTx/>
              <a:uFillTx/>
              <a:latin typeface="Segoe UI Semilight"/>
              <a:cs typeface="Segoe UI Semibold" panose="020B0702040204020203" pitchFamily="34" charset="0"/>
            </a:endParaRPr>
          </a:p>
        </p:txBody>
      </p:sp>
      <p:grpSp>
        <p:nvGrpSpPr>
          <p:cNvPr id="10" name="Group 9">
            <a:extLst>
              <a:ext uri="{FF2B5EF4-FFF2-40B4-BE49-F238E27FC236}">
                <a16:creationId xmlns:a16="http://schemas.microsoft.com/office/drawing/2014/main" id="{87895F5A-1BA0-48DD-99F0-8AEFFDB56CC7}"/>
              </a:ext>
            </a:extLst>
          </p:cNvPr>
          <p:cNvGrpSpPr/>
          <p:nvPr/>
        </p:nvGrpSpPr>
        <p:grpSpPr>
          <a:xfrm>
            <a:off x="1889033" y="1451211"/>
            <a:ext cx="9462012" cy="349125"/>
            <a:chOff x="1903851" y="5964921"/>
            <a:chExt cx="9830949" cy="236696"/>
          </a:xfrm>
        </p:grpSpPr>
        <p:cxnSp>
          <p:nvCxnSpPr>
            <p:cNvPr id="59" name="Straight Connector 58">
              <a:extLst>
                <a:ext uri="{FF2B5EF4-FFF2-40B4-BE49-F238E27FC236}">
                  <a16:creationId xmlns:a16="http://schemas.microsoft.com/office/drawing/2014/main" id="{54FBA5BC-8780-4031-9A0F-E1CE0BDFE7D0}"/>
                </a:ext>
              </a:extLst>
            </p:cNvPr>
            <p:cNvCxnSpPr>
              <a:cxnSpLocks/>
              <a:endCxn id="60" idx="1"/>
            </p:cNvCxnSpPr>
            <p:nvPr/>
          </p:nvCxnSpPr>
          <p:spPr>
            <a:xfrm flipH="1">
              <a:off x="1976229" y="6083269"/>
              <a:ext cx="9678976"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0" name="Arrow: Chevron 59">
              <a:extLst>
                <a:ext uri="{FF2B5EF4-FFF2-40B4-BE49-F238E27FC236}">
                  <a16:creationId xmlns:a16="http://schemas.microsoft.com/office/drawing/2014/main" id="{3EEE688C-95A7-4606-BF12-A99A7518A1A2}"/>
                </a:ext>
              </a:extLst>
            </p:cNvPr>
            <p:cNvSpPr/>
            <p:nvPr/>
          </p:nvSpPr>
          <p:spPr bwMode="auto">
            <a:xfrm flipH="1">
              <a:off x="1903851" y="5964921"/>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Arrow: Chevron 60">
              <a:extLst>
                <a:ext uri="{FF2B5EF4-FFF2-40B4-BE49-F238E27FC236}">
                  <a16:creationId xmlns:a16="http://schemas.microsoft.com/office/drawing/2014/main" id="{DA5E2297-F8E7-4942-9467-DC4C960B011F}"/>
                </a:ext>
              </a:extLst>
            </p:cNvPr>
            <p:cNvSpPr/>
            <p:nvPr/>
          </p:nvSpPr>
          <p:spPr bwMode="auto">
            <a:xfrm>
              <a:off x="11590043" y="5964921"/>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 name="Rectangle 6">
            <a:extLst>
              <a:ext uri="{FF2B5EF4-FFF2-40B4-BE49-F238E27FC236}">
                <a16:creationId xmlns:a16="http://schemas.microsoft.com/office/drawing/2014/main" id="{EC4A6BA5-23E0-4429-A057-3DA83C9AA641}"/>
              </a:ext>
            </a:extLst>
          </p:cNvPr>
          <p:cNvSpPr>
            <a:spLocks noChangeArrowheads="1"/>
          </p:cNvSpPr>
          <p:nvPr/>
        </p:nvSpPr>
        <p:spPr bwMode="auto">
          <a:xfrm>
            <a:off x="1961409" y="2962884"/>
            <a:ext cx="2378057" cy="869159"/>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lvl="0" indent="-171450">
              <a:buFont typeface="Arial" panose="020B0604020202020204" pitchFamily="34" charset="0"/>
              <a:buChar char="•"/>
              <a:defRPr/>
            </a:pPr>
            <a:r>
              <a:rPr lang="en-US" sz="1200" dirty="0"/>
              <a:t>Reduce Capex</a:t>
            </a:r>
          </a:p>
          <a:p>
            <a:pPr marL="171450" lvl="0" indent="-171450">
              <a:buFont typeface="Arial" panose="020B0604020202020204" pitchFamily="34" charset="0"/>
              <a:buChar char="•"/>
              <a:defRPr/>
            </a:pPr>
            <a:r>
              <a:rPr lang="en-US" sz="1200" dirty="0"/>
              <a:t>Free up datacenter space,</a:t>
            </a:r>
          </a:p>
          <a:p>
            <a:pPr marL="171450" lvl="0" indent="-171450">
              <a:buFont typeface="Arial" panose="020B0604020202020204" pitchFamily="34" charset="0"/>
              <a:buChar char="•"/>
              <a:defRPr/>
            </a:pPr>
            <a:r>
              <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rPr>
              <a:t>Quick</a:t>
            </a:r>
            <a:r>
              <a:rPr kumimoji="0" lang="en-US" sz="1200" i="0" u="none" strike="noStrike" kern="1200" cap="none" spc="0" normalizeH="0" noProof="0" dirty="0">
                <a:ln>
                  <a:noFill/>
                </a:ln>
                <a:solidFill>
                  <a:srgbClr val="353535"/>
                </a:solidFill>
                <a:effectLst/>
                <a:uLnTx/>
                <a:uFillTx/>
                <a:cs typeface="Segoe UI Semibold" panose="020B0702040204020203" pitchFamily="34" charset="0"/>
              </a:rPr>
              <a:t> cloud ROI</a:t>
            </a:r>
            <a:endPar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27" name="Rectangle 10">
            <a:extLst>
              <a:ext uri="{FF2B5EF4-FFF2-40B4-BE49-F238E27FC236}">
                <a16:creationId xmlns:a16="http://schemas.microsoft.com/office/drawing/2014/main" id="{B5965B3E-A856-4071-AF59-762757BB10A9}"/>
              </a:ext>
            </a:extLst>
          </p:cNvPr>
          <p:cNvSpPr>
            <a:spLocks noChangeArrowheads="1"/>
          </p:cNvSpPr>
          <p:nvPr/>
        </p:nvSpPr>
        <p:spPr bwMode="auto">
          <a:xfrm>
            <a:off x="7095655" y="2962884"/>
            <a:ext cx="2256916" cy="869159"/>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err="1">
                <a:cs typeface="Segoe UI Semilight" panose="020B0402040204020203" pitchFamily="34" charset="0"/>
              </a:rPr>
              <a:t>Hyperscale</a:t>
            </a:r>
            <a:endParaRPr lang="en-US" sz="1200" kern="0" spc="20" dirty="0">
              <a:cs typeface="Segoe UI Semilight" panose="020B0402040204020203" pitchFamily="34" charset="0"/>
            </a:endParaRPr>
          </a:p>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a:cs typeface="Segoe UI Semilight" panose="020B0402040204020203" pitchFamily="34" charset="0"/>
              </a:rPr>
              <a:t>Independently scale and deploy parts of app</a:t>
            </a:r>
          </a:p>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a:cs typeface="Segoe UI Semilight" panose="020B0402040204020203" pitchFamily="34" charset="0"/>
              </a:rPr>
              <a:t>Mix technology stacks</a:t>
            </a:r>
          </a:p>
        </p:txBody>
      </p:sp>
      <p:sp>
        <p:nvSpPr>
          <p:cNvPr id="28" name="Rectangle 13">
            <a:extLst>
              <a:ext uri="{FF2B5EF4-FFF2-40B4-BE49-F238E27FC236}">
                <a16:creationId xmlns:a16="http://schemas.microsoft.com/office/drawing/2014/main" id="{21E2FE2C-7692-4BEA-BA4C-B8F0AA985E0F}"/>
              </a:ext>
            </a:extLst>
          </p:cNvPr>
          <p:cNvSpPr>
            <a:spLocks noChangeArrowheads="1"/>
          </p:cNvSpPr>
          <p:nvPr/>
        </p:nvSpPr>
        <p:spPr bwMode="auto">
          <a:xfrm>
            <a:off x="9494869" y="2939773"/>
            <a:ext cx="1975040" cy="869159"/>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353535"/>
                </a:solidFill>
                <a:cs typeface="Segoe UI Semibold" panose="020B0702040204020203" pitchFamily="34" charset="0"/>
              </a:rPr>
              <a:t>Accelerate Innovation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rPr>
              <a:t>Reduce TCO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353535"/>
                </a:solidFill>
                <a:cs typeface="Segoe UI Semibold" panose="020B0702040204020203" pitchFamily="34" charset="0"/>
              </a:rPr>
              <a:t>Faster Development</a:t>
            </a:r>
            <a:endPar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29" name="Rectangle 17">
            <a:extLst>
              <a:ext uri="{FF2B5EF4-FFF2-40B4-BE49-F238E27FC236}">
                <a16:creationId xmlns:a16="http://schemas.microsoft.com/office/drawing/2014/main" id="{3FF995C5-A86D-4283-A852-2A56B07B7ADF}"/>
              </a:ext>
            </a:extLst>
          </p:cNvPr>
          <p:cNvSpPr>
            <a:spLocks noChangeArrowheads="1"/>
          </p:cNvSpPr>
          <p:nvPr/>
        </p:nvSpPr>
        <p:spPr bwMode="auto">
          <a:xfrm>
            <a:off x="4597495" y="2955646"/>
            <a:ext cx="2354448" cy="876397"/>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indent="-171450">
              <a:buFont typeface="Arial" panose="020B0604020202020204" pitchFamily="34" charset="0"/>
              <a:buChar char="•"/>
              <a:defRPr/>
            </a:pPr>
            <a:r>
              <a:rPr lang="en-US" sz="1200" dirty="0"/>
              <a:t>Faster, shorter, updates</a:t>
            </a:r>
          </a:p>
          <a:p>
            <a:pPr marL="171450" indent="-171450">
              <a:buFont typeface="Arial" panose="020B0604020202020204" pitchFamily="34" charset="0"/>
              <a:buChar char="•"/>
              <a:defRPr/>
            </a:pPr>
            <a:r>
              <a:rPr lang="en-US" sz="1200" dirty="0"/>
              <a:t>Code portability</a:t>
            </a:r>
          </a:p>
          <a:p>
            <a:pPr marL="171450" indent="-171450">
              <a:buFont typeface="Arial" panose="020B0604020202020204" pitchFamily="34" charset="0"/>
              <a:buChar char="•"/>
              <a:defRPr/>
            </a:pPr>
            <a:r>
              <a:rPr lang="en-US" sz="1200" dirty="0"/>
              <a:t>Greater cloud efficiency (resources, speed, cost)</a:t>
            </a:r>
          </a:p>
        </p:txBody>
      </p:sp>
      <p:sp>
        <p:nvSpPr>
          <p:cNvPr id="30" name="Title 1">
            <a:extLst>
              <a:ext uri="{FF2B5EF4-FFF2-40B4-BE49-F238E27FC236}">
                <a16:creationId xmlns:a16="http://schemas.microsoft.com/office/drawing/2014/main" id="{8A3B3946-A698-45C0-BD49-8981E383AC36}"/>
              </a:ext>
            </a:extLst>
          </p:cNvPr>
          <p:cNvSpPr txBox="1">
            <a:spLocks/>
          </p:cNvSpPr>
          <p:nvPr/>
        </p:nvSpPr>
        <p:spPr bwMode="auto">
          <a:xfrm>
            <a:off x="695211" y="3212797"/>
            <a:ext cx="88703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marL="0" marR="0" lvl="0" indent="0" algn="r" defTabSz="1087313" rtl="0" eaLnBrk="1" fontAlgn="base" latinLnBrk="0" hangingPunct="1">
              <a:lnSpc>
                <a:spcPct val="100000"/>
              </a:lnSpc>
              <a:spcBef>
                <a:spcPct val="0"/>
              </a:spcBef>
              <a:spcAft>
                <a:spcPct val="0"/>
              </a:spcAft>
              <a:buClr>
                <a:srgbClr val="0072C6"/>
              </a:buClr>
              <a:buSzTx/>
              <a:buFontTx/>
              <a:buNone/>
              <a:tabLst>
                <a:tab pos="327736" algn="l"/>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Drivers </a:t>
            </a:r>
          </a:p>
        </p:txBody>
      </p:sp>
      <p:sp>
        <p:nvSpPr>
          <p:cNvPr id="56" name="Rectangle 6">
            <a:extLst>
              <a:ext uri="{FF2B5EF4-FFF2-40B4-BE49-F238E27FC236}">
                <a16:creationId xmlns:a16="http://schemas.microsoft.com/office/drawing/2014/main" id="{EC4A6BA5-23E0-4429-A057-3DA83C9AA641}"/>
              </a:ext>
            </a:extLst>
          </p:cNvPr>
          <p:cNvSpPr>
            <a:spLocks noChangeArrowheads="1"/>
          </p:cNvSpPr>
          <p:nvPr/>
        </p:nvSpPr>
        <p:spPr bwMode="auto">
          <a:xfrm>
            <a:off x="1936063" y="3917378"/>
            <a:ext cx="2426837" cy="676418"/>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lvl="0" indent="-171450">
              <a:buFont typeface="Arial" panose="020B0604020202020204" pitchFamily="34" charset="0"/>
              <a:buChar char="•"/>
              <a:defRPr/>
            </a:pPr>
            <a:r>
              <a:rPr lang="en-US" sz="1200" dirty="0"/>
              <a:t>IaaS (VMs)</a:t>
            </a:r>
            <a:endPar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57" name="Rectangle 10">
            <a:extLst>
              <a:ext uri="{FF2B5EF4-FFF2-40B4-BE49-F238E27FC236}">
                <a16:creationId xmlns:a16="http://schemas.microsoft.com/office/drawing/2014/main" id="{B5965B3E-A856-4071-AF59-762757BB10A9}"/>
              </a:ext>
            </a:extLst>
          </p:cNvPr>
          <p:cNvSpPr>
            <a:spLocks noChangeArrowheads="1"/>
          </p:cNvSpPr>
          <p:nvPr/>
        </p:nvSpPr>
        <p:spPr bwMode="auto">
          <a:xfrm>
            <a:off x="7119089" y="3917377"/>
            <a:ext cx="2233482" cy="676419"/>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a:cs typeface="Segoe UI Semilight" panose="020B0402040204020203" pitchFamily="34" charset="0"/>
              </a:rPr>
              <a:t>Containers</a:t>
            </a:r>
          </a:p>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a:cs typeface="Segoe UI Semilight" panose="020B0402040204020203" pitchFamily="34" charset="0"/>
              </a:rPr>
              <a:t>PaaS</a:t>
            </a:r>
          </a:p>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a:cs typeface="Segoe UI Semilight" panose="020B0402040204020203" pitchFamily="34" charset="0"/>
              </a:rPr>
              <a:t>Microservices Platform</a:t>
            </a:r>
          </a:p>
        </p:txBody>
      </p:sp>
      <p:sp>
        <p:nvSpPr>
          <p:cNvPr id="58" name="Rectangle 13">
            <a:extLst>
              <a:ext uri="{FF2B5EF4-FFF2-40B4-BE49-F238E27FC236}">
                <a16:creationId xmlns:a16="http://schemas.microsoft.com/office/drawing/2014/main" id="{21E2FE2C-7692-4BEA-BA4C-B8F0AA985E0F}"/>
              </a:ext>
            </a:extLst>
          </p:cNvPr>
          <p:cNvSpPr>
            <a:spLocks noChangeArrowheads="1"/>
          </p:cNvSpPr>
          <p:nvPr/>
        </p:nvSpPr>
        <p:spPr bwMode="auto">
          <a:xfrm>
            <a:off x="9494869" y="3894266"/>
            <a:ext cx="1975040" cy="676419"/>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353535"/>
                </a:solidFill>
                <a:cs typeface="Segoe UI Semibold" panose="020B0702040204020203" pitchFamily="34" charset="0"/>
              </a:rPr>
              <a:t>PaaS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err="1">
                <a:ln>
                  <a:noFill/>
                </a:ln>
                <a:solidFill>
                  <a:srgbClr val="353535"/>
                </a:solidFill>
                <a:effectLst/>
                <a:uLnTx/>
                <a:uFillTx/>
                <a:cs typeface="Segoe UI Semibold" panose="020B0702040204020203" pitchFamily="34" charset="0"/>
              </a:rPr>
              <a:t>Serverless</a:t>
            </a:r>
            <a:endPar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62" name="Rectangle 17">
            <a:extLst>
              <a:ext uri="{FF2B5EF4-FFF2-40B4-BE49-F238E27FC236}">
                <a16:creationId xmlns:a16="http://schemas.microsoft.com/office/drawing/2014/main" id="{3FF995C5-A86D-4283-A852-2A56B07B7ADF}"/>
              </a:ext>
            </a:extLst>
          </p:cNvPr>
          <p:cNvSpPr>
            <a:spLocks noChangeArrowheads="1"/>
          </p:cNvSpPr>
          <p:nvPr/>
        </p:nvSpPr>
        <p:spPr bwMode="auto">
          <a:xfrm>
            <a:off x="4591362" y="3910139"/>
            <a:ext cx="2354448" cy="683657"/>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indent="-171450">
              <a:buFont typeface="Arial" panose="020B0604020202020204" pitchFamily="34" charset="0"/>
              <a:buChar char="•"/>
              <a:defRPr/>
            </a:pPr>
            <a:r>
              <a:rPr lang="en-US" sz="1200" dirty="0"/>
              <a:t>Containers</a:t>
            </a:r>
          </a:p>
          <a:p>
            <a:pPr marL="171450" indent="-171450">
              <a:buFont typeface="Arial" panose="020B0604020202020204" pitchFamily="34" charset="0"/>
              <a:buChar char="•"/>
              <a:defRPr/>
            </a:pPr>
            <a:r>
              <a:rPr lang="en-US" sz="1200" dirty="0"/>
              <a:t>PaaS</a:t>
            </a:r>
          </a:p>
        </p:txBody>
      </p:sp>
      <p:sp>
        <p:nvSpPr>
          <p:cNvPr id="63" name="Title 1">
            <a:extLst>
              <a:ext uri="{FF2B5EF4-FFF2-40B4-BE49-F238E27FC236}">
                <a16:creationId xmlns:a16="http://schemas.microsoft.com/office/drawing/2014/main" id="{8A3B3946-A698-45C0-BD49-8981E383AC36}"/>
              </a:ext>
            </a:extLst>
          </p:cNvPr>
          <p:cNvSpPr txBox="1">
            <a:spLocks/>
          </p:cNvSpPr>
          <p:nvPr/>
        </p:nvSpPr>
        <p:spPr bwMode="auto">
          <a:xfrm>
            <a:off x="718645" y="4170923"/>
            <a:ext cx="97217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marL="0" marR="0" lvl="0" indent="0" algn="r" defTabSz="1087313" rtl="0" eaLnBrk="1" fontAlgn="base" latinLnBrk="0" hangingPunct="1">
              <a:lnSpc>
                <a:spcPct val="100000"/>
              </a:lnSpc>
              <a:spcBef>
                <a:spcPct val="0"/>
              </a:spcBef>
              <a:spcAft>
                <a:spcPct val="0"/>
              </a:spcAft>
              <a:buClr>
                <a:srgbClr val="0072C6"/>
              </a:buClr>
              <a:buSzTx/>
              <a:buFontTx/>
              <a:buNone/>
              <a:tabLst>
                <a:tab pos="327736" algn="l"/>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Technologies </a:t>
            </a:r>
          </a:p>
        </p:txBody>
      </p:sp>
      <p:sp>
        <p:nvSpPr>
          <p:cNvPr id="31" name="Title 3"/>
          <p:cNvSpPr>
            <a:spLocks noGrp="1"/>
          </p:cNvSpPr>
          <p:nvPr>
            <p:ph type="title"/>
          </p:nvPr>
        </p:nvSpPr>
        <p:spPr>
          <a:xfrm>
            <a:off x="284430" y="162648"/>
            <a:ext cx="11655840" cy="899665"/>
          </a:xfrm>
        </p:spPr>
        <p:txBody>
          <a:bodyPr/>
          <a:lstStyle/>
          <a:p>
            <a:r>
              <a:rPr lang="en-US" sz="4000" dirty="0"/>
              <a:t>Multiple ways to Modernize, You </a:t>
            </a:r>
            <a:r>
              <a:rPr lang="en-US" sz="4000"/>
              <a:t>can start </a:t>
            </a:r>
            <a:r>
              <a:rPr lang="en-US" sz="4000" dirty="0"/>
              <a:t>at any stage</a:t>
            </a:r>
          </a:p>
        </p:txBody>
      </p:sp>
      <p:sp>
        <p:nvSpPr>
          <p:cNvPr id="32" name="TextBox 31">
            <a:extLst>
              <a:ext uri="{FF2B5EF4-FFF2-40B4-BE49-F238E27FC236}">
                <a16:creationId xmlns:a16="http://schemas.microsoft.com/office/drawing/2014/main" id="{61167E44-25C7-476B-9F6D-E04594CCE15D}"/>
              </a:ext>
            </a:extLst>
          </p:cNvPr>
          <p:cNvSpPr txBox="1"/>
          <p:nvPr/>
        </p:nvSpPr>
        <p:spPr>
          <a:xfrm>
            <a:off x="2278627" y="1445410"/>
            <a:ext cx="3060290" cy="276999"/>
          </a:xfrm>
          <a:prstGeom prst="rect">
            <a:avLst/>
          </a:prstGeom>
          <a:solidFill>
            <a:srgbClr val="E6E6E6"/>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Migrate</a:t>
            </a:r>
          </a:p>
        </p:txBody>
      </p:sp>
      <p:sp>
        <p:nvSpPr>
          <p:cNvPr id="33" name="TextBox 32">
            <a:extLst>
              <a:ext uri="{FF2B5EF4-FFF2-40B4-BE49-F238E27FC236}">
                <a16:creationId xmlns:a16="http://schemas.microsoft.com/office/drawing/2014/main" id="{61167E44-25C7-476B-9F6D-E04594CCE15D}"/>
              </a:ext>
            </a:extLst>
          </p:cNvPr>
          <p:cNvSpPr txBox="1"/>
          <p:nvPr/>
        </p:nvSpPr>
        <p:spPr>
          <a:xfrm>
            <a:off x="5906730" y="1451211"/>
            <a:ext cx="4645742" cy="276999"/>
          </a:xfrm>
          <a:prstGeom prst="rect">
            <a:avLst/>
          </a:prstGeom>
          <a:solidFill>
            <a:srgbClr val="E6E6E6"/>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Modernize &amp; Innovate</a:t>
            </a:r>
          </a:p>
        </p:txBody>
      </p:sp>
    </p:spTree>
    <p:extLst>
      <p:ext uri="{BB962C8B-B14F-4D97-AF65-F5344CB8AC3E}">
        <p14:creationId xmlns:p14="http://schemas.microsoft.com/office/powerpoint/2010/main" val="38704601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title="icons showing shopping cart, people with a message bubble, lines with squares starburst, photo, bird, car"/>
          <p:cNvGrpSpPr/>
          <p:nvPr/>
        </p:nvGrpSpPr>
        <p:grpSpPr>
          <a:xfrm>
            <a:off x="3932959" y="2618854"/>
            <a:ext cx="4706162" cy="275624"/>
            <a:chOff x="3768874" y="494577"/>
            <a:chExt cx="5703041" cy="334007"/>
          </a:xfrm>
        </p:grpSpPr>
        <p:sp>
          <p:nvSpPr>
            <p:cNvPr id="6"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768874" y="509754"/>
              <a:ext cx="357088" cy="30365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7" name="Group 6"/>
            <p:cNvGrpSpPr/>
            <p:nvPr/>
          </p:nvGrpSpPr>
          <p:grpSpPr>
            <a:xfrm>
              <a:off x="5837305" y="519750"/>
              <a:ext cx="316510" cy="283660"/>
              <a:chOff x="5381211" y="5822591"/>
              <a:chExt cx="1439523" cy="1290119"/>
            </a:xfrm>
          </p:grpSpPr>
          <p:cxnSp>
            <p:nvCxnSpPr>
              <p:cNvPr id="26" name="Straight Connector 25"/>
              <p:cNvCxnSpPr>
                <a:cxnSpLocks/>
              </p:cNvCxnSpPr>
              <p:nvPr/>
            </p:nvCxnSpPr>
            <p:spPr>
              <a:xfrm flipV="1">
                <a:off x="6057900" y="6623850"/>
                <a:ext cx="64441" cy="30527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H="1" flipV="1">
                <a:off x="6187440" y="6596380"/>
                <a:ext cx="266700" cy="1905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H="1">
                <a:off x="6205220" y="6555740"/>
                <a:ext cx="436881" cy="254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H="1">
                <a:off x="5798821" y="6588760"/>
                <a:ext cx="274319" cy="15748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flipH="1" flipV="1">
                <a:off x="5570220" y="6406515"/>
                <a:ext cx="489585" cy="13144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H="1" flipV="1">
                <a:off x="5785485" y="6122670"/>
                <a:ext cx="297180" cy="37338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flipV="1">
                <a:off x="6162040" y="6012180"/>
                <a:ext cx="187960" cy="4699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6030684" y="6445998"/>
                <a:ext cx="208390" cy="208390"/>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p:cNvSpPr/>
              <p:nvPr/>
            </p:nvSpPr>
            <p:spPr bwMode="auto">
              <a:xfrm>
                <a:off x="6612344" y="6445998"/>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p:cNvSpPr/>
              <p:nvPr/>
            </p:nvSpPr>
            <p:spPr bwMode="auto">
              <a:xfrm>
                <a:off x="6415326" y="6722858"/>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p:cNvSpPr/>
              <p:nvPr/>
            </p:nvSpPr>
            <p:spPr bwMode="auto">
              <a:xfrm>
                <a:off x="6271983" y="5822591"/>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p:cNvSpPr/>
              <p:nvPr/>
            </p:nvSpPr>
            <p:spPr bwMode="auto">
              <a:xfrm>
                <a:off x="5634443" y="5952138"/>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p:cNvSpPr/>
              <p:nvPr/>
            </p:nvSpPr>
            <p:spPr bwMode="auto">
              <a:xfrm>
                <a:off x="5381211" y="6285981"/>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p:cNvSpPr/>
              <p:nvPr/>
            </p:nvSpPr>
            <p:spPr bwMode="auto">
              <a:xfrm>
                <a:off x="5618093" y="6677155"/>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p:cNvSpPr/>
              <p:nvPr/>
            </p:nvSpPr>
            <p:spPr bwMode="auto">
              <a:xfrm>
                <a:off x="5941777" y="6904320"/>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 name="Group 7"/>
            <p:cNvGrpSpPr/>
            <p:nvPr/>
          </p:nvGrpSpPr>
          <p:grpSpPr>
            <a:xfrm>
              <a:off x="7005651" y="545448"/>
              <a:ext cx="257217" cy="232264"/>
              <a:chOff x="2760401" y="1824177"/>
              <a:chExt cx="285697" cy="257980"/>
            </a:xfrm>
          </p:grpSpPr>
          <p:sp>
            <p:nvSpPr>
              <p:cNvPr id="23"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Oval 24"/>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 name="Freeform 8"/>
            <p:cNvSpPr/>
            <p:nvPr/>
          </p:nvSpPr>
          <p:spPr bwMode="auto">
            <a:xfrm>
              <a:off x="8109453" y="548874"/>
              <a:ext cx="273461" cy="22541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p:cNvGrpSpPr/>
            <p:nvPr/>
          </p:nvGrpSpPr>
          <p:grpSpPr>
            <a:xfrm>
              <a:off x="4810710" y="494577"/>
              <a:ext cx="266872" cy="334007"/>
              <a:chOff x="1564614" y="1427406"/>
              <a:chExt cx="256236" cy="320693"/>
            </a:xfrm>
          </p:grpSpPr>
          <p:grpSp>
            <p:nvGrpSpPr>
              <p:cNvPr id="17" name="Group 16"/>
              <p:cNvGrpSpPr/>
              <p:nvPr/>
            </p:nvGrpSpPr>
            <p:grpSpPr>
              <a:xfrm>
                <a:off x="1591509" y="1483819"/>
                <a:ext cx="229341" cy="264280"/>
                <a:chOff x="6498112" y="3330497"/>
                <a:chExt cx="1259085" cy="1450900"/>
              </a:xfrm>
            </p:grpSpPr>
            <p:sp>
              <p:nvSpPr>
                <p:cNvPr id="1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9141203" y="521466"/>
              <a:ext cx="330712" cy="280229"/>
              <a:chOff x="2907342" y="5439822"/>
              <a:chExt cx="478274" cy="405267"/>
            </a:xfrm>
          </p:grpSpPr>
          <p:grpSp>
            <p:nvGrpSpPr>
              <p:cNvPr id="12" name="Group 11">
                <a:extLst>
                  <a:ext uri="{FF2B5EF4-FFF2-40B4-BE49-F238E27FC236}">
                    <a16:creationId xmlns:a16="http://schemas.microsoft.com/office/drawing/2014/main" id="{6D77326F-83AC-420B-BDBC-A7A00EDFEB2B}"/>
                  </a:ext>
                </a:extLst>
              </p:cNvPr>
              <p:cNvGrpSpPr/>
              <p:nvPr/>
            </p:nvGrpSpPr>
            <p:grpSpPr>
              <a:xfrm rot="2348880">
                <a:off x="3117544" y="5439822"/>
                <a:ext cx="268072" cy="138560"/>
                <a:chOff x="2946400" y="1075143"/>
                <a:chExt cx="6491514" cy="3355305"/>
              </a:xfrm>
            </p:grpSpPr>
            <p:sp>
              <p:nvSpPr>
                <p:cNvPr id="14"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Freeform 5">
                <a:extLst>
                  <a:ext uri="{FF2B5EF4-FFF2-40B4-BE49-F238E27FC236}">
                    <a16:creationId xmlns:a16="http://schemas.microsoft.com/office/drawing/2014/main" id="{7A39893A-A243-47C3-8C3B-4320F2C726C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50" name="Freeform: Shape 27" title="icon showing cloud">
            <a:extLst/>
          </p:cNvPr>
          <p:cNvSpPr/>
          <p:nvPr/>
        </p:nvSpPr>
        <p:spPr bwMode="auto">
          <a:xfrm flipV="1">
            <a:off x="5474991" y="5749077"/>
            <a:ext cx="1435515" cy="65940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2" name="Group 51"/>
          <p:cNvGrpSpPr/>
          <p:nvPr/>
        </p:nvGrpSpPr>
        <p:grpSpPr>
          <a:xfrm>
            <a:off x="2531028" y="2899490"/>
            <a:ext cx="7589520" cy="854336"/>
            <a:chOff x="3916078" y="1065351"/>
            <a:chExt cx="7589520" cy="220571"/>
          </a:xfrm>
        </p:grpSpPr>
        <p:sp>
          <p:nvSpPr>
            <p:cNvPr id="53" name="Right Bracket 52"/>
            <p:cNvSpPr/>
            <p:nvPr/>
          </p:nvSpPr>
          <p:spPr>
            <a:xfrm rot="5400000" flipV="1">
              <a:off x="7678819" y="-2697390"/>
              <a:ext cx="64038" cy="7589520"/>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54" name="Straight Arrow Connector 53"/>
            <p:cNvCxnSpPr/>
            <p:nvPr/>
          </p:nvCxnSpPr>
          <p:spPr>
            <a:xfrm rot="5400000">
              <a:off x="7646799" y="1221883"/>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E18B41F1-03F6-4D10-A127-A1148D174E2F}"/>
              </a:ext>
            </a:extLst>
          </p:cNvPr>
          <p:cNvSpPr txBox="1"/>
          <p:nvPr/>
        </p:nvSpPr>
        <p:spPr>
          <a:xfrm>
            <a:off x="543215" y="1825145"/>
            <a:ext cx="3047679" cy="530915"/>
          </a:xfrm>
          <a:prstGeom prst="rect">
            <a:avLst/>
          </a:prstGeom>
          <a:noFill/>
        </p:spPr>
        <p:txBody>
          <a:bodyPr wrap="square" rtlCol="0">
            <a:spAutoFit/>
          </a:bodyPr>
          <a:lstStyle/>
          <a:p>
            <a:pPr algn="ctr" defTabSz="914102" fontAlgn="base">
              <a:lnSpc>
                <a:spcPct val="95000"/>
              </a:lnSpc>
              <a:spcBef>
                <a:spcPct val="0"/>
              </a:spcBef>
              <a:spcAft>
                <a:spcPct val="0"/>
              </a:spcAft>
              <a:defRPr/>
            </a:pPr>
            <a:r>
              <a:rPr lang="en-US" sz="1600" kern="0" spc="49" dirty="0">
                <a:solidFill>
                  <a:srgbClr val="505050"/>
                </a:solidFill>
                <a:latin typeface="Segoe UI Semilight" charset="0"/>
                <a:cs typeface="Segoe UI Semilight" charset="0"/>
              </a:rPr>
              <a:t> </a:t>
            </a:r>
            <a:r>
              <a:rPr lang="en-US" sz="1600" kern="0" spc="49" dirty="0">
                <a:solidFill>
                  <a:srgbClr val="0078D7"/>
                </a:solidFill>
                <a:latin typeface="Segoe UI Semilight" panose="020B0402040204020203" pitchFamily="34" charset="0"/>
                <a:cs typeface="Segoe UI Semilight" panose="020B0402040204020203" pitchFamily="34" charset="0"/>
              </a:rPr>
              <a:t>Packaged LOB Apps </a:t>
            </a:r>
          </a:p>
          <a:p>
            <a:pPr algn="ctr" defTabSz="914102" fontAlgn="base">
              <a:lnSpc>
                <a:spcPct val="95000"/>
              </a:lnSpc>
              <a:spcBef>
                <a:spcPct val="0"/>
              </a:spcBef>
              <a:spcAft>
                <a:spcPct val="0"/>
              </a:spcAft>
              <a:defRPr/>
            </a:pPr>
            <a:r>
              <a:rPr lang="en-US" sz="1400" kern="0" spc="49" dirty="0">
                <a:solidFill>
                  <a:srgbClr val="505050"/>
                </a:solidFill>
                <a:latin typeface="Segoe UI Semilight" charset="0"/>
                <a:cs typeface="Segoe UI Semilight" charset="0"/>
              </a:rPr>
              <a:t>e.g. SAP, Microsoft Dynamics..</a:t>
            </a:r>
          </a:p>
        </p:txBody>
      </p:sp>
      <p:sp>
        <p:nvSpPr>
          <p:cNvPr id="56" name="TextBox 55">
            <a:extLst>
              <a:ext uri="{FF2B5EF4-FFF2-40B4-BE49-F238E27FC236}">
                <a16:creationId xmlns:a16="http://schemas.microsoft.com/office/drawing/2014/main" id="{54B53E57-AB4E-4765-AC75-833C84FE26B5}"/>
              </a:ext>
            </a:extLst>
          </p:cNvPr>
          <p:cNvSpPr txBox="1"/>
          <p:nvPr/>
        </p:nvSpPr>
        <p:spPr>
          <a:xfrm>
            <a:off x="3448810" y="1810918"/>
            <a:ext cx="2948793" cy="530915"/>
          </a:xfrm>
          <a:prstGeom prst="rect">
            <a:avLst/>
          </a:prstGeom>
          <a:noFill/>
        </p:spPr>
        <p:txBody>
          <a:bodyPr wrap="square" rtlCol="0">
            <a:spAutoFit/>
          </a:bodyPr>
          <a:lstStyle/>
          <a:p>
            <a:pPr algn="ctr" defTabSz="914102" fontAlgn="base">
              <a:lnSpc>
                <a:spcPct val="95000"/>
              </a:lnSpc>
              <a:spcBef>
                <a:spcPct val="0"/>
              </a:spcBef>
              <a:spcAft>
                <a:spcPct val="0"/>
              </a:spcAft>
              <a:defRPr/>
            </a:pPr>
            <a:r>
              <a:rPr lang="en-US" sz="1600" kern="0" spc="49" dirty="0">
                <a:solidFill>
                  <a:srgbClr val="0078D7"/>
                </a:solidFill>
                <a:latin typeface="Segoe UI Semilight" panose="020B0402040204020203" pitchFamily="34" charset="0"/>
                <a:cs typeface="Segoe UI Semilight" panose="020B0402040204020203" pitchFamily="34" charset="0"/>
              </a:rPr>
              <a:t>Custom Internal LOB Apps</a:t>
            </a:r>
          </a:p>
          <a:p>
            <a:pPr algn="ctr" defTabSz="914102" fontAlgn="base">
              <a:lnSpc>
                <a:spcPct val="95000"/>
              </a:lnSpc>
              <a:spcBef>
                <a:spcPct val="0"/>
              </a:spcBef>
              <a:spcAft>
                <a:spcPct val="0"/>
              </a:spcAft>
              <a:defRPr/>
            </a:pPr>
            <a:r>
              <a:rPr lang="en-US" sz="1400" kern="0" spc="49" dirty="0">
                <a:solidFill>
                  <a:srgbClr val="505050"/>
                </a:solidFill>
                <a:latin typeface="Segoe UI Semilight" charset="0"/>
                <a:cs typeface="Segoe UI Semilight" charset="0"/>
              </a:rPr>
              <a:t>e.g. payroll system</a:t>
            </a:r>
          </a:p>
        </p:txBody>
      </p:sp>
      <p:sp>
        <p:nvSpPr>
          <p:cNvPr id="57" name="TextBox 56">
            <a:extLst>
              <a:ext uri="{FF2B5EF4-FFF2-40B4-BE49-F238E27FC236}">
                <a16:creationId xmlns:a16="http://schemas.microsoft.com/office/drawing/2014/main" id="{9D604D48-FFC7-4D39-85C9-B0CDBCA74ABA}"/>
              </a:ext>
            </a:extLst>
          </p:cNvPr>
          <p:cNvSpPr txBox="1"/>
          <p:nvPr/>
        </p:nvSpPr>
        <p:spPr>
          <a:xfrm>
            <a:off x="6603955" y="1810918"/>
            <a:ext cx="2948793" cy="530915"/>
          </a:xfrm>
          <a:prstGeom prst="rect">
            <a:avLst/>
          </a:prstGeom>
          <a:noFill/>
        </p:spPr>
        <p:txBody>
          <a:bodyPr wrap="square" rtlCol="0">
            <a:spAutoFit/>
          </a:bodyPr>
          <a:lstStyle/>
          <a:p>
            <a:pPr algn="ctr" defTabSz="914102" fontAlgn="base">
              <a:lnSpc>
                <a:spcPct val="95000"/>
              </a:lnSpc>
              <a:spcBef>
                <a:spcPct val="0"/>
              </a:spcBef>
              <a:spcAft>
                <a:spcPct val="0"/>
              </a:spcAft>
              <a:defRPr/>
            </a:pPr>
            <a:r>
              <a:rPr lang="en-US" sz="1600" kern="0" spc="49" dirty="0">
                <a:solidFill>
                  <a:srgbClr val="0078D7"/>
                </a:solidFill>
                <a:latin typeface="Segoe UI Semilight" panose="020B0402040204020203" pitchFamily="34" charset="0"/>
                <a:cs typeface="Segoe UI Semilight" panose="020B0402040204020203" pitchFamily="34" charset="0"/>
              </a:rPr>
              <a:t>Custom External facing Apps</a:t>
            </a:r>
          </a:p>
          <a:p>
            <a:pPr algn="ctr" defTabSz="914102" fontAlgn="base">
              <a:lnSpc>
                <a:spcPct val="95000"/>
              </a:lnSpc>
              <a:spcBef>
                <a:spcPct val="0"/>
              </a:spcBef>
              <a:spcAft>
                <a:spcPct val="0"/>
              </a:spcAft>
              <a:defRPr/>
            </a:pPr>
            <a:r>
              <a:rPr lang="en-US" sz="1400" kern="0" spc="49" dirty="0">
                <a:solidFill>
                  <a:srgbClr val="505050"/>
                </a:solidFill>
                <a:latin typeface="Segoe UI Semilight" charset="0"/>
                <a:cs typeface="Segoe UI Semilight" charset="0"/>
              </a:rPr>
              <a:t>e.g. company website</a:t>
            </a:r>
            <a:endParaRPr lang="en-US" sz="1600" kern="0" spc="49" dirty="0">
              <a:solidFill>
                <a:srgbClr val="505050"/>
              </a:solidFill>
              <a:latin typeface="Segoe UI Semilight" charset="0"/>
              <a:cs typeface="Segoe UI Semilight" charset="0"/>
            </a:endParaRPr>
          </a:p>
        </p:txBody>
      </p:sp>
      <p:sp>
        <p:nvSpPr>
          <p:cNvPr id="58" name="TextBox 57">
            <a:extLst>
              <a:ext uri="{FF2B5EF4-FFF2-40B4-BE49-F238E27FC236}">
                <a16:creationId xmlns:a16="http://schemas.microsoft.com/office/drawing/2014/main" id="{1EF8EFEC-407C-4169-9647-D1D32D40018C}"/>
              </a:ext>
            </a:extLst>
          </p:cNvPr>
          <p:cNvSpPr txBox="1"/>
          <p:nvPr/>
        </p:nvSpPr>
        <p:spPr>
          <a:xfrm>
            <a:off x="9397387" y="1791118"/>
            <a:ext cx="2948793" cy="794064"/>
          </a:xfrm>
          <a:prstGeom prst="rect">
            <a:avLst/>
          </a:prstGeom>
          <a:noFill/>
        </p:spPr>
        <p:txBody>
          <a:bodyPr wrap="square" rtlCol="0">
            <a:spAutoFit/>
          </a:bodyPr>
          <a:lstStyle/>
          <a:p>
            <a:pPr algn="ctr" defTabSz="914102" fontAlgn="base">
              <a:lnSpc>
                <a:spcPct val="95000"/>
              </a:lnSpc>
              <a:spcBef>
                <a:spcPct val="0"/>
              </a:spcBef>
              <a:spcAft>
                <a:spcPct val="0"/>
              </a:spcAft>
              <a:defRPr/>
            </a:pPr>
            <a:r>
              <a:rPr lang="en-US" sz="1600" kern="0" spc="49" dirty="0">
                <a:solidFill>
                  <a:srgbClr val="0078D7"/>
                </a:solidFill>
                <a:latin typeface="Segoe UI Semilight" panose="020B0402040204020203" pitchFamily="34" charset="0"/>
                <a:cs typeface="Segoe UI Semilight" panose="020B0402040204020203" pitchFamily="34" charset="0"/>
              </a:rPr>
              <a:t>New AI /Intelligent Apps</a:t>
            </a:r>
          </a:p>
          <a:p>
            <a:pPr algn="ctr" defTabSz="914102" fontAlgn="base">
              <a:lnSpc>
                <a:spcPct val="95000"/>
              </a:lnSpc>
              <a:spcBef>
                <a:spcPct val="0"/>
              </a:spcBef>
              <a:spcAft>
                <a:spcPct val="0"/>
              </a:spcAft>
              <a:defRPr/>
            </a:pPr>
            <a:r>
              <a:rPr lang="en-US" sz="1400" kern="0" spc="49" dirty="0">
                <a:solidFill>
                  <a:srgbClr val="505050"/>
                </a:solidFill>
                <a:latin typeface="Segoe UI Semilight" charset="0"/>
                <a:cs typeface="Segoe UI Semilight" charset="0"/>
              </a:rPr>
              <a:t>e.g. real-time bot messaging</a:t>
            </a:r>
          </a:p>
          <a:p>
            <a:pPr algn="ctr" defTabSz="914102" fontAlgn="base">
              <a:lnSpc>
                <a:spcPct val="95000"/>
              </a:lnSpc>
              <a:spcBef>
                <a:spcPct val="0"/>
              </a:spcBef>
              <a:spcAft>
                <a:spcPct val="0"/>
              </a:spcAft>
              <a:defRPr/>
            </a:pPr>
            <a:endParaRPr lang="en-US" sz="1600" kern="0" spc="49" dirty="0">
              <a:solidFill>
                <a:srgbClr val="505050"/>
              </a:solidFill>
              <a:latin typeface="Segoe UI Semilight" charset="0"/>
              <a:cs typeface="Segoe UI Semilight" charset="0"/>
            </a:endParaRPr>
          </a:p>
        </p:txBody>
      </p:sp>
      <p:sp>
        <p:nvSpPr>
          <p:cNvPr id="59" name="Rectangle 58">
            <a:extLst>
              <a:ext uri="{FF2B5EF4-FFF2-40B4-BE49-F238E27FC236}">
                <a16:creationId xmlns:a16="http://schemas.microsoft.com/office/drawing/2014/main" id="{AA90F421-D4F4-4D2F-9973-809484354F41}"/>
              </a:ext>
            </a:extLst>
          </p:cNvPr>
          <p:cNvSpPr/>
          <p:nvPr/>
        </p:nvSpPr>
        <p:spPr>
          <a:xfrm>
            <a:off x="2622468" y="4680235"/>
            <a:ext cx="2468880"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rPr>
              <a:t>Life Cycle of App</a:t>
            </a:r>
          </a:p>
        </p:txBody>
      </p:sp>
      <p:sp>
        <p:nvSpPr>
          <p:cNvPr id="60" name="Rectangle 59">
            <a:extLst>
              <a:ext uri="{FF2B5EF4-FFF2-40B4-BE49-F238E27FC236}">
                <a16:creationId xmlns:a16="http://schemas.microsoft.com/office/drawing/2014/main" id="{D4DA4778-B354-4982-A1A4-C6D3BE58A6FA}"/>
              </a:ext>
            </a:extLst>
          </p:cNvPr>
          <p:cNvSpPr/>
          <p:nvPr/>
        </p:nvSpPr>
        <p:spPr>
          <a:xfrm>
            <a:off x="5091348" y="4673452"/>
            <a:ext cx="2468880"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rPr>
              <a:t>Regulatory, Compliance and other requirements</a:t>
            </a:r>
            <a:r>
              <a:rPr lang="en-US" sz="1600" kern="0" spc="49" dirty="0">
                <a:solidFill>
                  <a:srgbClr val="505050"/>
                </a:solidFill>
                <a:latin typeface="Segoe UI Semilight" charset="0"/>
                <a:ea typeface="Segoe UI Semilight" charset="0"/>
                <a:cs typeface="Segoe UI Semilight" charset="0"/>
              </a:rPr>
              <a:t>..</a:t>
            </a:r>
            <a:endPar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61" name="Rectangle 60">
            <a:extLst>
              <a:ext uri="{FF2B5EF4-FFF2-40B4-BE49-F238E27FC236}">
                <a16:creationId xmlns:a16="http://schemas.microsoft.com/office/drawing/2014/main" id="{EF76039F-D344-455B-80DC-656BA5D3FC55}"/>
              </a:ext>
            </a:extLst>
          </p:cNvPr>
          <p:cNvSpPr/>
          <p:nvPr/>
        </p:nvSpPr>
        <p:spPr>
          <a:xfrm>
            <a:off x="7560228" y="4690860"/>
            <a:ext cx="2468880"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lang="en-US" sz="1600" kern="0" spc="49" dirty="0">
                <a:solidFill>
                  <a:srgbClr val="505050"/>
                </a:solidFill>
                <a:latin typeface="Segoe UI Semilight" charset="0"/>
                <a:ea typeface="Segoe UI Semilight" charset="0"/>
                <a:cs typeface="Segoe UI Semilight" charset="0"/>
              </a:rPr>
              <a:t>Complexity of App</a:t>
            </a:r>
            <a:endPar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62" name="Title 4">
            <a:extLst>
              <a:ext uri="{FF2B5EF4-FFF2-40B4-BE49-F238E27FC236}">
                <a16:creationId xmlns:a16="http://schemas.microsoft.com/office/drawing/2014/main" id="{792BA58B-06E0-4A12-96EF-EFAC178EA7D8}"/>
              </a:ext>
            </a:extLst>
          </p:cNvPr>
          <p:cNvSpPr>
            <a:spLocks noGrp="1"/>
          </p:cNvSpPr>
          <p:nvPr>
            <p:ph type="title"/>
          </p:nvPr>
        </p:nvSpPr>
        <p:spPr>
          <a:xfrm>
            <a:off x="776035" y="389101"/>
            <a:ext cx="11655840" cy="899665"/>
          </a:xfrm>
        </p:spPr>
        <p:txBody>
          <a:bodyPr/>
          <a:lstStyle/>
          <a:p>
            <a:r>
              <a:rPr lang="en-US" sz="4000" dirty="0"/>
              <a:t>Assessing your App Portfolio</a:t>
            </a:r>
            <a:endParaRPr lang="en-US" sz="4000" dirty="0">
              <a:cs typeface="Segoe UI Light"/>
            </a:endParaRPr>
          </a:p>
        </p:txBody>
      </p:sp>
      <p:sp>
        <p:nvSpPr>
          <p:cNvPr id="63" name="Rectangle 62">
            <a:extLst>
              <a:ext uri="{FF2B5EF4-FFF2-40B4-BE49-F238E27FC236}">
                <a16:creationId xmlns:a16="http://schemas.microsoft.com/office/drawing/2014/main" id="{AA90F421-D4F4-4D2F-9973-809484354F41}"/>
              </a:ext>
            </a:extLst>
          </p:cNvPr>
          <p:cNvSpPr/>
          <p:nvPr/>
        </p:nvSpPr>
        <p:spPr>
          <a:xfrm>
            <a:off x="267550" y="4668594"/>
            <a:ext cx="2705806"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rPr>
              <a:t>Core</a:t>
            </a:r>
            <a:r>
              <a:rPr kumimoji="0" lang="en-US" sz="1600" b="0" i="0" u="none" strike="noStrike" kern="0" cap="none" spc="49" normalizeH="0" noProof="0" dirty="0">
                <a:ln>
                  <a:noFill/>
                </a:ln>
                <a:solidFill>
                  <a:srgbClr val="505050"/>
                </a:solidFill>
                <a:effectLst/>
                <a:uLnTx/>
                <a:uFillTx/>
                <a:latin typeface="Segoe UI Semilight" charset="0"/>
                <a:ea typeface="Segoe UI Semilight" charset="0"/>
                <a:cs typeface="Segoe UI Semilight" charset="0"/>
              </a:rPr>
              <a:t> Transactional vs. Differentiated or Innovative</a:t>
            </a:r>
            <a:endPar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64" name="Rectangle 63">
            <a:extLst>
              <a:ext uri="{FF2B5EF4-FFF2-40B4-BE49-F238E27FC236}">
                <a16:creationId xmlns:a16="http://schemas.microsoft.com/office/drawing/2014/main" id="{EF76039F-D344-455B-80DC-656BA5D3FC55}"/>
              </a:ext>
            </a:extLst>
          </p:cNvPr>
          <p:cNvSpPr/>
          <p:nvPr/>
        </p:nvSpPr>
        <p:spPr>
          <a:xfrm>
            <a:off x="9816123" y="4680235"/>
            <a:ext cx="2375877"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rPr>
              <a:t> Architecture</a:t>
            </a:r>
            <a:r>
              <a:rPr kumimoji="0" lang="en-US" sz="1600" b="0" i="0" u="none" strike="noStrike" kern="0" cap="none" spc="49" normalizeH="0" noProof="0" dirty="0">
                <a:ln>
                  <a:noFill/>
                </a:ln>
                <a:solidFill>
                  <a:srgbClr val="505050"/>
                </a:solidFill>
                <a:effectLst/>
                <a:uLnTx/>
                <a:uFillTx/>
                <a:latin typeface="Segoe UI Semilight" charset="0"/>
                <a:ea typeface="Segoe UI Semilight" charset="0"/>
                <a:cs typeface="Segoe UI Semilight" charset="0"/>
              </a:rPr>
              <a:t> of existing apps</a:t>
            </a:r>
            <a:endPar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65" name="Rectangle 64">
            <a:extLst>
              <a:ext uri="{FF2B5EF4-FFF2-40B4-BE49-F238E27FC236}">
                <a16:creationId xmlns:a16="http://schemas.microsoft.com/office/drawing/2014/main" id="{A9DBF35B-EAB2-43C5-89F0-0DCEC385053A}"/>
              </a:ext>
            </a:extLst>
          </p:cNvPr>
          <p:cNvSpPr/>
          <p:nvPr/>
        </p:nvSpPr>
        <p:spPr>
          <a:xfrm>
            <a:off x="4239719" y="3651911"/>
            <a:ext cx="4172138"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lang="en-US" sz="1400" kern="0" spc="49" dirty="0">
                <a:solidFill>
                  <a:schemeClr val="accent1"/>
                </a:solidFill>
                <a:latin typeface="Segoe UI Semilight" charset="0"/>
                <a:cs typeface="Segoe UI Semilight" charset="0"/>
              </a:rPr>
              <a:t>App characteristics to consider when determining approach</a:t>
            </a:r>
            <a:r>
              <a:rPr lang="en-US" sz="1400" kern="0" spc="49" noProof="0" dirty="0">
                <a:solidFill>
                  <a:schemeClr val="accent1"/>
                </a:solidFill>
                <a:latin typeface="Segoe UI Semilight" charset="0"/>
                <a:cs typeface="Segoe UI Semilight" charset="0"/>
              </a:rPr>
              <a:t> </a:t>
            </a:r>
            <a:endParaRPr kumimoji="0" lang="en-US" sz="140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1928617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7" name="Group 116"/>
          <p:cNvGrpSpPr/>
          <p:nvPr/>
        </p:nvGrpSpPr>
        <p:grpSpPr>
          <a:xfrm>
            <a:off x="699675" y="1768372"/>
            <a:ext cx="11159819" cy="2310682"/>
            <a:chOff x="524182" y="1326102"/>
            <a:chExt cx="8371052" cy="1733257"/>
          </a:xfrm>
        </p:grpSpPr>
        <p:sp>
          <p:nvSpPr>
            <p:cNvPr id="118" name="Rectangle 117"/>
            <p:cNvSpPr/>
            <p:nvPr/>
          </p:nvSpPr>
          <p:spPr>
            <a:xfrm>
              <a:off x="5745634" y="1326102"/>
              <a:ext cx="3149600" cy="1733257"/>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Right Arrow 118"/>
            <p:cNvSpPr/>
            <p:nvPr/>
          </p:nvSpPr>
          <p:spPr>
            <a:xfrm>
              <a:off x="3981814" y="1769407"/>
              <a:ext cx="1733845" cy="851820"/>
            </a:xfrm>
            <a:prstGeom prst="rightArrow">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0" name="Rectangle 119"/>
            <p:cNvSpPr/>
            <p:nvPr/>
          </p:nvSpPr>
          <p:spPr>
            <a:xfrm>
              <a:off x="7442354" y="1447134"/>
              <a:ext cx="1412377" cy="1382818"/>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1414" tIns="91414" rIns="91414" bIns="91414" numCol="1" spcCol="127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…To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Office 365</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SharePoint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CRM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VSO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ADL + PowerBI</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Best 3</a:t>
              </a:r>
              <a:r>
                <a:rPr kumimoji="0" lang="en-US" sz="1200" b="0" i="0" u="none" strike="noStrike" kern="1200" cap="none" spc="0" normalizeH="0" baseline="30000" noProof="0" dirty="0">
                  <a:ln>
                    <a:noFill/>
                  </a:ln>
                  <a:solidFill>
                    <a:srgbClr val="FFFFFF"/>
                  </a:solidFill>
                  <a:effectLst/>
                  <a:uLnTx/>
                  <a:uFillTx/>
                  <a:latin typeface="Segoe UI"/>
                  <a:ea typeface="+mn-ea"/>
                  <a:cs typeface="+mn-cs"/>
                </a:rPr>
                <a:t>rd</a:t>
              </a:r>
              <a:r>
                <a:rPr kumimoji="0" lang="en-US" sz="1200" b="0" i="0" u="none" strike="noStrike" kern="1200" cap="none" spc="0" normalizeH="0" baseline="0" noProof="0" dirty="0">
                  <a:ln>
                    <a:noFill/>
                  </a:ln>
                  <a:solidFill>
                    <a:srgbClr val="FFFFFF"/>
                  </a:solidFill>
                  <a:effectLst/>
                  <a:uLnTx/>
                  <a:uFillTx/>
                  <a:latin typeface="Segoe UI"/>
                  <a:ea typeface="+mn-ea"/>
                  <a:cs typeface="+mn-cs"/>
                </a:rPr>
                <a:t>-party SaaS</a:t>
              </a:r>
            </a:p>
          </p:txBody>
        </p:sp>
        <p:sp>
          <p:nvSpPr>
            <p:cNvPr id="121" name="TextBox 120"/>
            <p:cNvSpPr txBox="1"/>
            <p:nvPr/>
          </p:nvSpPr>
          <p:spPr>
            <a:xfrm>
              <a:off x="5857394" y="1447134"/>
              <a:ext cx="1584960" cy="1491192"/>
            </a:xfrm>
            <a:prstGeom prst="rect">
              <a:avLst/>
            </a:prstGeom>
            <a:solidFill>
              <a:schemeClr val="bg1">
                <a:lumMod val="85000"/>
              </a:schemeClr>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From…</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Office servers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Portals and SPS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Any relationship mgmt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Active Source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Control &amp; WIT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Data warehouses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Industry standard verticals</a:t>
              </a:r>
            </a:p>
          </p:txBody>
        </p:sp>
        <p:grpSp>
          <p:nvGrpSpPr>
            <p:cNvPr id="122" name="Group 121"/>
            <p:cNvGrpSpPr/>
            <p:nvPr/>
          </p:nvGrpSpPr>
          <p:grpSpPr>
            <a:xfrm>
              <a:off x="524182" y="1980420"/>
              <a:ext cx="4157520" cy="437297"/>
              <a:chOff x="524182" y="1980420"/>
              <a:chExt cx="4157520" cy="437297"/>
            </a:xfrm>
          </p:grpSpPr>
          <p:sp>
            <p:nvSpPr>
              <p:cNvPr id="123" name="Trapezoid 122"/>
              <p:cNvSpPr/>
              <p:nvPr/>
            </p:nvSpPr>
            <p:spPr bwMode="auto">
              <a:xfrm rot="10800000">
                <a:off x="524182" y="1980420"/>
                <a:ext cx="4157520" cy="437297"/>
              </a:xfrm>
              <a:prstGeom prst="trapezoid">
                <a:avLst>
                  <a:gd name="adj" fmla="val 74936"/>
                </a:avLst>
              </a:prstGeom>
              <a:solidFill>
                <a:srgbClr val="BFBFBF"/>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TextBox 123"/>
              <p:cNvSpPr txBox="1"/>
              <p:nvPr/>
            </p:nvSpPr>
            <p:spPr>
              <a:xfrm>
                <a:off x="1770155" y="1991315"/>
                <a:ext cx="1671963"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Use or convert to a SaaS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(1</a:t>
                </a:r>
                <a:r>
                  <a:rPr kumimoji="0" lang="en-US" sz="1400" b="0" i="0" u="none" strike="noStrike" kern="1200" cap="none" spc="0" normalizeH="0" baseline="30000" noProof="0" dirty="0">
                    <a:ln>
                      <a:noFill/>
                    </a:ln>
                    <a:solidFill>
                      <a:srgbClr val="FFFFFF"/>
                    </a:solidFill>
                    <a:effectLst/>
                    <a:uLnTx/>
                    <a:uFillTx/>
                    <a:latin typeface="Segoe UI"/>
                    <a:ea typeface="+mn-ea"/>
                    <a:cs typeface="+mn-cs"/>
                  </a:rPr>
                  <a:t>st</a:t>
                </a:r>
                <a:r>
                  <a:rPr kumimoji="0" lang="en-US" sz="1400" b="0" i="0" u="none" strike="noStrike" kern="1200" cap="none" spc="0" normalizeH="0" baseline="0" noProof="0" dirty="0">
                    <a:ln>
                      <a:noFill/>
                    </a:ln>
                    <a:solidFill>
                      <a:srgbClr val="FFFFFF"/>
                    </a:solidFill>
                    <a:effectLst/>
                    <a:uLnTx/>
                    <a:uFillTx/>
                    <a:latin typeface="Segoe UI"/>
                    <a:ea typeface="+mn-ea"/>
                    <a:cs typeface="+mn-cs"/>
                  </a:rPr>
                  <a:t> or 3</a:t>
                </a:r>
                <a:r>
                  <a:rPr kumimoji="0" lang="en-US" sz="1400" b="0" i="0" u="none" strike="noStrike" kern="1200" cap="none" spc="0" normalizeH="0" baseline="30000" noProof="0" dirty="0">
                    <a:ln>
                      <a:noFill/>
                    </a:ln>
                    <a:solidFill>
                      <a:srgbClr val="FFFFFF"/>
                    </a:solidFill>
                    <a:effectLst/>
                    <a:uLnTx/>
                    <a:uFillTx/>
                    <a:latin typeface="Segoe UI"/>
                    <a:ea typeface="+mn-ea"/>
                    <a:cs typeface="+mn-cs"/>
                  </a:rPr>
                  <a:t>rd </a:t>
                </a:r>
                <a:r>
                  <a:rPr kumimoji="0" lang="en-US" sz="1400" b="0" i="0" u="none" strike="noStrike" kern="1200" cap="none" spc="0" normalizeH="0" baseline="0" noProof="0" dirty="0">
                    <a:ln>
                      <a:noFill/>
                    </a:ln>
                    <a:solidFill>
                      <a:srgbClr val="FFFFFF"/>
                    </a:solidFill>
                    <a:effectLst/>
                    <a:uLnTx/>
                    <a:uFillTx/>
                    <a:latin typeface="Segoe UI"/>
                    <a:ea typeface="+mn-ea"/>
                    <a:cs typeface="+mn-cs"/>
                  </a:rPr>
                  <a:t>party) solution</a:t>
                </a:r>
              </a:p>
            </p:txBody>
          </p:sp>
        </p:grpSp>
      </p:grpSp>
      <p:grpSp>
        <p:nvGrpSpPr>
          <p:cNvPr id="18" name="Group 17"/>
          <p:cNvGrpSpPr/>
          <p:nvPr/>
        </p:nvGrpSpPr>
        <p:grpSpPr>
          <a:xfrm>
            <a:off x="232470" y="2036927"/>
            <a:ext cx="6476987" cy="582980"/>
            <a:chOff x="98482" y="2716284"/>
            <a:chExt cx="4858429" cy="437297"/>
          </a:xfrm>
        </p:grpSpPr>
        <p:sp>
          <p:nvSpPr>
            <p:cNvPr id="79" name="Trapezoid 78"/>
            <p:cNvSpPr/>
            <p:nvPr/>
          </p:nvSpPr>
          <p:spPr bwMode="auto">
            <a:xfrm rot="10800000">
              <a:off x="98482" y="2716284"/>
              <a:ext cx="4858429" cy="437297"/>
            </a:xfrm>
            <a:prstGeom prst="trapezoid">
              <a:avLst>
                <a:gd name="adj" fmla="val 74936"/>
              </a:avLst>
            </a:prstGeom>
            <a:solidFill>
              <a:schemeClr val="bg1">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TextBox 79"/>
            <p:cNvSpPr txBox="1"/>
            <p:nvPr/>
          </p:nvSpPr>
          <p:spPr>
            <a:xfrm>
              <a:off x="1167873" y="2816059"/>
              <a:ext cx="2726033" cy="237749"/>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Retire it, right-size, eliminate environments</a:t>
              </a:r>
              <a:endParaRPr kumimoji="0" lang="en-US" sz="14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7" name="Title 1"/>
          <p:cNvSpPr>
            <a:spLocks noGrp="1"/>
          </p:cNvSpPr>
          <p:nvPr>
            <p:ph type="title"/>
          </p:nvPr>
        </p:nvSpPr>
        <p:spPr/>
        <p:txBody>
          <a:bodyPr>
            <a:noAutofit/>
          </a:bodyPr>
          <a:lstStyle/>
          <a:p>
            <a:pPr defTabSz="1243209"/>
            <a:r>
              <a:rPr lang="en-US" sz="4800" dirty="0"/>
              <a:t>MSIT’s own Cloud adoption approach</a:t>
            </a:r>
            <a:endParaRPr lang="en-US" sz="4800" dirty="0">
              <a:ln w="3175">
                <a:noFill/>
              </a:ln>
              <a:solidFill>
                <a:schemeClr val="tx1"/>
              </a:solidFill>
              <a:ea typeface="+mn-ea"/>
            </a:endParaRPr>
          </a:p>
        </p:txBody>
      </p:sp>
      <p:sp>
        <p:nvSpPr>
          <p:cNvPr id="9" name="Text Placeholder 8"/>
          <p:cNvSpPr>
            <a:spLocks noGrp="1"/>
          </p:cNvSpPr>
          <p:nvPr>
            <p:ph type="body" sz="quarter" idx="10"/>
          </p:nvPr>
        </p:nvSpPr>
        <p:spPr>
          <a:xfrm>
            <a:off x="270066" y="1189496"/>
            <a:ext cx="11651870" cy="724143"/>
          </a:xfrm>
        </p:spPr>
        <p:txBody>
          <a:bodyPr/>
          <a:lstStyle/>
          <a:p>
            <a:r>
              <a:rPr lang="en-US" dirty="0"/>
              <a:t>Roadmap planning</a:t>
            </a:r>
          </a:p>
        </p:txBody>
      </p:sp>
      <p:grpSp>
        <p:nvGrpSpPr>
          <p:cNvPr id="5" name="Group 4"/>
          <p:cNvGrpSpPr/>
          <p:nvPr/>
        </p:nvGrpSpPr>
        <p:grpSpPr>
          <a:xfrm>
            <a:off x="739637" y="1768372"/>
            <a:ext cx="11119859" cy="2310682"/>
            <a:chOff x="554157" y="1326102"/>
            <a:chExt cx="8341077" cy="1733257"/>
          </a:xfrm>
        </p:grpSpPr>
        <p:sp>
          <p:nvSpPr>
            <p:cNvPr id="48" name="Rectangle 47"/>
            <p:cNvSpPr/>
            <p:nvPr/>
          </p:nvSpPr>
          <p:spPr>
            <a:xfrm>
              <a:off x="5745634" y="1326102"/>
              <a:ext cx="3149600" cy="1733257"/>
            </a:xfrm>
            <a:prstGeom prst="rect">
              <a:avLst/>
            </a:prstGeom>
            <a:solidFill>
              <a:srgbClr val="0E7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Right Arrow 49"/>
            <p:cNvSpPr/>
            <p:nvPr/>
          </p:nvSpPr>
          <p:spPr>
            <a:xfrm>
              <a:off x="3981814" y="1769407"/>
              <a:ext cx="1733845" cy="851820"/>
            </a:xfrm>
            <a:prstGeom prst="rightArrow">
              <a:avLst/>
            </a:prstGeom>
            <a:solidFill>
              <a:srgbClr val="0E7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~15%</a:t>
              </a:r>
            </a:p>
          </p:txBody>
        </p:sp>
        <p:sp>
          <p:nvSpPr>
            <p:cNvPr id="54" name="Rectangle 53"/>
            <p:cNvSpPr/>
            <p:nvPr/>
          </p:nvSpPr>
          <p:spPr>
            <a:xfrm>
              <a:off x="7442354" y="1447134"/>
              <a:ext cx="1412377" cy="1382818"/>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1414" tIns="91414" rIns="91414" bIns="91414" numCol="1" spcCol="127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…To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Office 365</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SharePoint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CRM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VSO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ADL + PowerBI</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Best 3</a:t>
              </a:r>
              <a:r>
                <a:rPr kumimoji="0" lang="en-US" sz="1200" b="0" i="0" u="none" strike="noStrike" kern="1200" cap="none" spc="0" normalizeH="0" baseline="30000" noProof="0" dirty="0">
                  <a:ln>
                    <a:noFill/>
                  </a:ln>
                  <a:solidFill>
                    <a:srgbClr val="FFFFFF"/>
                  </a:solidFill>
                  <a:effectLst/>
                  <a:uLnTx/>
                  <a:uFillTx/>
                  <a:latin typeface="Segoe UI"/>
                  <a:ea typeface="+mn-ea"/>
                  <a:cs typeface="+mn-cs"/>
                </a:rPr>
                <a:t>rd</a:t>
              </a:r>
              <a:r>
                <a:rPr kumimoji="0" lang="en-US" sz="1200" b="0" i="0" u="none" strike="noStrike" kern="1200" cap="none" spc="0" normalizeH="0" baseline="0" noProof="0" dirty="0">
                  <a:ln>
                    <a:noFill/>
                  </a:ln>
                  <a:solidFill>
                    <a:srgbClr val="FFFFFF"/>
                  </a:solidFill>
                  <a:effectLst/>
                  <a:uLnTx/>
                  <a:uFillTx/>
                  <a:latin typeface="Segoe UI"/>
                  <a:ea typeface="+mn-ea"/>
                  <a:cs typeface="+mn-cs"/>
                </a:rPr>
                <a:t>-party SaaS</a:t>
              </a:r>
            </a:p>
          </p:txBody>
        </p:sp>
        <p:sp>
          <p:nvSpPr>
            <p:cNvPr id="77" name="TextBox 76"/>
            <p:cNvSpPr txBox="1"/>
            <p:nvPr/>
          </p:nvSpPr>
          <p:spPr>
            <a:xfrm>
              <a:off x="5857394" y="1447134"/>
              <a:ext cx="1584960" cy="1491192"/>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From…</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Office servers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Portals and SPS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Any relationship mgmt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Active Source </a:t>
              </a:r>
              <a:br>
                <a:rPr kumimoji="0" lang="en-US" sz="1200" b="0" i="0" u="none" strike="noStrike" kern="1200" cap="none" spc="0" normalizeH="0" baseline="0" noProof="0" dirty="0">
                  <a:ln>
                    <a:noFill/>
                  </a:ln>
                  <a:solidFill>
                    <a:srgbClr val="505050"/>
                  </a:solidFill>
                  <a:effectLst/>
                  <a:uLnTx/>
                  <a:uFillTx/>
                  <a:latin typeface="Segoe UI"/>
                  <a:ea typeface="+mn-ea"/>
                  <a:cs typeface="+mn-cs"/>
                </a:rPr>
              </a:br>
              <a:r>
                <a:rPr kumimoji="0" lang="en-US" sz="1200" b="0" i="0" u="none" strike="noStrike" kern="1200" cap="none" spc="0" normalizeH="0" baseline="0" noProof="0" dirty="0">
                  <a:ln>
                    <a:noFill/>
                  </a:ln>
                  <a:solidFill>
                    <a:srgbClr val="505050"/>
                  </a:solidFill>
                  <a:effectLst/>
                  <a:uLnTx/>
                  <a:uFillTx/>
                  <a:latin typeface="Segoe UI"/>
                  <a:ea typeface="+mn-ea"/>
                  <a:cs typeface="+mn-cs"/>
                </a:rPr>
                <a:t>Control &amp; WIT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Data warehouses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Industry standard verticals</a:t>
              </a:r>
            </a:p>
          </p:txBody>
        </p:sp>
        <p:grpSp>
          <p:nvGrpSpPr>
            <p:cNvPr id="11" name="Group 10"/>
            <p:cNvGrpSpPr/>
            <p:nvPr/>
          </p:nvGrpSpPr>
          <p:grpSpPr>
            <a:xfrm>
              <a:off x="554157" y="1974104"/>
              <a:ext cx="4157520" cy="437297"/>
              <a:chOff x="554157" y="1974104"/>
              <a:chExt cx="4157520" cy="437297"/>
            </a:xfrm>
          </p:grpSpPr>
          <p:sp>
            <p:nvSpPr>
              <p:cNvPr id="42" name="Trapezoid 41"/>
              <p:cNvSpPr/>
              <p:nvPr/>
            </p:nvSpPr>
            <p:spPr bwMode="auto">
              <a:xfrm rot="10800000">
                <a:off x="554157" y="1974104"/>
                <a:ext cx="4157520" cy="437297"/>
              </a:xfrm>
              <a:prstGeom prst="trapezoid">
                <a:avLst>
                  <a:gd name="adj" fmla="val 74936"/>
                </a:avLst>
              </a:prstGeom>
              <a:solidFill>
                <a:schemeClr val="accent5"/>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TextBox 33"/>
              <p:cNvSpPr txBox="1"/>
              <p:nvPr/>
            </p:nvSpPr>
            <p:spPr>
              <a:xfrm>
                <a:off x="1770155" y="1991315"/>
                <a:ext cx="1671963"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Use or convert to a SaaS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(1</a:t>
                </a:r>
                <a:r>
                  <a:rPr kumimoji="0" lang="en-US" sz="1400" b="0" i="0" u="none" strike="noStrike" kern="1200" cap="none" spc="0" normalizeH="0" baseline="30000" noProof="0" dirty="0">
                    <a:ln>
                      <a:noFill/>
                    </a:ln>
                    <a:solidFill>
                      <a:srgbClr val="FFFFFF"/>
                    </a:solidFill>
                    <a:effectLst/>
                    <a:uLnTx/>
                    <a:uFillTx/>
                    <a:latin typeface="Segoe UI"/>
                    <a:ea typeface="+mn-ea"/>
                    <a:cs typeface="+mn-cs"/>
                  </a:rPr>
                  <a:t>st</a:t>
                </a:r>
                <a:r>
                  <a:rPr kumimoji="0" lang="en-US" sz="1400" b="0" i="0" u="none" strike="noStrike" kern="1200" cap="none" spc="0" normalizeH="0" baseline="0" noProof="0" dirty="0">
                    <a:ln>
                      <a:noFill/>
                    </a:ln>
                    <a:solidFill>
                      <a:srgbClr val="FFFFFF"/>
                    </a:solidFill>
                    <a:effectLst/>
                    <a:uLnTx/>
                    <a:uFillTx/>
                    <a:latin typeface="Segoe UI"/>
                    <a:ea typeface="+mn-ea"/>
                    <a:cs typeface="+mn-cs"/>
                  </a:rPr>
                  <a:t> or 3</a:t>
                </a:r>
                <a:r>
                  <a:rPr kumimoji="0" lang="en-US" sz="1400" b="0" i="0" u="none" strike="noStrike" kern="1200" cap="none" spc="0" normalizeH="0" baseline="30000" noProof="0" dirty="0">
                    <a:ln>
                      <a:noFill/>
                    </a:ln>
                    <a:solidFill>
                      <a:srgbClr val="FFFFFF"/>
                    </a:solidFill>
                    <a:effectLst/>
                    <a:uLnTx/>
                    <a:uFillTx/>
                    <a:latin typeface="Segoe UI"/>
                    <a:ea typeface="+mn-ea"/>
                    <a:cs typeface="+mn-cs"/>
                  </a:rPr>
                  <a:t>rd </a:t>
                </a:r>
                <a:r>
                  <a:rPr kumimoji="0" lang="en-US" sz="1400" b="0" i="0" u="none" strike="noStrike" kern="1200" cap="none" spc="0" normalizeH="0" baseline="0" noProof="0" dirty="0">
                    <a:ln>
                      <a:noFill/>
                    </a:ln>
                    <a:solidFill>
                      <a:srgbClr val="FFFFFF"/>
                    </a:solidFill>
                    <a:effectLst/>
                    <a:uLnTx/>
                    <a:uFillTx/>
                    <a:latin typeface="Segoe UI"/>
                    <a:ea typeface="+mn-ea"/>
                    <a:cs typeface="+mn-cs"/>
                  </a:rPr>
                  <a:t>party) solution</a:t>
                </a:r>
              </a:p>
            </p:txBody>
          </p:sp>
        </p:grpSp>
      </p:grpSp>
      <p:grpSp>
        <p:nvGrpSpPr>
          <p:cNvPr id="20" name="Group 19"/>
          <p:cNvGrpSpPr/>
          <p:nvPr/>
        </p:nvGrpSpPr>
        <p:grpSpPr>
          <a:xfrm>
            <a:off x="4890518" y="4726421"/>
            <a:ext cx="7110991" cy="2032894"/>
            <a:chOff x="3667760" y="3544953"/>
            <a:chExt cx="5334000" cy="1524887"/>
          </a:xfrm>
        </p:grpSpPr>
        <p:sp>
          <p:nvSpPr>
            <p:cNvPr id="49" name="Rectangle 48"/>
            <p:cNvSpPr/>
            <p:nvPr/>
          </p:nvSpPr>
          <p:spPr>
            <a:xfrm>
              <a:off x="3667760" y="3544953"/>
              <a:ext cx="5120640" cy="1524887"/>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TextBox 63"/>
            <p:cNvSpPr txBox="1"/>
            <p:nvPr/>
          </p:nvSpPr>
          <p:spPr>
            <a:xfrm>
              <a:off x="3749040" y="3647440"/>
              <a:ext cx="1463040" cy="1097280"/>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First to move</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Basic web apps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Advanced portals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Any new solutions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Any re-architected solutions</a:t>
              </a:r>
            </a:p>
          </p:txBody>
        </p:sp>
        <p:sp>
          <p:nvSpPr>
            <p:cNvPr id="65" name="TextBox 64"/>
            <p:cNvSpPr txBox="1"/>
            <p:nvPr/>
          </p:nvSpPr>
          <p:spPr>
            <a:xfrm>
              <a:off x="5491480" y="3647440"/>
              <a:ext cx="1463040" cy="1097280"/>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Next to move</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High I/O OLTP</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Regulatory and</a:t>
              </a:r>
              <a:br>
                <a:rPr kumimoji="0" lang="en-US" sz="1200" b="0" i="0" u="none" strike="noStrike" kern="1200" cap="none" spc="0" normalizeH="0" baseline="0" noProof="0" dirty="0">
                  <a:ln>
                    <a:noFill/>
                  </a:ln>
                  <a:solidFill>
                    <a:srgbClr val="505050"/>
                  </a:solidFill>
                  <a:effectLst/>
                  <a:uLnTx/>
                  <a:uFillTx/>
                  <a:latin typeface="Segoe UI"/>
                  <a:ea typeface="+mn-ea"/>
                  <a:cs typeface="+mn-cs"/>
                </a:rPr>
              </a:br>
              <a:r>
                <a:rPr kumimoji="0" lang="en-US" sz="1200" b="0" i="0" u="none" strike="noStrike" kern="1200" cap="none" spc="0" normalizeH="0" baseline="0" noProof="0" dirty="0">
                  <a:ln>
                    <a:noFill/>
                  </a:ln>
                  <a:solidFill>
                    <a:srgbClr val="505050"/>
                  </a:solidFill>
                  <a:effectLst/>
                  <a:uLnTx/>
                  <a:uFillTx/>
                  <a:latin typeface="Segoe UI"/>
                  <a:ea typeface="+mn-ea"/>
                  <a:cs typeface="+mn-cs"/>
                </a:rPr>
                <a:t>high business impact</a:t>
              </a:r>
            </a:p>
          </p:txBody>
        </p:sp>
        <p:sp>
          <p:nvSpPr>
            <p:cNvPr id="66" name="TextBox 65"/>
            <p:cNvSpPr txBox="1"/>
            <p:nvPr/>
          </p:nvSpPr>
          <p:spPr>
            <a:xfrm>
              <a:off x="7233920" y="3647440"/>
              <a:ext cx="1463040" cy="1097280"/>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Hard or costly </a:t>
              </a:r>
              <a:br>
                <a:rPr kumimoji="0" lang="en-US" sz="1600" b="1" i="0" u="none" strike="noStrike" kern="1200" cap="none" spc="0" normalizeH="0" baseline="0" noProof="0" dirty="0">
                  <a:ln>
                    <a:noFill/>
                  </a:ln>
                  <a:solidFill>
                    <a:srgbClr val="505050"/>
                  </a:solidFill>
                  <a:effectLst/>
                  <a:uLnTx/>
                  <a:uFillTx/>
                  <a:latin typeface="Segoe UI"/>
                  <a:ea typeface="+mn-ea"/>
                  <a:cs typeface="+mn-cs"/>
                </a:rPr>
              </a:br>
              <a:r>
                <a:rPr kumimoji="0" lang="en-US" sz="1600" b="1" i="0" u="none" strike="noStrike" kern="1200" cap="none" spc="0" normalizeH="0" baseline="0" noProof="0" dirty="0">
                  <a:ln>
                    <a:noFill/>
                  </a:ln>
                  <a:solidFill>
                    <a:srgbClr val="505050"/>
                  </a:solidFill>
                  <a:effectLst/>
                  <a:uLnTx/>
                  <a:uFillTx/>
                  <a:latin typeface="Segoe UI"/>
                  <a:ea typeface="+mn-ea"/>
                  <a:cs typeface="+mn-cs"/>
                </a:rPr>
                <a:t>to Move</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HVA Systems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PKI Systems </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Legacy source control</a:t>
              </a:r>
            </a:p>
          </p:txBody>
        </p:sp>
        <p:sp>
          <p:nvSpPr>
            <p:cNvPr id="76" name="Right Arrow 75"/>
            <p:cNvSpPr/>
            <p:nvPr/>
          </p:nvSpPr>
          <p:spPr>
            <a:xfrm>
              <a:off x="3671456" y="4572415"/>
              <a:ext cx="5330304" cy="488525"/>
            </a:xfrm>
            <a:prstGeom prst="rightArrow">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Segoe UI"/>
                  <a:ea typeface="+mn-ea"/>
                  <a:cs typeface="+mn-cs"/>
                </a:rPr>
                <a:t>Azure IT Roadmap</a:t>
              </a:r>
            </a:p>
          </p:txBody>
        </p:sp>
      </p:grpSp>
      <p:grpSp>
        <p:nvGrpSpPr>
          <p:cNvPr id="3" name="Group 2"/>
          <p:cNvGrpSpPr/>
          <p:nvPr/>
        </p:nvGrpSpPr>
        <p:grpSpPr>
          <a:xfrm>
            <a:off x="1158893" y="3003091"/>
            <a:ext cx="4624136" cy="3712491"/>
            <a:chOff x="868645" y="2252273"/>
            <a:chExt cx="3468594" cy="2784763"/>
          </a:xfrm>
        </p:grpSpPr>
        <p:sp>
          <p:nvSpPr>
            <p:cNvPr id="46" name="Trapezoid 45"/>
            <p:cNvSpPr/>
            <p:nvPr/>
          </p:nvSpPr>
          <p:spPr bwMode="auto">
            <a:xfrm rot="10800000">
              <a:off x="1890499" y="3795650"/>
              <a:ext cx="1424888"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 name="Group 20"/>
            <p:cNvGrpSpPr/>
            <p:nvPr/>
          </p:nvGrpSpPr>
          <p:grpSpPr>
            <a:xfrm>
              <a:off x="868645" y="2252273"/>
              <a:ext cx="3468594" cy="2784763"/>
              <a:chOff x="868645" y="2252273"/>
              <a:chExt cx="3468594" cy="2784763"/>
            </a:xfrm>
          </p:grpSpPr>
          <p:sp>
            <p:nvSpPr>
              <p:cNvPr id="53" name="Rectangle 52"/>
              <p:cNvSpPr/>
              <p:nvPr/>
            </p:nvSpPr>
            <p:spPr>
              <a:xfrm>
                <a:off x="2222536" y="4248023"/>
                <a:ext cx="760815" cy="78901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Segoe UI"/>
                    <a:ea typeface="+mn-ea"/>
                    <a:cs typeface="+mn-cs"/>
                  </a:rPr>
                  <a:t>Remain on-premise</a:t>
                </a:r>
              </a:p>
            </p:txBody>
          </p:sp>
          <p:sp>
            <p:nvSpPr>
              <p:cNvPr id="55" name="Right Brace 54"/>
              <p:cNvSpPr/>
              <p:nvPr/>
            </p:nvSpPr>
            <p:spPr>
              <a:xfrm rot="2280000">
                <a:off x="3574955" y="2252273"/>
                <a:ext cx="346792" cy="2305222"/>
              </a:xfrm>
              <a:prstGeom prst="rightBrac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0" name="Group 9"/>
              <p:cNvGrpSpPr/>
              <p:nvPr/>
            </p:nvGrpSpPr>
            <p:grpSpPr>
              <a:xfrm>
                <a:off x="868645" y="2433292"/>
                <a:ext cx="3468594" cy="437297"/>
                <a:chOff x="868645" y="2433292"/>
                <a:chExt cx="3468594" cy="437297"/>
              </a:xfrm>
            </p:grpSpPr>
            <p:sp>
              <p:nvSpPr>
                <p:cNvPr id="43" name="Trapezoid 42"/>
                <p:cNvSpPr/>
                <p:nvPr/>
              </p:nvSpPr>
              <p:spPr bwMode="auto">
                <a:xfrm rot="10800000">
                  <a:off x="868645" y="2433292"/>
                  <a:ext cx="3468594"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TextBox 35"/>
                <p:cNvSpPr txBox="1"/>
                <p:nvPr/>
              </p:nvSpPr>
              <p:spPr>
                <a:xfrm>
                  <a:off x="1702610" y="2444188"/>
                  <a:ext cx="1807052"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Expose functionality in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existing SaaS/PaaS solution</a:t>
                  </a:r>
                </a:p>
              </p:txBody>
            </p:sp>
          </p:grpSp>
          <p:grpSp>
            <p:nvGrpSpPr>
              <p:cNvPr id="8" name="Group 7"/>
              <p:cNvGrpSpPr/>
              <p:nvPr/>
            </p:nvGrpSpPr>
            <p:grpSpPr>
              <a:xfrm>
                <a:off x="1214590" y="2886166"/>
                <a:ext cx="2776705" cy="437297"/>
                <a:chOff x="1214590" y="2886166"/>
                <a:chExt cx="2776705" cy="437297"/>
              </a:xfrm>
            </p:grpSpPr>
            <p:sp>
              <p:nvSpPr>
                <p:cNvPr id="44" name="Trapezoid 43"/>
                <p:cNvSpPr/>
                <p:nvPr/>
              </p:nvSpPr>
              <p:spPr bwMode="auto">
                <a:xfrm rot="10800000">
                  <a:off x="1214590" y="2886166"/>
                  <a:ext cx="2776705"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TextBox 36"/>
                <p:cNvSpPr txBox="1"/>
                <p:nvPr/>
              </p:nvSpPr>
              <p:spPr>
                <a:xfrm>
                  <a:off x="1592866" y="2985941"/>
                  <a:ext cx="2026542" cy="237749"/>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Convert to Azure PaaS solution</a:t>
                  </a:r>
                </a:p>
              </p:txBody>
            </p:sp>
          </p:grpSp>
          <p:grpSp>
            <p:nvGrpSpPr>
              <p:cNvPr id="7" name="Group 6"/>
              <p:cNvGrpSpPr/>
              <p:nvPr/>
            </p:nvGrpSpPr>
            <p:grpSpPr>
              <a:xfrm>
                <a:off x="1551581" y="3339038"/>
                <a:ext cx="2102722" cy="437297"/>
                <a:chOff x="1551581" y="3339038"/>
                <a:chExt cx="2102722" cy="437297"/>
              </a:xfrm>
            </p:grpSpPr>
            <p:sp>
              <p:nvSpPr>
                <p:cNvPr id="45" name="Trapezoid 44"/>
                <p:cNvSpPr/>
                <p:nvPr/>
              </p:nvSpPr>
              <p:spPr bwMode="auto">
                <a:xfrm rot="10800000">
                  <a:off x="1551581" y="3339038"/>
                  <a:ext cx="2102722"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TextBox 37"/>
                <p:cNvSpPr txBox="1"/>
                <p:nvPr/>
              </p:nvSpPr>
              <p:spPr>
                <a:xfrm>
                  <a:off x="1809879" y="3349933"/>
                  <a:ext cx="1592513"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Optimize for and move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to Azure IaaS</a:t>
                  </a:r>
                </a:p>
              </p:txBody>
            </p:sp>
          </p:grpSp>
          <p:sp>
            <p:nvSpPr>
              <p:cNvPr id="39" name="TextBox 38"/>
              <p:cNvSpPr txBox="1"/>
              <p:nvPr/>
            </p:nvSpPr>
            <p:spPr>
              <a:xfrm>
                <a:off x="2012254" y="3814229"/>
                <a:ext cx="1187765" cy="400138"/>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Segoe UI"/>
                    <a:ea typeface="+mn-ea"/>
                    <a:cs typeface="+mn-cs"/>
                  </a:rPr>
                  <a:t>No change, lift ‘n </a:t>
                </a:r>
                <a:br>
                  <a:rPr kumimoji="0" lang="en-US" sz="1333" b="0" i="0" u="none" strike="noStrike" kern="1200" cap="none" spc="0" normalizeH="0" baseline="0" noProof="0" dirty="0">
                    <a:ln>
                      <a:noFill/>
                    </a:ln>
                    <a:solidFill>
                      <a:srgbClr val="FFFFFF"/>
                    </a:solidFill>
                    <a:effectLst/>
                    <a:uLnTx/>
                    <a:uFillTx/>
                    <a:latin typeface="Segoe UI"/>
                    <a:ea typeface="+mn-ea"/>
                    <a:cs typeface="+mn-cs"/>
                  </a:rPr>
                </a:br>
                <a:r>
                  <a:rPr kumimoji="0" lang="en-US" sz="1333" b="0" i="0" u="none" strike="noStrike" kern="1200" cap="none" spc="0" normalizeH="0" baseline="0" noProof="0" dirty="0">
                    <a:ln>
                      <a:noFill/>
                    </a:ln>
                    <a:solidFill>
                      <a:srgbClr val="FFFFFF"/>
                    </a:solidFill>
                    <a:effectLst/>
                    <a:uLnTx/>
                    <a:uFillTx/>
                    <a:latin typeface="Segoe UI"/>
                    <a:ea typeface="+mn-ea"/>
                    <a:cs typeface="+mn-cs"/>
                  </a:rPr>
                  <a:t>shift to IaaS</a:t>
                </a:r>
              </a:p>
            </p:txBody>
          </p:sp>
        </p:grpSp>
      </p:grpSp>
      <p:grpSp>
        <p:nvGrpSpPr>
          <p:cNvPr id="16" name="Group 15"/>
          <p:cNvGrpSpPr/>
          <p:nvPr/>
        </p:nvGrpSpPr>
        <p:grpSpPr>
          <a:xfrm>
            <a:off x="3898806" y="5662939"/>
            <a:ext cx="898118" cy="790869"/>
            <a:chOff x="2923870" y="4247442"/>
            <a:chExt cx="673684" cy="593236"/>
          </a:xfrm>
        </p:grpSpPr>
        <p:sp>
          <p:nvSpPr>
            <p:cNvPr id="62" name="Oval 61"/>
            <p:cNvSpPr/>
            <p:nvPr/>
          </p:nvSpPr>
          <p:spPr>
            <a:xfrm>
              <a:off x="2977075" y="424744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63" name="TextBox 62"/>
            <p:cNvSpPr txBox="1"/>
            <p:nvPr/>
          </p:nvSpPr>
          <p:spPr>
            <a:xfrm>
              <a:off x="2923870" y="441507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a:ea typeface="+mn-ea"/>
                  <a:cs typeface="+mn-cs"/>
                </a:rPr>
                <a:t>&lt;5%</a:t>
              </a:r>
            </a:p>
          </p:txBody>
        </p:sp>
      </p:grpSp>
      <p:grpSp>
        <p:nvGrpSpPr>
          <p:cNvPr id="13" name="Group 12"/>
          <p:cNvGrpSpPr/>
          <p:nvPr/>
        </p:nvGrpSpPr>
        <p:grpSpPr>
          <a:xfrm>
            <a:off x="6498986" y="4294920"/>
            <a:ext cx="898118" cy="790869"/>
            <a:chOff x="4874282" y="3221282"/>
            <a:chExt cx="673684" cy="593236"/>
          </a:xfrm>
        </p:grpSpPr>
        <p:sp>
          <p:nvSpPr>
            <p:cNvPr id="68" name="Oval 67"/>
            <p:cNvSpPr/>
            <p:nvPr/>
          </p:nvSpPr>
          <p:spPr>
            <a:xfrm>
              <a:off x="4923202" y="322128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69" name="TextBox 68"/>
            <p:cNvSpPr txBox="1"/>
            <p:nvPr/>
          </p:nvSpPr>
          <p:spPr>
            <a:xfrm>
              <a:off x="4874282" y="338891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a:ea typeface="+mn-ea"/>
                  <a:cs typeface="+mn-cs"/>
                </a:rPr>
                <a:t>~35%</a:t>
              </a:r>
            </a:p>
          </p:txBody>
        </p:sp>
      </p:grpSp>
      <p:grpSp>
        <p:nvGrpSpPr>
          <p:cNvPr id="14" name="Group 13"/>
          <p:cNvGrpSpPr/>
          <p:nvPr/>
        </p:nvGrpSpPr>
        <p:grpSpPr>
          <a:xfrm>
            <a:off x="8828682" y="4294920"/>
            <a:ext cx="898118" cy="790869"/>
            <a:chOff x="6621802" y="3221282"/>
            <a:chExt cx="673684" cy="593236"/>
          </a:xfrm>
        </p:grpSpPr>
        <p:sp>
          <p:nvSpPr>
            <p:cNvPr id="71" name="Oval 70"/>
            <p:cNvSpPr/>
            <p:nvPr/>
          </p:nvSpPr>
          <p:spPr>
            <a:xfrm>
              <a:off x="6670722" y="322128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72" name="TextBox 71"/>
            <p:cNvSpPr txBox="1"/>
            <p:nvPr/>
          </p:nvSpPr>
          <p:spPr>
            <a:xfrm>
              <a:off x="6621802" y="338891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a:ea typeface="+mn-ea"/>
                  <a:cs typeface="+mn-cs"/>
                </a:rPr>
                <a:t>~10%</a:t>
              </a:r>
            </a:p>
          </p:txBody>
        </p:sp>
      </p:grpSp>
      <p:grpSp>
        <p:nvGrpSpPr>
          <p:cNvPr id="15" name="Group 14"/>
          <p:cNvGrpSpPr/>
          <p:nvPr/>
        </p:nvGrpSpPr>
        <p:grpSpPr>
          <a:xfrm>
            <a:off x="11144026" y="4294920"/>
            <a:ext cx="898118" cy="790869"/>
            <a:chOff x="8358556" y="3221282"/>
            <a:chExt cx="673684" cy="593236"/>
          </a:xfrm>
        </p:grpSpPr>
        <p:sp>
          <p:nvSpPr>
            <p:cNvPr id="74" name="Oval 73"/>
            <p:cNvSpPr/>
            <p:nvPr/>
          </p:nvSpPr>
          <p:spPr>
            <a:xfrm>
              <a:off x="8407476" y="322128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75" name="TextBox 74"/>
            <p:cNvSpPr txBox="1"/>
            <p:nvPr/>
          </p:nvSpPr>
          <p:spPr>
            <a:xfrm>
              <a:off x="8358556" y="338891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a:ea typeface="+mn-ea"/>
                  <a:cs typeface="+mn-cs"/>
                </a:rPr>
                <a:t>~5%</a:t>
              </a:r>
            </a:p>
          </p:txBody>
        </p:sp>
      </p:grpSp>
      <p:grpSp>
        <p:nvGrpSpPr>
          <p:cNvPr id="4" name="Group 3"/>
          <p:cNvGrpSpPr/>
          <p:nvPr/>
        </p:nvGrpSpPr>
        <p:grpSpPr>
          <a:xfrm>
            <a:off x="232469" y="1744962"/>
            <a:ext cx="6934373" cy="874946"/>
            <a:chOff x="173728" y="1308542"/>
            <a:chExt cx="5201518" cy="656302"/>
          </a:xfrm>
        </p:grpSpPr>
        <p:grpSp>
          <p:nvGrpSpPr>
            <p:cNvPr id="12" name="Group 11"/>
            <p:cNvGrpSpPr/>
            <p:nvPr/>
          </p:nvGrpSpPr>
          <p:grpSpPr>
            <a:xfrm>
              <a:off x="173728" y="1527547"/>
              <a:ext cx="4858429" cy="437297"/>
              <a:chOff x="173728" y="1527547"/>
              <a:chExt cx="4858429" cy="437297"/>
            </a:xfrm>
          </p:grpSpPr>
          <p:sp>
            <p:nvSpPr>
              <p:cNvPr id="6" name="Trapezoid 5"/>
              <p:cNvSpPr/>
              <p:nvPr/>
            </p:nvSpPr>
            <p:spPr bwMode="auto">
              <a:xfrm rot="10800000">
                <a:off x="173728" y="1527547"/>
                <a:ext cx="4858429" cy="437297"/>
              </a:xfrm>
              <a:prstGeom prst="trapezoid">
                <a:avLst>
                  <a:gd name="adj" fmla="val 74936"/>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extBox 1"/>
              <p:cNvSpPr txBox="1"/>
              <p:nvPr/>
            </p:nvSpPr>
            <p:spPr>
              <a:xfrm>
                <a:off x="1243119" y="1627322"/>
                <a:ext cx="2726034" cy="237749"/>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Retire it, right-size, eliminate environments</a:t>
                </a:r>
                <a:endParaRPr kumimoji="0" lang="en-US" sz="14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2" name="Group 51"/>
            <p:cNvGrpSpPr/>
            <p:nvPr/>
          </p:nvGrpSpPr>
          <p:grpSpPr>
            <a:xfrm>
              <a:off x="4701562" y="1308542"/>
              <a:ext cx="673684" cy="593236"/>
              <a:chOff x="4701562" y="1308542"/>
              <a:chExt cx="673684" cy="593236"/>
            </a:xfrm>
          </p:grpSpPr>
          <p:sp>
            <p:nvSpPr>
              <p:cNvPr id="56" name="Oval 55"/>
              <p:cNvSpPr/>
              <p:nvPr/>
            </p:nvSpPr>
            <p:spPr>
              <a:xfrm>
                <a:off x="4750482" y="130854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57" name="TextBox 56"/>
              <p:cNvSpPr txBox="1"/>
              <p:nvPr/>
            </p:nvSpPr>
            <p:spPr>
              <a:xfrm>
                <a:off x="4701562" y="147617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a:ea typeface="+mn-ea"/>
                    <a:cs typeface="+mn-cs"/>
                  </a:rPr>
                  <a:t>~30%</a:t>
                </a:r>
              </a:p>
            </p:txBody>
          </p:sp>
        </p:grpSp>
      </p:grpSp>
    </p:spTree>
    <p:extLst>
      <p:ext uri="{BB962C8B-B14F-4D97-AF65-F5344CB8AC3E}">
        <p14:creationId xmlns:p14="http://schemas.microsoft.com/office/powerpoint/2010/main" val="29095337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title="Icon showing a speedometer">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title="Icon showing two squares overlapping">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title="Icon showing a light bulb">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title="Icon showing a key"/>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898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4035" y="139960"/>
            <a:ext cx="12598981" cy="6793515"/>
            <a:chOff x="-250765" y="141316"/>
            <a:chExt cx="12855263" cy="6931705"/>
          </a:xfrm>
        </p:grpSpPr>
        <p:sp>
          <p:nvSpPr>
            <p:cNvPr id="78" name="Rectangle 77"/>
            <p:cNvSpPr/>
            <p:nvPr/>
          </p:nvSpPr>
          <p:spPr bwMode="auto">
            <a:xfrm>
              <a:off x="-882" y="141316"/>
              <a:ext cx="12437960" cy="4667919"/>
            </a:xfrm>
            <a:prstGeom prst="rect">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600" b="1" kern="0" dirty="0">
                  <a:solidFill>
                    <a:srgbClr val="353535"/>
                  </a:solidFill>
                  <a:latin typeface="Segoe UI"/>
                  <a:ea typeface="Segoe UI" pitchFamily="34" charset="0"/>
                  <a:cs typeface="Segoe UI" pitchFamily="34" charset="0"/>
                </a:rPr>
                <a:t>Platform Services</a:t>
              </a:r>
            </a:p>
          </p:txBody>
        </p:sp>
        <p:sp>
          <p:nvSpPr>
            <p:cNvPr id="87" name="Rectangle 86"/>
            <p:cNvSpPr/>
            <p:nvPr/>
          </p:nvSpPr>
          <p:spPr bwMode="auto">
            <a:xfrm>
              <a:off x="602" y="4608702"/>
              <a:ext cx="12436475" cy="2401980"/>
            </a:xfrm>
            <a:prstGeom prst="rect">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600" b="1" kern="0" dirty="0">
                  <a:solidFill>
                    <a:srgbClr val="353535"/>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89617" tIns="44808"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2" y="4930665"/>
              <a:ext cx="2892122" cy="789804"/>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89617" tIns="44808"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370" b="1" kern="0" dirty="0">
                  <a:solidFill>
                    <a:srgbClr val="353535"/>
                  </a:solidFill>
                  <a:latin typeface="Segoe UI"/>
                  <a:ea typeface="Segoe UI" pitchFamily="34" charset="0"/>
                  <a:cs typeface="Segoe UI" pitchFamily="34" charset="0"/>
                </a:rPr>
                <a:t>Datacenter Infrastructure (50 Regions, 40 Online)</a:t>
              </a:r>
            </a:p>
          </p:txBody>
        </p:sp>
        <p:pic>
          <p:nvPicPr>
            <p:cNvPr id="3" name="Picture 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a:solidFill>
              <a:schemeClr val="bg1"/>
            </a:solidFill>
          </p:spPr>
        </p:pic>
        <p:pic>
          <p:nvPicPr>
            <p:cNvPr id="45" name="Picture 4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a:solidFill>
              <a:schemeClr val="bg1"/>
            </a:solidFill>
          </p:spPr>
        </p:pic>
        <p:pic>
          <p:nvPicPr>
            <p:cNvPr id="46" name="Picture 4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a:solidFill>
              <a:schemeClr val="bg1"/>
            </a:solidFill>
          </p:spPr>
        </p:pic>
        <p:pic>
          <p:nvPicPr>
            <p:cNvPr id="47" name="Picture 4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a:solidFill>
              <a:schemeClr val="bg1"/>
            </a:solidFill>
          </p:spPr>
        </p:pic>
        <p:pic>
          <p:nvPicPr>
            <p:cNvPr id="48" name="Picture 4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a:solidFill>
              <a:schemeClr val="bg1"/>
            </a:solidFill>
          </p:spPr>
        </p:pic>
        <p:pic>
          <p:nvPicPr>
            <p:cNvPr id="49" name="Picture 4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a:solidFill>
              <a:schemeClr val="bg1"/>
            </a:solidFill>
          </p:spPr>
        </p:pic>
        <p:pic>
          <p:nvPicPr>
            <p:cNvPr id="50" name="Picture 4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a:solidFill>
              <a:schemeClr val="bg1"/>
            </a:solidFill>
          </p:spPr>
        </p:pic>
        <p:pic>
          <p:nvPicPr>
            <p:cNvPr id="51" name="Picture 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a:solidFill>
              <a:schemeClr val="bg1"/>
            </a:solidFill>
          </p:spPr>
        </p:pic>
        <p:pic>
          <p:nvPicPr>
            <p:cNvPr id="52" name="Picture 5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a:solidFill>
              <a:schemeClr val="bg1"/>
            </a:solidFill>
          </p:spPr>
        </p:pic>
        <p:pic>
          <p:nvPicPr>
            <p:cNvPr id="53" name="Picture 5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a:solidFill>
              <a:schemeClr val="bg1"/>
            </a:solidFill>
          </p:spPr>
        </p:pic>
        <p:pic>
          <p:nvPicPr>
            <p:cNvPr id="54" name="Picture 5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a:solidFill>
              <a:schemeClr val="bg1"/>
            </a:solidFill>
          </p:spPr>
        </p:pic>
        <p:pic>
          <p:nvPicPr>
            <p:cNvPr id="55" name="Picture 5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a:solidFill>
              <a:schemeClr val="bg1"/>
            </a:solidFill>
          </p:spPr>
        </p:pic>
        <p:pic>
          <p:nvPicPr>
            <p:cNvPr id="57" name="Picture 5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a:solidFill>
              <a:schemeClr val="bg1"/>
            </a:solidFill>
          </p:spPr>
        </p:pic>
        <p:pic>
          <p:nvPicPr>
            <p:cNvPr id="58" name="Picture 5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a:solidFill>
              <a:schemeClr val="bg1"/>
            </a:solidFill>
          </p:spPr>
        </p:pic>
        <p:pic>
          <p:nvPicPr>
            <p:cNvPr id="59" name="Picture 5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0765" y="6292731"/>
              <a:ext cx="780290" cy="780290"/>
            </a:xfrm>
            <a:prstGeom prst="rect">
              <a:avLst/>
            </a:prstGeom>
            <a:solidFill>
              <a:schemeClr val="bg1"/>
            </a:solidFill>
          </p:spPr>
        </p:pic>
        <p:pic>
          <p:nvPicPr>
            <p:cNvPr id="60" name="Picture 5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54544" y="6292731"/>
              <a:ext cx="780290" cy="780290"/>
            </a:xfrm>
            <a:prstGeom prst="rect">
              <a:avLst/>
            </a:prstGeom>
            <a:solidFill>
              <a:schemeClr val="bg1"/>
            </a:solidFill>
          </p:spPr>
        </p:pic>
        <p:sp>
          <p:nvSpPr>
            <p:cNvPr id="41" name="Rectangle 40"/>
            <p:cNvSpPr/>
            <p:nvPr/>
          </p:nvSpPr>
          <p:spPr bwMode="auto">
            <a:xfrm>
              <a:off x="4460370" y="532204"/>
              <a:ext cx="2193137" cy="2184965"/>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13599" eaLnBrk="0" fontAlgn="base" hangingPunct="0">
                  <a:lnSpc>
                    <a:spcPts val="800"/>
                  </a:lnSpc>
                  <a:spcBef>
                    <a:spcPct val="0"/>
                  </a:spcBef>
                  <a:spcAft>
                    <a:spcPct val="0"/>
                  </a:spcAft>
                  <a:defRPr/>
                </a:pPr>
                <a:endPar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22928" y="1019446"/>
              <a:ext cx="993523" cy="312683"/>
              <a:chOff x="6645527" y="2017974"/>
              <a:chExt cx="993523" cy="312683"/>
            </a:xfrm>
          </p:grpSpPr>
          <p:sp>
            <p:nvSpPr>
              <p:cNvPr id="153" name="TextBox 152"/>
              <p:cNvSpPr txBox="1"/>
              <p:nvPr/>
            </p:nvSpPr>
            <p:spPr>
              <a:xfrm>
                <a:off x="6979894" y="2017974"/>
                <a:ext cx="659156" cy="26163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45527" y="2039564"/>
                <a:ext cx="291092" cy="291093"/>
              </a:xfrm>
              <a:prstGeom prst="rect">
                <a:avLst/>
              </a:prstGeom>
            </p:spPr>
          </p:pic>
        </p:grpSp>
        <p:grpSp>
          <p:nvGrpSpPr>
            <p:cNvPr id="139" name="Group 138"/>
            <p:cNvGrpSpPr/>
            <p:nvPr/>
          </p:nvGrpSpPr>
          <p:grpSpPr>
            <a:xfrm>
              <a:off x="4666695" y="1561080"/>
              <a:ext cx="1088131" cy="294805"/>
              <a:chOff x="5689294" y="2559608"/>
              <a:chExt cx="1088131" cy="294805"/>
            </a:xfrm>
          </p:grpSpPr>
          <p:sp>
            <p:nvSpPr>
              <p:cNvPr id="157" name="TextBox 156"/>
              <p:cNvSpPr txBox="1"/>
              <p:nvPr/>
            </p:nvSpPr>
            <p:spPr>
              <a:xfrm>
                <a:off x="6118269" y="2568628"/>
                <a:ext cx="659156" cy="256602"/>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689294" y="2559608"/>
                <a:ext cx="294804" cy="294805"/>
              </a:xfrm>
              <a:prstGeom prst="rect">
                <a:avLst/>
              </a:prstGeom>
            </p:spPr>
          </p:pic>
        </p:grpSp>
        <p:grpSp>
          <p:nvGrpSpPr>
            <p:cNvPr id="142" name="Group 141"/>
            <p:cNvGrpSpPr/>
            <p:nvPr/>
          </p:nvGrpSpPr>
          <p:grpSpPr>
            <a:xfrm>
              <a:off x="5609409" y="2040857"/>
              <a:ext cx="1002996" cy="301535"/>
              <a:chOff x="6632008" y="3039385"/>
              <a:chExt cx="1002996" cy="301535"/>
            </a:xfrm>
          </p:grpSpPr>
          <p:sp>
            <p:nvSpPr>
              <p:cNvPr id="161" name="TextBox 160"/>
              <p:cNvSpPr txBox="1"/>
              <p:nvPr/>
            </p:nvSpPr>
            <p:spPr>
              <a:xfrm>
                <a:off x="6975848" y="3039385"/>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2008" y="3051657"/>
                <a:ext cx="289263" cy="289263"/>
              </a:xfrm>
              <a:prstGeom prst="rect">
                <a:avLst/>
              </a:prstGeom>
            </p:spPr>
          </p:pic>
        </p:grpSp>
        <p:sp>
          <p:nvSpPr>
            <p:cNvPr id="71" name="Rectangle 70"/>
            <p:cNvSpPr/>
            <p:nvPr/>
          </p:nvSpPr>
          <p:spPr bwMode="auto">
            <a:xfrm>
              <a:off x="10450876" y="141316"/>
              <a:ext cx="1569938" cy="4755086"/>
            </a:xfrm>
            <a:prstGeom prst="rect">
              <a:avLst/>
            </a:prstGeom>
            <a:solidFill>
              <a:schemeClr val="accent1">
                <a:lumMod val="50000"/>
              </a:scheme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solidFill>
                    <a:srgbClr val="FFFFFF"/>
                  </a:solidFill>
                  <a:latin typeface="Segoe UI"/>
                  <a:ea typeface="Segoe UI" pitchFamily="34" charset="0"/>
                  <a:cs typeface="Segoe UI" pitchFamily="34" charset="0"/>
                </a:rPr>
                <a:t>Hybrid</a:t>
              </a:r>
            </a:p>
            <a:p>
              <a:pPr algn="ctr" defTabSz="895579" fontAlgn="base">
                <a:lnSpc>
                  <a:spcPct val="90000"/>
                </a:lnSpc>
                <a:defRPr/>
              </a:pPr>
              <a:r>
                <a:rPr lang="en-US" sz="1272"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88157" y="2387317"/>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740596" y="2330901"/>
              <a:ext cx="296408" cy="296408"/>
            </a:xfrm>
            <a:prstGeom prst="rect">
              <a:avLst/>
            </a:prstGeom>
          </p:spPr>
        </p:pic>
        <p:sp>
          <p:nvSpPr>
            <p:cNvPr id="208" name="TextBox 207"/>
            <p:cNvSpPr txBox="1"/>
            <p:nvPr/>
          </p:nvSpPr>
          <p:spPr>
            <a:xfrm>
              <a:off x="11096765" y="4395351"/>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599" eaLnBrk="0" fontAlgn="base" hangingPunct="0">
                <a:lnSpc>
                  <a:spcPts val="800"/>
                </a:lnSpc>
                <a:spcBef>
                  <a:spcPct val="0"/>
                </a:spcBef>
                <a:spcAft>
                  <a:spcPct val="0"/>
                </a:spcAft>
                <a:defRPr/>
              </a:pPr>
              <a:endPar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50177" y="4365428"/>
              <a:ext cx="286828" cy="286828"/>
            </a:xfrm>
            <a:prstGeom prst="rect">
              <a:avLst/>
            </a:prstGeom>
          </p:spPr>
        </p:pic>
        <p:sp>
          <p:nvSpPr>
            <p:cNvPr id="210" name="TextBox 209"/>
            <p:cNvSpPr txBox="1"/>
            <p:nvPr/>
          </p:nvSpPr>
          <p:spPr>
            <a:xfrm>
              <a:off x="11103886" y="3905029"/>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59764" y="3860571"/>
              <a:ext cx="285842" cy="285842"/>
            </a:xfrm>
            <a:prstGeom prst="rect">
              <a:avLst/>
            </a:prstGeom>
          </p:spPr>
        </p:pic>
        <p:sp>
          <p:nvSpPr>
            <p:cNvPr id="212" name="TextBox 211"/>
            <p:cNvSpPr txBox="1"/>
            <p:nvPr/>
          </p:nvSpPr>
          <p:spPr>
            <a:xfrm>
              <a:off x="11088642" y="3435087"/>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62208" y="3420947"/>
              <a:ext cx="286753" cy="286753"/>
            </a:xfrm>
            <a:prstGeom prst="rect">
              <a:avLst/>
            </a:prstGeom>
          </p:spPr>
        </p:pic>
        <p:sp>
          <p:nvSpPr>
            <p:cNvPr id="33" name="Rectangle 32"/>
            <p:cNvSpPr/>
            <p:nvPr/>
          </p:nvSpPr>
          <p:spPr bwMode="auto">
            <a:xfrm>
              <a:off x="6011602" y="4930665"/>
              <a:ext cx="6291748" cy="789804"/>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89617" tIns="44808"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83631" y="532204"/>
              <a:ext cx="3539738" cy="1335747"/>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599" eaLnBrk="0" fontAlgn="base" hangingPunct="0">
                  <a:lnSpc>
                    <a:spcPts val="800"/>
                  </a:lnSpc>
                  <a:spcBef>
                    <a:spcPct val="0"/>
                  </a:spcBef>
                  <a:spcAft>
                    <a:spcPct val="0"/>
                  </a:spcAft>
                  <a:defRPr/>
                </a:pPr>
                <a:endPar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042">
                <a:defRPr/>
              </a:pPr>
              <a:endParaRPr lang="en-US" sz="1765" kern="0">
                <a:solidFill>
                  <a:sysClr val="windowText" lastClr="000000"/>
                </a:solidFill>
                <a:latin typeface="Segoe UI"/>
              </a:endParaRPr>
            </a:p>
          </p:txBody>
        </p:sp>
        <p:sp>
          <p:nvSpPr>
            <p:cNvPr id="197" name="TextBox 196"/>
            <p:cNvSpPr txBox="1"/>
            <p:nvPr/>
          </p:nvSpPr>
          <p:spPr>
            <a:xfrm>
              <a:off x="11105498" y="856568"/>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44224" y="838776"/>
              <a:ext cx="314185" cy="554511"/>
              <a:chOff x="10783908" y="809323"/>
              <a:chExt cx="314185" cy="55451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83908" y="813084"/>
                <a:ext cx="262077" cy="262076"/>
              </a:xfrm>
              <a:prstGeom prst="rect">
                <a:avLst/>
              </a:prstGeom>
            </p:spPr>
          </p:pic>
          <p:sp>
            <p:nvSpPr>
              <p:cNvPr id="2" name="Heart 1"/>
              <p:cNvSpPr/>
              <p:nvPr/>
            </p:nvSpPr>
            <p:spPr bwMode="auto">
              <a:xfrm>
                <a:off x="10951730" y="809323"/>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57585"/>
              <a:ext cx="843562" cy="346180"/>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626000" y="5257462"/>
              <a:ext cx="845785" cy="346426"/>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17924" rIns="0" bIns="89617"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6890"/>
              <a:ext cx="569842" cy="363427"/>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6890"/>
              <a:ext cx="571089" cy="363427"/>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6890"/>
              <a:ext cx="615430" cy="363427"/>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300688"/>
              <a:ext cx="1149786" cy="356066"/>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105498" y="1308181"/>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773712" y="1319825"/>
              <a:ext cx="245456" cy="317925"/>
            </a:xfrm>
            <a:prstGeom prst="rect">
              <a:avLst/>
            </a:prstGeom>
          </p:spPr>
        </p:pic>
        <p:sp>
          <p:nvSpPr>
            <p:cNvPr id="28" name="Rectangle 27"/>
            <p:cNvSpPr/>
            <p:nvPr/>
          </p:nvSpPr>
          <p:spPr bwMode="auto">
            <a:xfrm>
              <a:off x="9508225" y="5257462"/>
              <a:ext cx="921643" cy="346426"/>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88161" y="5291666"/>
              <a:ext cx="210127" cy="210127"/>
            </a:xfrm>
            <a:prstGeom prst="rect">
              <a:avLst/>
            </a:prstGeom>
            <a:solidFill>
              <a:srgbClr val="0072C6"/>
            </a:solidFill>
          </p:spPr>
        </p:pic>
        <p:sp>
          <p:nvSpPr>
            <p:cNvPr id="247" name="Rectangle 246"/>
            <p:cNvSpPr/>
            <p:nvPr/>
          </p:nvSpPr>
          <p:spPr bwMode="auto">
            <a:xfrm>
              <a:off x="11373143" y="5257462"/>
              <a:ext cx="870398" cy="346426"/>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35847"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100285" y="2872466"/>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742114" y="2827160"/>
              <a:ext cx="280231" cy="280232"/>
            </a:xfrm>
            <a:prstGeom prst="rect">
              <a:avLst/>
            </a:prstGeom>
          </p:spPr>
        </p:pic>
        <p:sp>
          <p:nvSpPr>
            <p:cNvPr id="35" name="Rectangle 34"/>
            <p:cNvSpPr/>
            <p:nvPr/>
          </p:nvSpPr>
          <p:spPr bwMode="auto">
            <a:xfrm>
              <a:off x="2054573" y="2924476"/>
              <a:ext cx="2289675" cy="1673141"/>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679325" y="2041992"/>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61911" y="2826742"/>
              <a:ext cx="2190056" cy="1773950"/>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0688"/>
              <a:ext cx="861746" cy="356066"/>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8533" y="5257462"/>
              <a:ext cx="691304" cy="346426"/>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66307" y="5257462"/>
              <a:ext cx="870398" cy="346426"/>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95922" y="5281756"/>
              <a:ext cx="241495" cy="241495"/>
            </a:xfrm>
            <a:prstGeom prst="rect">
              <a:avLst/>
            </a:prstGeom>
            <a:solidFill>
              <a:srgbClr val="0072C6"/>
            </a:solidFill>
          </p:spPr>
        </p:pic>
        <p:sp>
          <p:nvSpPr>
            <p:cNvPr id="29" name="Rectangle 28"/>
            <p:cNvSpPr/>
            <p:nvPr/>
          </p:nvSpPr>
          <p:spPr bwMode="auto">
            <a:xfrm>
              <a:off x="6952474" y="5257585"/>
              <a:ext cx="829620" cy="346180"/>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80940" y="1897029"/>
              <a:ext cx="659156" cy="302667"/>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12253" y="1806209"/>
              <a:ext cx="298103" cy="298103"/>
            </a:xfrm>
            <a:prstGeom prst="rect">
              <a:avLst/>
            </a:prstGeom>
          </p:spPr>
        </p:pic>
        <p:sp>
          <p:nvSpPr>
            <p:cNvPr id="39" name="Rectangle 38"/>
            <p:cNvSpPr/>
            <p:nvPr/>
          </p:nvSpPr>
          <p:spPr bwMode="auto">
            <a:xfrm>
              <a:off x="6781352" y="2732088"/>
              <a:ext cx="3544295" cy="1871537"/>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66650" y="141316"/>
              <a:ext cx="1547714" cy="4755086"/>
            </a:xfrm>
            <a:prstGeom prst="rect">
              <a:avLst/>
            </a:prstGeom>
            <a:solidFill>
              <a:schemeClr val="accent1">
                <a:lumMod val="50000"/>
              </a:scheme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370" b="1" kern="0" dirty="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1015118" y="1610600"/>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65718" y="1589912"/>
              <a:ext cx="298103" cy="298103"/>
            </a:xfrm>
            <a:prstGeom prst="rect">
              <a:avLst/>
            </a:prstGeom>
          </p:spPr>
        </p:pic>
        <p:sp>
          <p:nvSpPr>
            <p:cNvPr id="195" name="TextBox 194"/>
            <p:cNvSpPr txBox="1"/>
            <p:nvPr/>
          </p:nvSpPr>
          <p:spPr>
            <a:xfrm>
              <a:off x="977107" y="2429641"/>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661692" y="2419725"/>
              <a:ext cx="288019" cy="288019"/>
            </a:xfrm>
            <a:prstGeom prst="rect">
              <a:avLst/>
            </a:prstGeom>
          </p:spPr>
        </p:pic>
        <p:sp>
          <p:nvSpPr>
            <p:cNvPr id="198" name="TextBox 197"/>
            <p:cNvSpPr txBox="1"/>
            <p:nvPr/>
          </p:nvSpPr>
          <p:spPr>
            <a:xfrm>
              <a:off x="1011034" y="2844728"/>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61692" y="2808695"/>
              <a:ext cx="289607" cy="289607"/>
            </a:xfrm>
            <a:prstGeom prst="rect">
              <a:avLst/>
            </a:prstGeom>
          </p:spPr>
        </p:pic>
        <p:sp>
          <p:nvSpPr>
            <p:cNvPr id="200" name="TextBox 199"/>
            <p:cNvSpPr txBox="1"/>
            <p:nvPr/>
          </p:nvSpPr>
          <p:spPr>
            <a:xfrm>
              <a:off x="994113" y="1304574"/>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61692" y="1204572"/>
              <a:ext cx="286236" cy="286236"/>
            </a:xfrm>
            <a:prstGeom prst="rect">
              <a:avLst/>
            </a:prstGeom>
          </p:spPr>
        </p:pic>
        <p:sp>
          <p:nvSpPr>
            <p:cNvPr id="204" name="TextBox 203"/>
            <p:cNvSpPr txBox="1"/>
            <p:nvPr/>
          </p:nvSpPr>
          <p:spPr>
            <a:xfrm>
              <a:off x="1009199" y="3645308"/>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61692" y="3585975"/>
              <a:ext cx="235263" cy="261402"/>
            </a:xfrm>
            <a:prstGeom prst="rect">
              <a:avLst/>
            </a:prstGeom>
          </p:spPr>
        </p:pic>
        <p:sp>
          <p:nvSpPr>
            <p:cNvPr id="230" name="TextBox 229"/>
            <p:cNvSpPr txBox="1"/>
            <p:nvPr/>
          </p:nvSpPr>
          <p:spPr>
            <a:xfrm>
              <a:off x="1027186" y="3979895"/>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652875" y="3968919"/>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61692" y="4432870"/>
              <a:ext cx="252028" cy="252028"/>
            </a:xfrm>
            <a:prstGeom prst="rect">
              <a:avLst/>
            </a:prstGeom>
          </p:spPr>
        </p:pic>
        <p:sp>
          <p:nvSpPr>
            <p:cNvPr id="414" name="TextBox 413"/>
            <p:cNvSpPr txBox="1"/>
            <p:nvPr/>
          </p:nvSpPr>
          <p:spPr>
            <a:xfrm>
              <a:off x="1010924" y="444100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1015118" y="2001017"/>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61692" y="1980692"/>
              <a:ext cx="298103" cy="298103"/>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34862" y="3183571"/>
              <a:ext cx="333331" cy="333331"/>
            </a:xfrm>
            <a:prstGeom prst="rect">
              <a:avLst/>
            </a:prstGeom>
          </p:spPr>
        </p:pic>
        <p:sp>
          <p:nvSpPr>
            <p:cNvPr id="263" name="TextBox 262"/>
            <p:cNvSpPr txBox="1"/>
            <p:nvPr/>
          </p:nvSpPr>
          <p:spPr>
            <a:xfrm>
              <a:off x="1001222" y="3215403"/>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499754" y="2442300"/>
              <a:ext cx="659156" cy="26163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80734" y="1982298"/>
              <a:ext cx="3545532" cy="614765"/>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658256" y="884452"/>
              <a:ext cx="301539" cy="301539"/>
            </a:xfrm>
            <a:prstGeom prst="rect">
              <a:avLst/>
            </a:prstGeom>
          </p:spPr>
        </p:pic>
        <p:sp>
          <p:nvSpPr>
            <p:cNvPr id="295" name="TextBox 294"/>
            <p:cNvSpPr txBox="1"/>
            <p:nvPr/>
          </p:nvSpPr>
          <p:spPr>
            <a:xfrm>
              <a:off x="995992" y="978642"/>
              <a:ext cx="659156" cy="30110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4889692" y="2355828"/>
              <a:ext cx="598080" cy="361340"/>
            </a:xfrm>
            <a:prstGeom prst="rect">
              <a:avLst/>
            </a:prstGeom>
          </p:spPr>
        </p:pic>
        <p:sp>
          <p:nvSpPr>
            <p:cNvPr id="293" name="Rectangle 292"/>
            <p:cNvSpPr/>
            <p:nvPr/>
          </p:nvSpPr>
          <p:spPr bwMode="auto">
            <a:xfrm>
              <a:off x="3700635" y="5286890"/>
              <a:ext cx="719442" cy="363427"/>
            </a:xfrm>
            <a:prstGeom prst="rect">
              <a:avLst/>
            </a:prstGeom>
            <a:solidFill>
              <a:schemeClr val="tx2"/>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639324" y="4277921"/>
              <a:ext cx="1273355" cy="26292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652330" y="4272367"/>
              <a:ext cx="209430" cy="209430"/>
            </a:xfrm>
            <a:prstGeom prst="rect">
              <a:avLst/>
            </a:prstGeom>
          </p:spPr>
        </p:pic>
        <p:sp>
          <p:nvSpPr>
            <p:cNvPr id="303" name="Rectangle 302"/>
            <p:cNvSpPr/>
            <p:nvPr/>
          </p:nvSpPr>
          <p:spPr bwMode="auto">
            <a:xfrm>
              <a:off x="2053425" y="1473072"/>
              <a:ext cx="2291970" cy="1351020"/>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110871" y="1858405"/>
              <a:ext cx="315892" cy="315892"/>
            </a:xfrm>
            <a:prstGeom prst="rect">
              <a:avLst/>
            </a:prstGeom>
          </p:spPr>
        </p:pic>
        <p:sp>
          <p:nvSpPr>
            <p:cNvPr id="316" name="TextBox 315"/>
            <p:cNvSpPr txBox="1"/>
            <p:nvPr/>
          </p:nvSpPr>
          <p:spPr>
            <a:xfrm>
              <a:off x="2506339" y="1880060"/>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52461" y="532203"/>
              <a:ext cx="2293898" cy="840484"/>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89617" tIns="140569"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2" y="925340"/>
              <a:ext cx="816458" cy="310428"/>
              <a:chOff x="4094214" y="3729530"/>
              <a:chExt cx="816458" cy="310428"/>
            </a:xfrm>
          </p:grpSpPr>
          <p:sp>
            <p:nvSpPr>
              <p:cNvPr id="321" name="TextBox 320"/>
              <p:cNvSpPr txBox="1"/>
              <p:nvPr/>
            </p:nvSpPr>
            <p:spPr>
              <a:xfrm>
                <a:off x="4458900" y="3729530"/>
                <a:ext cx="451772"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5"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55"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5"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13599" eaLnBrk="0" fontAlgn="base" hangingPunct="0">
                  <a:lnSpc>
                    <a:spcPts val="800"/>
                  </a:lnSpc>
                  <a:spcBef>
                    <a:spcPct val="0"/>
                  </a:spcBef>
                  <a:spcAft>
                    <a:spcPct val="0"/>
                  </a:spcAft>
                  <a:defRPr/>
                </a:pPr>
                <a:r>
                  <a:rPr lang="en-US" sz="755"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4" y="3743791"/>
                <a:ext cx="296167" cy="296167"/>
              </a:xfrm>
              <a:prstGeom prst="rect">
                <a:avLst/>
              </a:prstGeom>
            </p:spPr>
          </p:pic>
        </p:grpSp>
        <p:grpSp>
          <p:nvGrpSpPr>
            <p:cNvPr id="323" name="Group 322"/>
            <p:cNvGrpSpPr/>
            <p:nvPr/>
          </p:nvGrpSpPr>
          <p:grpSpPr>
            <a:xfrm>
              <a:off x="2101938" y="938736"/>
              <a:ext cx="992482" cy="304266"/>
              <a:chOff x="2830072" y="3742926"/>
              <a:chExt cx="992482" cy="304266"/>
            </a:xfrm>
          </p:grpSpPr>
          <p:sp>
            <p:nvSpPr>
              <p:cNvPr id="324" name="TextBox 323"/>
              <p:cNvSpPr txBox="1"/>
              <p:nvPr/>
            </p:nvSpPr>
            <p:spPr>
              <a:xfrm>
                <a:off x="3163398" y="3746087"/>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830072" y="3742926"/>
                <a:ext cx="282134" cy="282134"/>
              </a:xfrm>
              <a:prstGeom prst="rect">
                <a:avLst/>
              </a:prstGeom>
            </p:spPr>
          </p:pic>
        </p:grpSp>
        <p:sp>
          <p:nvSpPr>
            <p:cNvPr id="326" name="TextBox 325"/>
            <p:cNvSpPr txBox="1"/>
            <p:nvPr/>
          </p:nvSpPr>
          <p:spPr>
            <a:xfrm>
              <a:off x="3139004" y="950978"/>
              <a:ext cx="473543"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817247" y="960807"/>
              <a:ext cx="282134" cy="282134"/>
            </a:xfrm>
            <a:prstGeom prst="rect">
              <a:avLst/>
            </a:prstGeom>
          </p:spPr>
        </p:pic>
        <p:sp>
          <p:nvSpPr>
            <p:cNvPr id="348" name="Freeform 347"/>
            <p:cNvSpPr/>
            <p:nvPr/>
          </p:nvSpPr>
          <p:spPr bwMode="auto">
            <a:xfrm rot="2700000">
              <a:off x="11435406" y="5317961"/>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Segoe UI"/>
                </a:endParaRPr>
              </a:p>
            </p:txBody>
          </p:sp>
        </p:grpSp>
      </p:grpSp>
      <p:sp>
        <p:nvSpPr>
          <p:cNvPr id="5" name="Rectangle 4"/>
          <p:cNvSpPr/>
          <p:nvPr/>
        </p:nvSpPr>
        <p:spPr bwMode="auto">
          <a:xfrm>
            <a:off x="2480" y="-50905"/>
            <a:ext cx="12189998" cy="18587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fr-FR" sz="2000">
              <a:gradFill>
                <a:gsLst>
                  <a:gs pos="0">
                    <a:srgbClr val="FFFFFF"/>
                  </a:gs>
                  <a:gs pos="100000">
                    <a:srgbClr val="FFFFFF"/>
                  </a:gs>
                </a:gsLst>
                <a:lin ang="5400000" scaled="0"/>
              </a:gradFill>
              <a:latin typeface="Segoe UI Semilight"/>
            </a:endParaRPr>
          </a:p>
        </p:txBody>
      </p:sp>
      <p:sp>
        <p:nvSpPr>
          <p:cNvPr id="15" name="Rectangle 14">
            <a:extLst>
              <a:ext uri="{FF2B5EF4-FFF2-40B4-BE49-F238E27FC236}">
                <a16:creationId xmlns:a16="http://schemas.microsoft.com/office/drawing/2014/main" id="{B8A82551-1BBE-4C8B-9851-A163611E918C}"/>
              </a:ext>
            </a:extLst>
          </p:cNvPr>
          <p:cNvSpPr/>
          <p:nvPr/>
        </p:nvSpPr>
        <p:spPr bwMode="auto">
          <a:xfrm>
            <a:off x="343783" y="139304"/>
            <a:ext cx="1556808" cy="4694070"/>
          </a:xfrm>
          <a:prstGeom prst="rect">
            <a:avLst/>
          </a:prstGeom>
          <a:solidFill>
            <a:srgbClr val="003C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b="1" kern="0" dirty="0">
                <a:solidFill>
                  <a:srgbClr val="FFFFFF"/>
                </a:solidFill>
                <a:latin typeface="Segoe UI"/>
                <a:ea typeface="Segoe UI" pitchFamily="34" charset="0"/>
                <a:cs typeface="Segoe UI" pitchFamily="34" charset="0"/>
              </a:rPr>
              <a:t>Security </a:t>
            </a:r>
          </a:p>
          <a:p>
            <a:pPr algn="ctr" defTabSz="932293" fontAlgn="base">
              <a:spcBef>
                <a:spcPct val="0"/>
              </a:spcBef>
              <a:spcAft>
                <a:spcPct val="0"/>
              </a:spcAft>
            </a:pPr>
            <a:r>
              <a:rPr lang="en-US" b="1" kern="0" dirty="0">
                <a:solidFill>
                  <a:srgbClr val="FFFFFF"/>
                </a:solidFill>
                <a:latin typeface="Segoe UI"/>
                <a:ea typeface="Segoe UI" pitchFamily="34" charset="0"/>
                <a:cs typeface="Segoe UI" pitchFamily="34" charset="0"/>
              </a:rPr>
              <a:t>&amp; Management</a:t>
            </a:r>
          </a:p>
          <a:p>
            <a:pPr algn="ctr" defTabSz="932293" fontAlgn="base">
              <a:spcBef>
                <a:spcPct val="0"/>
              </a:spcBef>
              <a:spcAft>
                <a:spcPct val="0"/>
              </a:spcAft>
            </a:pPr>
            <a:endParaRPr lang="en-US" dirty="0">
              <a:gradFill>
                <a:gsLst>
                  <a:gs pos="0">
                    <a:srgbClr val="FFFFFF"/>
                  </a:gs>
                  <a:gs pos="100000">
                    <a:srgbClr val="FFFFFF"/>
                  </a:gs>
                </a:gsLst>
                <a:lin ang="5400000" scaled="0"/>
              </a:gradFill>
              <a:latin typeface="Segoe UI Semilight"/>
            </a:endParaRPr>
          </a:p>
        </p:txBody>
      </p:sp>
      <p:sp>
        <p:nvSpPr>
          <p:cNvPr id="249" name="Rectangle 248">
            <a:extLst>
              <a:ext uri="{FF2B5EF4-FFF2-40B4-BE49-F238E27FC236}">
                <a16:creationId xmlns:a16="http://schemas.microsoft.com/office/drawing/2014/main" id="{7A4DE7BE-C252-4197-9406-0C0EAFA5D697}"/>
              </a:ext>
            </a:extLst>
          </p:cNvPr>
          <p:cNvSpPr/>
          <p:nvPr/>
        </p:nvSpPr>
        <p:spPr bwMode="auto">
          <a:xfrm>
            <a:off x="10263014" y="163306"/>
            <a:ext cx="1556808" cy="4694070"/>
          </a:xfrm>
          <a:prstGeom prst="rect">
            <a:avLst/>
          </a:prstGeom>
          <a:solidFill>
            <a:srgbClr val="003C6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b="1" kern="0" dirty="0">
                <a:solidFill>
                  <a:srgbClr val="FFFFFF"/>
                </a:solidFill>
                <a:latin typeface="Segoe UI"/>
                <a:ea typeface="Segoe UI" pitchFamily="34" charset="0"/>
                <a:cs typeface="Segoe UI" pitchFamily="34" charset="0"/>
              </a:rPr>
              <a:t>Hybrid</a:t>
            </a:r>
            <a:endParaRPr lang="en-US" dirty="0">
              <a:gradFill>
                <a:gsLst>
                  <a:gs pos="0">
                    <a:srgbClr val="FFFFFF"/>
                  </a:gs>
                  <a:gs pos="100000">
                    <a:srgbClr val="FFFFFF"/>
                  </a:gs>
                </a:gsLst>
                <a:lin ang="5400000" scaled="0"/>
              </a:gradFill>
              <a:latin typeface="Segoe UI Semilight"/>
            </a:endParaRPr>
          </a:p>
        </p:txBody>
      </p:sp>
      <p:sp>
        <p:nvSpPr>
          <p:cNvPr id="253" name="Rectangle 252">
            <a:extLst>
              <a:ext uri="{FF2B5EF4-FFF2-40B4-BE49-F238E27FC236}">
                <a16:creationId xmlns:a16="http://schemas.microsoft.com/office/drawing/2014/main" id="{399B99EA-DFAE-4EB7-B312-FF68EF5DD867}"/>
              </a:ext>
            </a:extLst>
          </p:cNvPr>
          <p:cNvSpPr/>
          <p:nvPr/>
        </p:nvSpPr>
        <p:spPr bwMode="auto">
          <a:xfrm>
            <a:off x="2030480" y="528489"/>
            <a:ext cx="2281344" cy="840890"/>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b="1" kern="0" dirty="0">
                <a:solidFill>
                  <a:srgbClr val="FFFFFF"/>
                </a:solidFill>
                <a:latin typeface="Segoe UI"/>
                <a:ea typeface="Segoe UI" pitchFamily="34" charset="0"/>
                <a:cs typeface="Segoe UI" pitchFamily="34" charset="0"/>
              </a:rPr>
              <a:t>Media &amp; CDN</a:t>
            </a:r>
            <a:endParaRPr lang="en-US" dirty="0">
              <a:gradFill>
                <a:gsLst>
                  <a:gs pos="0">
                    <a:srgbClr val="FFFFFF"/>
                  </a:gs>
                  <a:gs pos="100000">
                    <a:srgbClr val="FFFFFF"/>
                  </a:gs>
                </a:gsLst>
                <a:lin ang="5400000" scaled="0"/>
              </a:gradFill>
              <a:latin typeface="Segoe UI Semilight"/>
            </a:endParaRPr>
          </a:p>
        </p:txBody>
      </p:sp>
      <p:sp>
        <p:nvSpPr>
          <p:cNvPr id="254" name="Rectangle 253">
            <a:extLst>
              <a:ext uri="{FF2B5EF4-FFF2-40B4-BE49-F238E27FC236}">
                <a16:creationId xmlns:a16="http://schemas.microsoft.com/office/drawing/2014/main" id="{369D2214-477C-4C8B-A0F5-BDAE68FC1262}"/>
              </a:ext>
            </a:extLst>
          </p:cNvPr>
          <p:cNvSpPr/>
          <p:nvPr/>
        </p:nvSpPr>
        <p:spPr bwMode="auto">
          <a:xfrm>
            <a:off x="1981600" y="1443537"/>
            <a:ext cx="2335969" cy="133549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fr-FR" b="1" kern="0" dirty="0">
                <a:solidFill>
                  <a:srgbClr val="FFFFFF"/>
                </a:solidFill>
                <a:latin typeface="Segoe UI"/>
                <a:ea typeface="Segoe UI" pitchFamily="34" charset="0"/>
                <a:cs typeface="Segoe UI" pitchFamily="34" charset="0"/>
              </a:rPr>
              <a:t>INTEGRATION</a:t>
            </a:r>
            <a:endParaRPr lang="en-US" b="1" kern="0" dirty="0">
              <a:solidFill>
                <a:srgbClr val="FFFFFF"/>
              </a:solidFill>
              <a:latin typeface="Segoe UI"/>
              <a:ea typeface="Segoe UI" pitchFamily="34" charset="0"/>
              <a:cs typeface="Segoe UI" pitchFamily="34" charset="0"/>
            </a:endParaRPr>
          </a:p>
          <a:p>
            <a:pPr algn="ctr" defTabSz="932293" fontAlgn="base">
              <a:spcBef>
                <a:spcPct val="0"/>
              </a:spcBef>
              <a:spcAft>
                <a:spcPct val="0"/>
              </a:spcAft>
            </a:pPr>
            <a:r>
              <a:rPr lang="en-US" b="1" kern="0" dirty="0">
                <a:solidFill>
                  <a:srgbClr val="FFFFFF"/>
                </a:solidFill>
                <a:latin typeface="Segoe UI"/>
                <a:ea typeface="Segoe UI" pitchFamily="34" charset="0"/>
                <a:cs typeface="Segoe UI" pitchFamily="34" charset="0"/>
              </a:rPr>
              <a:t>EAI / ESB</a:t>
            </a:r>
            <a:endParaRPr lang="en-US" dirty="0">
              <a:gradFill>
                <a:gsLst>
                  <a:gs pos="0">
                    <a:srgbClr val="FFFFFF"/>
                  </a:gs>
                  <a:gs pos="100000">
                    <a:srgbClr val="FFFFFF"/>
                  </a:gs>
                </a:gsLst>
                <a:lin ang="5400000" scaled="0"/>
              </a:gradFill>
              <a:latin typeface="Segoe UI Semilight"/>
            </a:endParaRPr>
          </a:p>
        </p:txBody>
      </p:sp>
      <p:sp>
        <p:nvSpPr>
          <p:cNvPr id="256" name="Rectangle 255">
            <a:extLst>
              <a:ext uri="{FF2B5EF4-FFF2-40B4-BE49-F238E27FC236}">
                <a16:creationId xmlns:a16="http://schemas.microsoft.com/office/drawing/2014/main" id="{40D78002-F46C-4395-AC49-04EAA6853B16}"/>
              </a:ext>
            </a:extLst>
          </p:cNvPr>
          <p:cNvSpPr/>
          <p:nvPr/>
        </p:nvSpPr>
        <p:spPr bwMode="auto">
          <a:xfrm>
            <a:off x="1995595" y="2830477"/>
            <a:ext cx="2321975" cy="1672753"/>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fr-FR" b="1" kern="0" dirty="0" err="1">
                <a:solidFill>
                  <a:srgbClr val="FFFFFF"/>
                </a:solidFill>
                <a:latin typeface="Segoe UI"/>
                <a:ea typeface="Segoe UI" pitchFamily="34" charset="0"/>
                <a:cs typeface="Segoe UI" pitchFamily="34" charset="0"/>
              </a:rPr>
              <a:t>Compute</a:t>
            </a:r>
            <a:r>
              <a:rPr lang="fr-FR" b="1" kern="0" dirty="0">
                <a:solidFill>
                  <a:srgbClr val="FFFFFF"/>
                </a:solidFill>
                <a:latin typeface="Segoe UI"/>
                <a:ea typeface="Segoe UI" pitchFamily="34" charset="0"/>
                <a:cs typeface="Segoe UI" pitchFamily="34" charset="0"/>
              </a:rPr>
              <a:t> Services</a:t>
            </a:r>
            <a:endParaRPr lang="en-US" dirty="0">
              <a:gradFill>
                <a:gsLst>
                  <a:gs pos="0">
                    <a:srgbClr val="FFFFFF"/>
                  </a:gs>
                  <a:gs pos="100000">
                    <a:srgbClr val="FFFFFF"/>
                  </a:gs>
                </a:gsLst>
                <a:lin ang="5400000" scaled="0"/>
              </a:gradFill>
              <a:latin typeface="Segoe UI Semilight"/>
            </a:endParaRPr>
          </a:p>
        </p:txBody>
      </p:sp>
      <p:sp>
        <p:nvSpPr>
          <p:cNvPr id="266" name="Rectangle 265">
            <a:extLst>
              <a:ext uri="{FF2B5EF4-FFF2-40B4-BE49-F238E27FC236}">
                <a16:creationId xmlns:a16="http://schemas.microsoft.com/office/drawing/2014/main" id="{77105322-3A8D-4912-BAB9-698C2F3230B2}"/>
              </a:ext>
            </a:extLst>
          </p:cNvPr>
          <p:cNvSpPr/>
          <p:nvPr/>
        </p:nvSpPr>
        <p:spPr bwMode="auto">
          <a:xfrm>
            <a:off x="4454967" y="529507"/>
            <a:ext cx="2093316" cy="2142585"/>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fr-FR" b="1" kern="0" dirty="0">
                <a:solidFill>
                  <a:srgbClr val="FFFFFF"/>
                </a:solidFill>
                <a:latin typeface="Segoe UI"/>
                <a:ea typeface="Segoe UI" pitchFamily="34" charset="0"/>
                <a:cs typeface="Segoe UI" pitchFamily="34" charset="0"/>
              </a:rPr>
              <a:t>Apps Service</a:t>
            </a:r>
            <a:endParaRPr lang="en-US" dirty="0">
              <a:gradFill>
                <a:gsLst>
                  <a:gs pos="0">
                    <a:srgbClr val="FFFFFF"/>
                  </a:gs>
                  <a:gs pos="100000">
                    <a:srgbClr val="FFFFFF"/>
                  </a:gs>
                </a:gsLst>
                <a:lin ang="5400000" scaled="0"/>
              </a:gradFill>
              <a:latin typeface="Segoe UI Semilight"/>
            </a:endParaRPr>
          </a:p>
        </p:txBody>
      </p:sp>
      <p:sp>
        <p:nvSpPr>
          <p:cNvPr id="268" name="Rectangle 267">
            <a:extLst>
              <a:ext uri="{FF2B5EF4-FFF2-40B4-BE49-F238E27FC236}">
                <a16:creationId xmlns:a16="http://schemas.microsoft.com/office/drawing/2014/main" id="{D7462645-C52A-4696-A4F9-4782363641E5}"/>
              </a:ext>
            </a:extLst>
          </p:cNvPr>
          <p:cNvSpPr/>
          <p:nvPr/>
        </p:nvSpPr>
        <p:spPr bwMode="auto">
          <a:xfrm>
            <a:off x="4376867" y="2742501"/>
            <a:ext cx="2193648" cy="1748257"/>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fr-FR" b="1" kern="0" dirty="0">
                <a:solidFill>
                  <a:srgbClr val="FFFFFF"/>
                </a:solidFill>
                <a:latin typeface="Segoe UI"/>
                <a:ea typeface="Segoe UI" pitchFamily="34" charset="0"/>
                <a:cs typeface="Segoe UI" pitchFamily="34" charset="0"/>
              </a:rPr>
              <a:t>Dev Service</a:t>
            </a:r>
            <a:endParaRPr lang="en-US" dirty="0">
              <a:gradFill>
                <a:gsLst>
                  <a:gs pos="0">
                    <a:srgbClr val="FFFFFF"/>
                  </a:gs>
                  <a:gs pos="100000">
                    <a:srgbClr val="FFFFFF"/>
                  </a:gs>
                </a:gsLst>
                <a:lin ang="5400000" scaled="0"/>
              </a:gradFill>
              <a:latin typeface="Segoe UI Semilight"/>
            </a:endParaRPr>
          </a:p>
        </p:txBody>
      </p:sp>
      <p:sp>
        <p:nvSpPr>
          <p:cNvPr id="269" name="Rectangle 268">
            <a:extLst>
              <a:ext uri="{FF2B5EF4-FFF2-40B4-BE49-F238E27FC236}">
                <a16:creationId xmlns:a16="http://schemas.microsoft.com/office/drawing/2014/main" id="{BDD0AF60-4AD6-451E-8FEC-DCFC918952F2}"/>
              </a:ext>
            </a:extLst>
          </p:cNvPr>
          <p:cNvSpPr/>
          <p:nvPr/>
        </p:nvSpPr>
        <p:spPr bwMode="auto">
          <a:xfrm>
            <a:off x="6727546" y="702832"/>
            <a:ext cx="3407143" cy="113608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fr-FR" b="1" kern="0" dirty="0">
                <a:solidFill>
                  <a:srgbClr val="FFFFFF"/>
                </a:solidFill>
                <a:latin typeface="Segoe UI"/>
                <a:ea typeface="Segoe UI" pitchFamily="34" charset="0"/>
                <a:cs typeface="Segoe UI" pitchFamily="34" charset="0"/>
              </a:rPr>
              <a:t>Data Service</a:t>
            </a:r>
            <a:endParaRPr lang="en-US" dirty="0">
              <a:gradFill>
                <a:gsLst>
                  <a:gs pos="0">
                    <a:srgbClr val="FFFFFF"/>
                  </a:gs>
                  <a:gs pos="100000">
                    <a:srgbClr val="FFFFFF"/>
                  </a:gs>
                </a:gsLst>
                <a:lin ang="5400000" scaled="0"/>
              </a:gradFill>
              <a:latin typeface="Segoe UI Semilight"/>
            </a:endParaRPr>
          </a:p>
        </p:txBody>
      </p:sp>
      <p:sp>
        <p:nvSpPr>
          <p:cNvPr id="270" name="Rectangle 269">
            <a:extLst>
              <a:ext uri="{FF2B5EF4-FFF2-40B4-BE49-F238E27FC236}">
                <a16:creationId xmlns:a16="http://schemas.microsoft.com/office/drawing/2014/main" id="{29BE0823-36FC-49ED-80B6-BB004DCA7474}"/>
              </a:ext>
            </a:extLst>
          </p:cNvPr>
          <p:cNvSpPr/>
          <p:nvPr/>
        </p:nvSpPr>
        <p:spPr bwMode="auto">
          <a:xfrm>
            <a:off x="6650123" y="1870943"/>
            <a:ext cx="3467349" cy="766019"/>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fr-FR" b="1" kern="0" dirty="0">
                <a:solidFill>
                  <a:srgbClr val="FFFFFF"/>
                </a:solidFill>
                <a:latin typeface="Segoe UI"/>
                <a:ea typeface="Segoe UI" pitchFamily="34" charset="0"/>
                <a:cs typeface="Segoe UI" pitchFamily="34" charset="0"/>
              </a:rPr>
              <a:t>Cognitive / </a:t>
            </a:r>
            <a:r>
              <a:rPr lang="fr-FR" b="1" kern="0" dirty="0" err="1">
                <a:solidFill>
                  <a:srgbClr val="FFFFFF"/>
                </a:solidFill>
                <a:latin typeface="Segoe UI"/>
                <a:ea typeface="Segoe UI" pitchFamily="34" charset="0"/>
                <a:cs typeface="Segoe UI" pitchFamily="34" charset="0"/>
              </a:rPr>
              <a:t>Inteligent</a:t>
            </a:r>
            <a:r>
              <a:rPr lang="fr-FR" b="1" kern="0" dirty="0">
                <a:solidFill>
                  <a:srgbClr val="FFFFFF"/>
                </a:solidFill>
                <a:latin typeface="Segoe UI"/>
                <a:ea typeface="Segoe UI" pitchFamily="34" charset="0"/>
                <a:cs typeface="Segoe UI" pitchFamily="34" charset="0"/>
              </a:rPr>
              <a:t> Service</a:t>
            </a:r>
            <a:endParaRPr lang="en-US" dirty="0">
              <a:gradFill>
                <a:gsLst>
                  <a:gs pos="0">
                    <a:srgbClr val="FFFFFF"/>
                  </a:gs>
                  <a:gs pos="100000">
                    <a:srgbClr val="FFFFFF"/>
                  </a:gs>
                </a:gsLst>
                <a:lin ang="5400000" scaled="0"/>
              </a:gradFill>
              <a:latin typeface="Segoe UI Semilight"/>
            </a:endParaRPr>
          </a:p>
        </p:txBody>
      </p:sp>
      <p:sp>
        <p:nvSpPr>
          <p:cNvPr id="271" name="Rectangle 270">
            <a:extLst>
              <a:ext uri="{FF2B5EF4-FFF2-40B4-BE49-F238E27FC236}">
                <a16:creationId xmlns:a16="http://schemas.microsoft.com/office/drawing/2014/main" id="{6D52373D-441F-496C-8AE4-866096C03475}"/>
              </a:ext>
            </a:extLst>
          </p:cNvPr>
          <p:cNvSpPr/>
          <p:nvPr/>
        </p:nvSpPr>
        <p:spPr bwMode="auto">
          <a:xfrm>
            <a:off x="6692878" y="2741686"/>
            <a:ext cx="3358712" cy="1743019"/>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fr-FR" b="1" kern="0" dirty="0">
                <a:solidFill>
                  <a:srgbClr val="FFFFFF"/>
                </a:solidFill>
                <a:latin typeface="Segoe UI"/>
                <a:ea typeface="Segoe UI" pitchFamily="34" charset="0"/>
                <a:cs typeface="Segoe UI" pitchFamily="34" charset="0"/>
              </a:rPr>
              <a:t>Analytics &amp; IOT</a:t>
            </a:r>
          </a:p>
          <a:p>
            <a:pPr algn="ctr" defTabSz="932293" fontAlgn="base">
              <a:spcBef>
                <a:spcPct val="0"/>
              </a:spcBef>
              <a:spcAft>
                <a:spcPct val="0"/>
              </a:spcAft>
            </a:pPr>
            <a:r>
              <a:rPr lang="fr-FR" b="1" kern="0" dirty="0">
                <a:solidFill>
                  <a:srgbClr val="FFFFFF"/>
                </a:solidFill>
                <a:latin typeface="Segoe UI"/>
                <a:ea typeface="Segoe UI" pitchFamily="34" charset="0"/>
                <a:cs typeface="Segoe UI" pitchFamily="34" charset="0"/>
              </a:rPr>
              <a:t>Service</a:t>
            </a:r>
            <a:endParaRPr lang="en-US" dirty="0">
              <a:gradFill>
                <a:gsLst>
                  <a:gs pos="0">
                    <a:srgbClr val="FFFFFF"/>
                  </a:gs>
                  <a:gs pos="100000">
                    <a:srgbClr val="FFFFFF"/>
                  </a:gs>
                </a:gsLst>
                <a:lin ang="5400000" scaled="0"/>
              </a:gradFill>
              <a:latin typeface="Segoe UI Semilight"/>
            </a:endParaRPr>
          </a:p>
        </p:txBody>
      </p:sp>
      <p:sp>
        <p:nvSpPr>
          <p:cNvPr id="273" name="Rectangle 272">
            <a:extLst>
              <a:ext uri="{FF2B5EF4-FFF2-40B4-BE49-F238E27FC236}">
                <a16:creationId xmlns:a16="http://schemas.microsoft.com/office/drawing/2014/main" id="{01CEB12E-10AA-4B78-8D87-A52FF1AC4E6B}"/>
              </a:ext>
            </a:extLst>
          </p:cNvPr>
          <p:cNvSpPr/>
          <p:nvPr/>
        </p:nvSpPr>
        <p:spPr bwMode="auto">
          <a:xfrm>
            <a:off x="865" y="4826198"/>
            <a:ext cx="12188542" cy="1028213"/>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b="1" kern="0" dirty="0">
                <a:solidFill>
                  <a:srgbClr val="FFFFFF"/>
                </a:solidFill>
                <a:latin typeface="Segoe UI"/>
                <a:ea typeface="Segoe UI" pitchFamily="34" charset="0"/>
                <a:cs typeface="Segoe UI" pitchFamily="34" charset="0"/>
              </a:rPr>
              <a:t>IAAS Compute Storage</a:t>
            </a:r>
            <a:endParaRPr lang="en-US"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8763702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BEA8-6087-4CFF-BBB1-74D765F27F80}"/>
              </a:ext>
            </a:extLst>
          </p:cNvPr>
          <p:cNvSpPr>
            <a:spLocks noGrp="1"/>
          </p:cNvSpPr>
          <p:nvPr>
            <p:ph type="title"/>
          </p:nvPr>
        </p:nvSpPr>
        <p:spPr/>
        <p:txBody>
          <a:bodyPr/>
          <a:lstStyle/>
          <a:p>
            <a:r>
              <a:rPr lang="fr-FR" dirty="0"/>
              <a:t>Logistique</a:t>
            </a:r>
            <a:endParaRPr lang="en-US" dirty="0"/>
          </a:p>
        </p:txBody>
      </p:sp>
      <p:sp>
        <p:nvSpPr>
          <p:cNvPr id="5" name="Text Placeholder 4">
            <a:extLst>
              <a:ext uri="{FF2B5EF4-FFF2-40B4-BE49-F238E27FC236}">
                <a16:creationId xmlns:a16="http://schemas.microsoft.com/office/drawing/2014/main" id="{17F0631E-51E1-4CD6-85B3-4D95079E3FC0}"/>
              </a:ext>
            </a:extLst>
          </p:cNvPr>
          <p:cNvSpPr>
            <a:spLocks noGrp="1"/>
          </p:cNvSpPr>
          <p:nvPr>
            <p:ph type="body" sz="quarter" idx="12"/>
          </p:nvPr>
        </p:nvSpPr>
        <p:spPr/>
        <p:txBody>
          <a:bodyPr/>
          <a:lstStyle/>
          <a:p>
            <a:r>
              <a:rPr lang="fr-FR" dirty="0" err="1"/>
              <a:t>Dej</a:t>
            </a:r>
            <a:r>
              <a:rPr lang="fr-FR" dirty="0"/>
              <a:t> / Téléphone / Pause / Café / Boisson / Internet</a:t>
            </a:r>
            <a:endParaRPr lang="en-US" dirty="0"/>
          </a:p>
        </p:txBody>
      </p:sp>
    </p:spTree>
    <p:extLst>
      <p:ext uri="{BB962C8B-B14F-4D97-AF65-F5344CB8AC3E}">
        <p14:creationId xmlns:p14="http://schemas.microsoft.com/office/powerpoint/2010/main" val="3898616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3135" y="140427"/>
            <a:ext cx="12597194" cy="6792551"/>
            <a:chOff x="-250765" y="141316"/>
            <a:chExt cx="12855263" cy="6931705"/>
          </a:xfrm>
        </p:grpSpPr>
        <p:sp>
          <p:nvSpPr>
            <p:cNvPr id="78" name="Rectangle 77"/>
            <p:cNvSpPr/>
            <p:nvPr/>
          </p:nvSpPr>
          <p:spPr bwMode="auto">
            <a:xfrm>
              <a:off x="-882" y="141316"/>
              <a:ext cx="12437960" cy="4667919"/>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608702"/>
              <a:ext cx="12436475" cy="2401980"/>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86" tIns="89604"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89604" tIns="44802" rIns="89604"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2" y="4930665"/>
              <a:ext cx="2892122" cy="789804"/>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89604" tIns="44802" rIns="89604"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602" y="5849407"/>
              <a:ext cx="12437637" cy="1097416"/>
            </a:xfrm>
            <a:prstGeom prst="rect">
              <a:avLst/>
            </a:prstGeom>
            <a:solidFill>
              <a:schemeClr val="tx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86" tIns="89604"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369"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60370" y="532204"/>
              <a:ext cx="2193137" cy="2184965"/>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424"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22928" y="1019446"/>
              <a:ext cx="993523" cy="312683"/>
              <a:chOff x="6645527" y="2017974"/>
              <a:chExt cx="993523" cy="312683"/>
            </a:xfrm>
          </p:grpSpPr>
          <p:sp>
            <p:nvSpPr>
              <p:cNvPr id="153" name="TextBox 152"/>
              <p:cNvSpPr txBox="1"/>
              <p:nvPr/>
            </p:nvSpPr>
            <p:spPr>
              <a:xfrm>
                <a:off x="6979894" y="2017974"/>
                <a:ext cx="659156" cy="261636"/>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45527" y="2039564"/>
                <a:ext cx="291092" cy="291093"/>
              </a:xfrm>
              <a:prstGeom prst="rect">
                <a:avLst/>
              </a:prstGeom>
            </p:spPr>
          </p:pic>
        </p:grpSp>
        <p:grpSp>
          <p:nvGrpSpPr>
            <p:cNvPr id="139" name="Group 138"/>
            <p:cNvGrpSpPr/>
            <p:nvPr/>
          </p:nvGrpSpPr>
          <p:grpSpPr>
            <a:xfrm>
              <a:off x="4666695" y="1561080"/>
              <a:ext cx="1088131" cy="294805"/>
              <a:chOff x="5689294" y="2559608"/>
              <a:chExt cx="1088131" cy="294805"/>
            </a:xfrm>
          </p:grpSpPr>
          <p:sp>
            <p:nvSpPr>
              <p:cNvPr id="157" name="TextBox 156"/>
              <p:cNvSpPr txBox="1"/>
              <p:nvPr/>
            </p:nvSpPr>
            <p:spPr>
              <a:xfrm>
                <a:off x="6118269" y="2568628"/>
                <a:ext cx="659156" cy="256602"/>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689294" y="2559608"/>
                <a:ext cx="294804" cy="294805"/>
              </a:xfrm>
              <a:prstGeom prst="rect">
                <a:avLst/>
              </a:prstGeom>
            </p:spPr>
          </p:pic>
        </p:grpSp>
        <p:grpSp>
          <p:nvGrpSpPr>
            <p:cNvPr id="142" name="Group 141"/>
            <p:cNvGrpSpPr/>
            <p:nvPr/>
          </p:nvGrpSpPr>
          <p:grpSpPr>
            <a:xfrm>
              <a:off x="5609409" y="2040857"/>
              <a:ext cx="1002996" cy="301535"/>
              <a:chOff x="6632008" y="3039385"/>
              <a:chExt cx="1002996" cy="301535"/>
            </a:xfrm>
          </p:grpSpPr>
          <p:sp>
            <p:nvSpPr>
              <p:cNvPr id="161" name="TextBox 160"/>
              <p:cNvSpPr txBox="1"/>
              <p:nvPr/>
            </p:nvSpPr>
            <p:spPr>
              <a:xfrm>
                <a:off x="6975848" y="3039385"/>
                <a:ext cx="659156" cy="301106"/>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2008" y="3051657"/>
                <a:ext cx="289263" cy="289263"/>
              </a:xfrm>
              <a:prstGeom prst="rect">
                <a:avLst/>
              </a:prstGeom>
            </p:spPr>
          </p:pic>
        </p:grpSp>
        <p:sp>
          <p:nvSpPr>
            <p:cNvPr id="71" name="Rectangle 70"/>
            <p:cNvSpPr/>
            <p:nvPr/>
          </p:nvSpPr>
          <p:spPr bwMode="auto">
            <a:xfrm>
              <a:off x="10450876" y="141316"/>
              <a:ext cx="1569938" cy="4755086"/>
            </a:xfrm>
            <a:prstGeom prst="rect">
              <a:avLst/>
            </a:prstGeom>
            <a:solidFill>
              <a:schemeClr val="accent2">
                <a:lumMod val="75000"/>
              </a:scheme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271"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88157" y="2387317"/>
              <a:ext cx="659156" cy="30110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740596" y="2330901"/>
              <a:ext cx="296408" cy="296408"/>
            </a:xfrm>
            <a:prstGeom prst="rect">
              <a:avLst/>
            </a:prstGeom>
          </p:spPr>
        </p:pic>
        <p:sp>
          <p:nvSpPr>
            <p:cNvPr id="208" name="TextBox 207"/>
            <p:cNvSpPr txBox="1"/>
            <p:nvPr/>
          </p:nvSpPr>
          <p:spPr>
            <a:xfrm>
              <a:off x="11096765" y="4395351"/>
              <a:ext cx="659156" cy="30110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424"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50177" y="4365428"/>
              <a:ext cx="286828" cy="286828"/>
            </a:xfrm>
            <a:prstGeom prst="rect">
              <a:avLst/>
            </a:prstGeom>
          </p:spPr>
        </p:pic>
        <p:sp>
          <p:nvSpPr>
            <p:cNvPr id="210" name="TextBox 209"/>
            <p:cNvSpPr txBox="1"/>
            <p:nvPr/>
          </p:nvSpPr>
          <p:spPr>
            <a:xfrm>
              <a:off x="11103886" y="3905029"/>
              <a:ext cx="659156" cy="30110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59764" y="3860571"/>
              <a:ext cx="285842" cy="285842"/>
            </a:xfrm>
            <a:prstGeom prst="rect">
              <a:avLst/>
            </a:prstGeom>
          </p:spPr>
        </p:pic>
        <p:sp>
          <p:nvSpPr>
            <p:cNvPr id="212" name="TextBox 211"/>
            <p:cNvSpPr txBox="1"/>
            <p:nvPr/>
          </p:nvSpPr>
          <p:spPr>
            <a:xfrm>
              <a:off x="11088642" y="3435087"/>
              <a:ext cx="659156" cy="30110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62208" y="3420947"/>
              <a:ext cx="286753" cy="286753"/>
            </a:xfrm>
            <a:prstGeom prst="rect">
              <a:avLst/>
            </a:prstGeom>
          </p:spPr>
        </p:pic>
        <p:sp>
          <p:nvSpPr>
            <p:cNvPr id="33" name="Rectangle 32"/>
            <p:cNvSpPr/>
            <p:nvPr/>
          </p:nvSpPr>
          <p:spPr bwMode="auto">
            <a:xfrm>
              <a:off x="6011602" y="4930665"/>
              <a:ext cx="6291748" cy="789804"/>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89604" tIns="44802" rIns="89604"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83631" y="532204"/>
              <a:ext cx="3539738" cy="1335747"/>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+MySQL</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PostGre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MongoDB</a:t>
                </a:r>
              </a:p>
              <a:p>
                <a:pPr marL="0" marR="0" lvl="0" indent="0" algn="l" defTabSz="913424"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424"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105498" y="856568"/>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44224" y="838776"/>
              <a:ext cx="314185" cy="554511"/>
              <a:chOff x="10783908" y="809323"/>
              <a:chExt cx="314185" cy="55451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83908" y="813084"/>
                <a:ext cx="262077" cy="262076"/>
              </a:xfrm>
              <a:prstGeom prst="rect">
                <a:avLst/>
              </a:prstGeom>
            </p:spPr>
          </p:pic>
          <p:sp>
            <p:nvSpPr>
              <p:cNvPr id="2" name="Heart 1"/>
              <p:cNvSpPr/>
              <p:nvPr/>
            </p:nvSpPr>
            <p:spPr bwMode="auto">
              <a:xfrm>
                <a:off x="10951730" y="809323"/>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57585"/>
              <a:ext cx="843562" cy="346180"/>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626000" y="5257462"/>
              <a:ext cx="845785" cy="34642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17922" rIns="0" bIns="89604"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6890"/>
              <a:ext cx="569842" cy="363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6890"/>
              <a:ext cx="571089" cy="363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6890"/>
              <a:ext cx="615430" cy="363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300688"/>
              <a:ext cx="1149786" cy="35606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105498" y="1308181"/>
              <a:ext cx="659156" cy="30110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773712" y="1319825"/>
              <a:ext cx="245456" cy="317925"/>
            </a:xfrm>
            <a:prstGeom prst="rect">
              <a:avLst/>
            </a:prstGeom>
          </p:spPr>
        </p:pic>
        <p:sp>
          <p:nvSpPr>
            <p:cNvPr id="28" name="Rectangle 27"/>
            <p:cNvSpPr/>
            <p:nvPr/>
          </p:nvSpPr>
          <p:spPr bwMode="auto">
            <a:xfrm>
              <a:off x="9508225" y="5257462"/>
              <a:ext cx="921643" cy="34642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88161" y="5291666"/>
              <a:ext cx="210127" cy="210127"/>
            </a:xfrm>
            <a:prstGeom prst="rect">
              <a:avLst/>
            </a:prstGeom>
            <a:solidFill>
              <a:srgbClr val="0072C6"/>
            </a:solidFill>
          </p:spPr>
        </p:pic>
        <p:sp>
          <p:nvSpPr>
            <p:cNvPr id="247" name="Rectangle 246"/>
            <p:cNvSpPr/>
            <p:nvPr/>
          </p:nvSpPr>
          <p:spPr bwMode="auto">
            <a:xfrm>
              <a:off x="11373143" y="5257462"/>
              <a:ext cx="870398" cy="34642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3584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100285" y="2872466"/>
              <a:ext cx="659156" cy="30110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742114" y="2827160"/>
              <a:ext cx="280231" cy="280232"/>
            </a:xfrm>
            <a:prstGeom prst="rect">
              <a:avLst/>
            </a:prstGeom>
          </p:spPr>
        </p:pic>
        <p:sp>
          <p:nvSpPr>
            <p:cNvPr id="35" name="Rectangle 34"/>
            <p:cNvSpPr/>
            <p:nvPr/>
          </p:nvSpPr>
          <p:spPr bwMode="auto">
            <a:xfrm>
              <a:off x="2054573" y="2924476"/>
              <a:ext cx="2289675" cy="1673141"/>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679325" y="2041992"/>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61911" y="2826742"/>
              <a:ext cx="2190056" cy="1773950"/>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0688"/>
              <a:ext cx="861746" cy="35606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8533" y="5257462"/>
              <a:ext cx="691304" cy="34642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a:effectLst/>
          </p:spPr>
        </p:pic>
        <p:sp>
          <p:nvSpPr>
            <p:cNvPr id="34" name="Rectangle 33"/>
            <p:cNvSpPr/>
            <p:nvPr/>
          </p:nvSpPr>
          <p:spPr bwMode="auto">
            <a:xfrm>
              <a:off x="10466307" y="5257462"/>
              <a:ext cx="870398" cy="34642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95922" y="5281756"/>
              <a:ext cx="241495" cy="241495"/>
            </a:xfrm>
            <a:prstGeom prst="rect">
              <a:avLst/>
            </a:prstGeom>
            <a:solidFill>
              <a:srgbClr val="0072C6"/>
            </a:solidFill>
          </p:spPr>
        </p:pic>
        <p:sp>
          <p:nvSpPr>
            <p:cNvPr id="29" name="Rectangle 28"/>
            <p:cNvSpPr/>
            <p:nvPr/>
          </p:nvSpPr>
          <p:spPr bwMode="auto">
            <a:xfrm>
              <a:off x="6952474" y="5257585"/>
              <a:ext cx="829620" cy="346180"/>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80940" y="1897029"/>
              <a:ext cx="659156" cy="302667"/>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12253" y="1806209"/>
              <a:ext cx="298103" cy="298103"/>
            </a:xfrm>
            <a:prstGeom prst="rect">
              <a:avLst/>
            </a:prstGeom>
          </p:spPr>
        </p:pic>
        <p:sp>
          <p:nvSpPr>
            <p:cNvPr id="39" name="Rectangle 38"/>
            <p:cNvSpPr/>
            <p:nvPr/>
          </p:nvSpPr>
          <p:spPr bwMode="auto">
            <a:xfrm>
              <a:off x="6781352" y="2732088"/>
              <a:ext cx="3544295" cy="1871537"/>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66650" y="141316"/>
              <a:ext cx="1547714" cy="4755086"/>
            </a:xfrm>
            <a:prstGeom prst="rect">
              <a:avLst/>
            </a:prstGeom>
            <a:solidFill>
              <a:schemeClr val="accent2">
                <a:lumMod val="75000"/>
              </a:scheme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369"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1015118" y="1610600"/>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65718" y="1589912"/>
              <a:ext cx="298103" cy="298103"/>
            </a:xfrm>
            <a:prstGeom prst="rect">
              <a:avLst/>
            </a:prstGeom>
          </p:spPr>
        </p:pic>
        <p:sp>
          <p:nvSpPr>
            <p:cNvPr id="195" name="TextBox 194"/>
            <p:cNvSpPr txBox="1"/>
            <p:nvPr/>
          </p:nvSpPr>
          <p:spPr>
            <a:xfrm>
              <a:off x="977107" y="2429641"/>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661692" y="2419725"/>
              <a:ext cx="288019" cy="288019"/>
            </a:xfrm>
            <a:prstGeom prst="rect">
              <a:avLst/>
            </a:prstGeom>
          </p:spPr>
        </p:pic>
        <p:sp>
          <p:nvSpPr>
            <p:cNvPr id="198" name="TextBox 197"/>
            <p:cNvSpPr txBox="1"/>
            <p:nvPr/>
          </p:nvSpPr>
          <p:spPr>
            <a:xfrm>
              <a:off x="1011034" y="2844728"/>
              <a:ext cx="659156" cy="30110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61692" y="2808695"/>
              <a:ext cx="289607" cy="289607"/>
            </a:xfrm>
            <a:prstGeom prst="rect">
              <a:avLst/>
            </a:prstGeom>
          </p:spPr>
        </p:pic>
        <p:sp>
          <p:nvSpPr>
            <p:cNvPr id="200" name="TextBox 199"/>
            <p:cNvSpPr txBox="1"/>
            <p:nvPr/>
          </p:nvSpPr>
          <p:spPr>
            <a:xfrm>
              <a:off x="994113" y="1304574"/>
              <a:ext cx="659156" cy="30110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61692" y="1204572"/>
              <a:ext cx="286236" cy="286236"/>
            </a:xfrm>
            <a:prstGeom prst="rect">
              <a:avLst/>
            </a:prstGeom>
          </p:spPr>
        </p:pic>
        <p:sp>
          <p:nvSpPr>
            <p:cNvPr id="204" name="TextBox 203"/>
            <p:cNvSpPr txBox="1"/>
            <p:nvPr/>
          </p:nvSpPr>
          <p:spPr>
            <a:xfrm>
              <a:off x="1009199" y="3645308"/>
              <a:ext cx="659156" cy="30110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61692" y="3585975"/>
              <a:ext cx="235263" cy="261402"/>
            </a:xfrm>
            <a:prstGeom prst="rect">
              <a:avLst/>
            </a:prstGeom>
          </p:spPr>
        </p:pic>
        <p:sp>
          <p:nvSpPr>
            <p:cNvPr id="230" name="TextBox 229"/>
            <p:cNvSpPr txBox="1"/>
            <p:nvPr/>
          </p:nvSpPr>
          <p:spPr>
            <a:xfrm>
              <a:off x="1027186" y="3979895"/>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652875" y="3968919"/>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61692" y="4432870"/>
              <a:ext cx="252028" cy="252028"/>
            </a:xfrm>
            <a:prstGeom prst="rect">
              <a:avLst/>
            </a:prstGeom>
          </p:spPr>
        </p:pic>
        <p:sp>
          <p:nvSpPr>
            <p:cNvPr id="414" name="TextBox 413"/>
            <p:cNvSpPr txBox="1"/>
            <p:nvPr/>
          </p:nvSpPr>
          <p:spPr>
            <a:xfrm>
              <a:off x="1010924" y="4441009"/>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1015118" y="2001017"/>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61692" y="1980692"/>
              <a:ext cx="298103" cy="298103"/>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34862" y="3183571"/>
              <a:ext cx="333331" cy="333331"/>
            </a:xfrm>
            <a:prstGeom prst="rect">
              <a:avLst/>
            </a:prstGeom>
          </p:spPr>
        </p:pic>
        <p:sp>
          <p:nvSpPr>
            <p:cNvPr id="263" name="TextBox 262"/>
            <p:cNvSpPr txBox="1"/>
            <p:nvPr/>
          </p:nvSpPr>
          <p:spPr>
            <a:xfrm>
              <a:off x="1001222" y="3215403"/>
              <a:ext cx="659156" cy="30110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499754" y="2442300"/>
              <a:ext cx="659156" cy="261636"/>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80734" y="1982298"/>
              <a:ext cx="3545532" cy="614765"/>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658256" y="884452"/>
              <a:ext cx="301539" cy="301539"/>
            </a:xfrm>
            <a:prstGeom prst="rect">
              <a:avLst/>
            </a:prstGeom>
          </p:spPr>
        </p:pic>
        <p:sp>
          <p:nvSpPr>
            <p:cNvPr id="295" name="TextBox 294"/>
            <p:cNvSpPr txBox="1"/>
            <p:nvPr/>
          </p:nvSpPr>
          <p:spPr>
            <a:xfrm>
              <a:off x="995992" y="978642"/>
              <a:ext cx="659156" cy="301106"/>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4889692" y="2355828"/>
              <a:ext cx="598080" cy="361340"/>
            </a:xfrm>
            <a:prstGeom prst="rect">
              <a:avLst/>
            </a:prstGeom>
          </p:spPr>
        </p:pic>
        <p:sp>
          <p:nvSpPr>
            <p:cNvPr id="293" name="Rectangle 292"/>
            <p:cNvSpPr/>
            <p:nvPr/>
          </p:nvSpPr>
          <p:spPr bwMode="auto">
            <a:xfrm>
              <a:off x="3700635" y="5286890"/>
              <a:ext cx="719442" cy="363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09" rIns="0" bIns="0" rtlCol="0" anchor="t">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639324" y="4277921"/>
              <a:ext cx="1273355" cy="26292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4" tIns="44802" rIns="0" bIns="140549" numCol="1" spcCol="0" rtlCol="0" fromWordArt="0" anchor="t" anchorCtr="0" forceAA="0" compatLnSpc="1">
              <a:prstTxWarp prst="textNoShape">
                <a:avLst/>
              </a:prstTxWarp>
              <a:noAutofit/>
            </a:bodyPr>
            <a:lstStyle/>
            <a:p>
              <a:pPr marL="0" marR="0" lvl="0" indent="0" algn="l" defTabSz="895407"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652330" y="4272367"/>
              <a:ext cx="209430" cy="209430"/>
            </a:xfrm>
            <a:prstGeom prst="rect">
              <a:avLst/>
            </a:prstGeom>
          </p:spPr>
        </p:pic>
        <p:sp>
          <p:nvSpPr>
            <p:cNvPr id="303" name="Rectangle 302"/>
            <p:cNvSpPr/>
            <p:nvPr/>
          </p:nvSpPr>
          <p:spPr bwMode="auto">
            <a:xfrm>
              <a:off x="2053425" y="1473072"/>
              <a:ext cx="2291970" cy="1351020"/>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110871" y="1858405"/>
              <a:ext cx="315892" cy="315892"/>
            </a:xfrm>
            <a:prstGeom prst="rect">
              <a:avLst/>
            </a:prstGeom>
          </p:spPr>
        </p:pic>
        <p:sp>
          <p:nvSpPr>
            <p:cNvPr id="316" name="TextBox 315"/>
            <p:cNvSpPr txBox="1"/>
            <p:nvPr/>
          </p:nvSpPr>
          <p:spPr>
            <a:xfrm>
              <a:off x="2506339" y="1880060"/>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52461" y="532203"/>
              <a:ext cx="2293898" cy="840484"/>
            </a:xfrm>
            <a:prstGeom prst="rect">
              <a:avLst/>
            </a:prstGeom>
            <a:solidFill>
              <a:schemeClr val="accent1"/>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89604" tIns="140549" rIns="89604" bIns="140549" numCol="1" spcCol="0" rtlCol="0" fromWordArt="0" anchor="t" anchorCtr="0" forceAA="0" compatLnSpc="1">
              <a:prstTxWarp prst="textNoShape">
                <a:avLst/>
              </a:prstTxWarp>
              <a:noAutofit/>
            </a:bodyPr>
            <a:lstStyle/>
            <a:p>
              <a:pPr marL="0" marR="0" lvl="0" indent="0" algn="ctr" defTabSz="895407" rtl="0" eaLnBrk="1" fontAlgn="base" latinLnBrk="0" hangingPunct="1">
                <a:lnSpc>
                  <a:spcPct val="90000"/>
                </a:lnSpc>
                <a:spcBef>
                  <a:spcPts val="0"/>
                </a:spcBef>
                <a:spcAft>
                  <a:spcPts val="0"/>
                </a:spcAft>
                <a:buClrTx/>
                <a:buSzTx/>
                <a:buFontTx/>
                <a:buNone/>
                <a:tabLst/>
                <a:defRPr/>
              </a:pPr>
              <a:r>
                <a:rPr kumimoji="0" lang="en-US" sz="117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2" y="925340"/>
              <a:ext cx="816458" cy="310428"/>
              <a:chOff x="4094214" y="3729530"/>
              <a:chExt cx="816458" cy="310428"/>
            </a:xfrm>
          </p:grpSpPr>
          <p:sp>
            <p:nvSpPr>
              <p:cNvPr id="321" name="TextBox 320"/>
              <p:cNvSpPr txBox="1"/>
              <p:nvPr/>
            </p:nvSpPr>
            <p:spPr>
              <a:xfrm>
                <a:off x="4458900" y="3729530"/>
                <a:ext cx="451772"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4" y="3743791"/>
                <a:ext cx="296167" cy="296167"/>
              </a:xfrm>
              <a:prstGeom prst="rect">
                <a:avLst/>
              </a:prstGeom>
            </p:spPr>
          </p:pic>
        </p:grpSp>
        <p:grpSp>
          <p:nvGrpSpPr>
            <p:cNvPr id="323" name="Group 322"/>
            <p:cNvGrpSpPr/>
            <p:nvPr/>
          </p:nvGrpSpPr>
          <p:grpSpPr>
            <a:xfrm>
              <a:off x="2101938" y="938736"/>
              <a:ext cx="992482" cy="304266"/>
              <a:chOff x="2830072" y="3742926"/>
              <a:chExt cx="992482" cy="304266"/>
            </a:xfrm>
          </p:grpSpPr>
          <p:sp>
            <p:nvSpPr>
              <p:cNvPr id="324" name="TextBox 323"/>
              <p:cNvSpPr txBox="1"/>
              <p:nvPr/>
            </p:nvSpPr>
            <p:spPr>
              <a:xfrm>
                <a:off x="3163398" y="3746087"/>
                <a:ext cx="659156"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830072" y="3742926"/>
                <a:ext cx="282134" cy="282134"/>
              </a:xfrm>
              <a:prstGeom prst="rect">
                <a:avLst/>
              </a:prstGeom>
            </p:spPr>
          </p:pic>
        </p:grpSp>
        <p:sp>
          <p:nvSpPr>
            <p:cNvPr id="326" name="TextBox 325"/>
            <p:cNvSpPr txBox="1"/>
            <p:nvPr/>
          </p:nvSpPr>
          <p:spPr>
            <a:xfrm>
              <a:off x="3139004" y="950978"/>
              <a:ext cx="473543" cy="301105"/>
            </a:xfrm>
            <a:prstGeom prst="rect">
              <a:avLst/>
            </a:prstGeom>
            <a:noFill/>
            <a:ln>
              <a:noFill/>
            </a:ln>
          </p:spPr>
          <p:txBody>
            <a:bodyPr wrap="none" lIns="0" tIns="27409" rIns="0" bIns="0" rtlCol="0">
              <a:noAutofit/>
            </a:bodyPr>
            <a:lstStyle/>
            <a:p>
              <a:pPr marL="0" marR="0" lvl="0" indent="0" algn="l" defTabSz="913424"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817247" y="960807"/>
              <a:ext cx="282134" cy="282134"/>
            </a:xfrm>
            <a:prstGeom prst="rect">
              <a:avLst/>
            </a:prstGeom>
          </p:spPr>
        </p:pic>
        <p:sp>
          <p:nvSpPr>
            <p:cNvPr id="348" name="Freeform 347"/>
            <p:cNvSpPr/>
            <p:nvPr/>
          </p:nvSpPr>
          <p:spPr bwMode="auto">
            <a:xfrm rot="2700000">
              <a:off x="11435406" y="5317961"/>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5" name="Rectangle 4"/>
          <p:cNvSpPr/>
          <p:nvPr/>
        </p:nvSpPr>
        <p:spPr bwMode="auto">
          <a:xfrm>
            <a:off x="1731" y="-25379"/>
            <a:ext cx="12188269" cy="185843"/>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fr-FR"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06840997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966F-5BE1-4714-85C1-A80E985F5D6C}"/>
              </a:ext>
            </a:extLst>
          </p:cNvPr>
          <p:cNvSpPr>
            <a:spLocks noGrp="1"/>
          </p:cNvSpPr>
          <p:nvPr>
            <p:ph type="title"/>
          </p:nvPr>
        </p:nvSpPr>
        <p:spPr>
          <a:xfrm>
            <a:off x="270066" y="289959"/>
            <a:ext cx="11654187" cy="899537"/>
          </a:xfrm>
        </p:spPr>
        <p:txBody>
          <a:bodyPr/>
          <a:lstStyle/>
          <a:p>
            <a:r>
              <a:rPr lang="en-US" dirty="0"/>
              <a:t>Providing choice to Customers</a:t>
            </a:r>
          </a:p>
        </p:txBody>
      </p:sp>
      <p:sp>
        <p:nvSpPr>
          <p:cNvPr id="17" name="Rectangle 16">
            <a:extLst>
              <a:ext uri="{FF2B5EF4-FFF2-40B4-BE49-F238E27FC236}">
                <a16:creationId xmlns:a16="http://schemas.microsoft.com/office/drawing/2014/main" id="{41E15D80-A3F0-4715-8FDA-5080CAE0D044}"/>
              </a:ext>
            </a:extLst>
          </p:cNvPr>
          <p:cNvSpPr/>
          <p:nvPr/>
        </p:nvSpPr>
        <p:spPr bwMode="auto">
          <a:xfrm>
            <a:off x="696284" y="4659830"/>
            <a:ext cx="10431607" cy="91627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Secure image </a:t>
            </a:r>
          </a:p>
          <a:p>
            <a:pPr defTabSz="913751" fontAlgn="base">
              <a:lnSpc>
                <a:spcPct val="90000"/>
              </a:lnSpc>
              <a:spcBef>
                <a:spcPct val="0"/>
              </a:spcBef>
              <a:spcAft>
                <a:spcPct val="0"/>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management</a:t>
            </a:r>
          </a:p>
        </p:txBody>
      </p:sp>
      <p:sp>
        <p:nvSpPr>
          <p:cNvPr id="25" name="Rectangle 24">
            <a:extLst>
              <a:ext uri="{FF2B5EF4-FFF2-40B4-BE49-F238E27FC236}">
                <a16:creationId xmlns:a16="http://schemas.microsoft.com/office/drawing/2014/main" id="{7774A871-835C-4276-A6F8-B23CEEE3677B}"/>
              </a:ext>
            </a:extLst>
          </p:cNvPr>
          <p:cNvSpPr/>
          <p:nvPr/>
        </p:nvSpPr>
        <p:spPr bwMode="auto">
          <a:xfrm>
            <a:off x="696284" y="5676388"/>
            <a:ext cx="10431607" cy="916275"/>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Choice of developer </a:t>
            </a:r>
          </a:p>
          <a:p>
            <a:pPr defTabSz="913751"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tools &amp; clients</a:t>
            </a:r>
          </a:p>
        </p:txBody>
      </p:sp>
      <p:sp>
        <p:nvSpPr>
          <p:cNvPr id="36" name="Rectangle 35">
            <a:extLst>
              <a:ext uri="{FF2B5EF4-FFF2-40B4-BE49-F238E27FC236}">
                <a16:creationId xmlns:a16="http://schemas.microsoft.com/office/drawing/2014/main" id="{D703C0C2-B770-49D7-BE63-D4589C648EFA}"/>
              </a:ext>
            </a:extLst>
          </p:cNvPr>
          <p:cNvSpPr/>
          <p:nvPr/>
        </p:nvSpPr>
        <p:spPr bwMode="auto">
          <a:xfrm>
            <a:off x="696284" y="1288847"/>
            <a:ext cx="10431607" cy="31540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2353" b="1" dirty="0">
                <a:solidFill>
                  <a:srgbClr val="505050"/>
                </a:solidFill>
                <a:latin typeface="Segoe UI Semilight"/>
                <a:ea typeface="Segoe UI" pitchFamily="34" charset="0"/>
                <a:cs typeface="Segoe UI" pitchFamily="34" charset="0"/>
              </a:rPr>
              <a:t>Options of compute</a:t>
            </a:r>
          </a:p>
        </p:txBody>
      </p:sp>
      <p:sp>
        <p:nvSpPr>
          <p:cNvPr id="38" name="Rectangle: Rounded Corners 37">
            <a:extLst>
              <a:ext uri="{FF2B5EF4-FFF2-40B4-BE49-F238E27FC236}">
                <a16:creationId xmlns:a16="http://schemas.microsoft.com/office/drawing/2014/main" id="{D75C616E-CAAA-4C9C-AE77-88433FAF5CDF}"/>
              </a:ext>
            </a:extLst>
          </p:cNvPr>
          <p:cNvSpPr/>
          <p:nvPr/>
        </p:nvSpPr>
        <p:spPr bwMode="auto">
          <a:xfrm>
            <a:off x="3234369" y="1995433"/>
            <a:ext cx="2608871" cy="5869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r>
              <a:rPr lang="en-US" sz="1300" dirty="0">
                <a:solidFill>
                  <a:srgbClr val="505050"/>
                </a:solidFill>
                <a:latin typeface="Segoe UI"/>
                <a:ea typeface="Segoe UI" pitchFamily="34" charset="0"/>
                <a:cs typeface="Segoe UI" pitchFamily="34" charset="0"/>
              </a:rPr>
              <a:t>     Azure App Service</a:t>
            </a:r>
          </a:p>
        </p:txBody>
      </p:sp>
      <p:sp>
        <p:nvSpPr>
          <p:cNvPr id="40" name="Rectangle: Rounded Corners 39">
            <a:extLst>
              <a:ext uri="{FF2B5EF4-FFF2-40B4-BE49-F238E27FC236}">
                <a16:creationId xmlns:a16="http://schemas.microsoft.com/office/drawing/2014/main" id="{01219128-2625-44A8-B58A-8A75E17D7429}"/>
              </a:ext>
            </a:extLst>
          </p:cNvPr>
          <p:cNvSpPr/>
          <p:nvPr/>
        </p:nvSpPr>
        <p:spPr bwMode="auto">
          <a:xfrm>
            <a:off x="3420851" y="2793115"/>
            <a:ext cx="2001977" cy="65397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r>
              <a:rPr lang="en-US" sz="1300" dirty="0">
                <a:solidFill>
                  <a:srgbClr val="505050"/>
                </a:solidFill>
                <a:latin typeface="Segoe UI"/>
                <a:cs typeface="Segoe UI" pitchFamily="34" charset="0"/>
              </a:rPr>
              <a:t>Service Fabric </a:t>
            </a:r>
          </a:p>
        </p:txBody>
      </p:sp>
      <p:pic>
        <p:nvPicPr>
          <p:cNvPr id="45" name="Picture 2" descr="Image result for azure container registry" title="Icon showing blue cloud with servers overlapping it">
            <a:extLst>
              <a:ext uri="{FF2B5EF4-FFF2-40B4-BE49-F238E27FC236}">
                <a16:creationId xmlns:a16="http://schemas.microsoft.com/office/drawing/2014/main" id="{D0E98604-1334-4480-AF0F-0C7CDB6DE8D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677966" y="4760056"/>
            <a:ext cx="1208041" cy="63422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title="Icon showing five-point star with round circles for the five points">
            <a:extLst>
              <a:ext uri="{FF2B5EF4-FFF2-40B4-BE49-F238E27FC236}">
                <a16:creationId xmlns:a16="http://schemas.microsoft.com/office/drawing/2014/main" id="{D6D93053-3575-4462-AE7B-28F011C9E58E}"/>
              </a:ext>
            </a:extLst>
          </p:cNvPr>
          <p:cNvPicPr>
            <a:picLocks noChangeAspect="1"/>
          </p:cNvPicPr>
          <p:nvPr/>
        </p:nvPicPr>
        <p:blipFill>
          <a:blip r:embed="rId4"/>
          <a:stretch>
            <a:fillRect/>
          </a:stretch>
        </p:blipFill>
        <p:spPr>
          <a:xfrm>
            <a:off x="3423056" y="2949248"/>
            <a:ext cx="341704" cy="341704"/>
          </a:xfrm>
          <a:prstGeom prst="rect">
            <a:avLst/>
          </a:prstGeom>
        </p:spPr>
      </p:pic>
      <p:pic>
        <p:nvPicPr>
          <p:cNvPr id="49" name="Picture 48" title="InteliJ logo">
            <a:extLst>
              <a:ext uri="{FF2B5EF4-FFF2-40B4-BE49-F238E27FC236}">
                <a16:creationId xmlns:a16="http://schemas.microsoft.com/office/drawing/2014/main" id="{85D74E45-5522-4558-9EFF-262F952124F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296104" y="5891912"/>
            <a:ext cx="346615" cy="346615"/>
          </a:xfrm>
          <a:prstGeom prst="rect">
            <a:avLst/>
          </a:prstGeom>
        </p:spPr>
      </p:pic>
      <p:pic>
        <p:nvPicPr>
          <p:cNvPr id="50" name="Picture 49" title="Visual Studio logo">
            <a:extLst>
              <a:ext uri="{FF2B5EF4-FFF2-40B4-BE49-F238E27FC236}">
                <a16:creationId xmlns:a16="http://schemas.microsoft.com/office/drawing/2014/main" id="{70C96913-B70D-42CA-B938-8BA0ADD45F31}"/>
              </a:ext>
            </a:extLst>
          </p:cNvPr>
          <p:cNvPicPr>
            <a:picLocks noChangeAspect="1"/>
          </p:cNvPicPr>
          <p:nvPr/>
        </p:nvPicPr>
        <p:blipFill>
          <a:blip r:embed="rId6">
            <a:biLevel thresh="25000"/>
          </a:blip>
          <a:stretch>
            <a:fillRect/>
          </a:stretch>
        </p:blipFill>
        <p:spPr>
          <a:xfrm>
            <a:off x="4207432" y="5861794"/>
            <a:ext cx="340884" cy="376733"/>
          </a:xfrm>
          <a:prstGeom prst="rect">
            <a:avLst/>
          </a:prstGeom>
        </p:spPr>
      </p:pic>
      <p:grpSp>
        <p:nvGrpSpPr>
          <p:cNvPr id="51" name="Group 50">
            <a:extLst>
              <a:ext uri="{FF2B5EF4-FFF2-40B4-BE49-F238E27FC236}">
                <a16:creationId xmlns:a16="http://schemas.microsoft.com/office/drawing/2014/main" id="{56B5480F-6159-48EA-B731-8023172A748E}"/>
              </a:ext>
            </a:extLst>
          </p:cNvPr>
          <p:cNvGrpSpPr/>
          <p:nvPr/>
        </p:nvGrpSpPr>
        <p:grpSpPr>
          <a:xfrm>
            <a:off x="9038113" y="5813252"/>
            <a:ext cx="1271303" cy="592066"/>
            <a:chOff x="6612879" y="3329416"/>
            <a:chExt cx="1271483" cy="592150"/>
          </a:xfrm>
        </p:grpSpPr>
        <p:grpSp>
          <p:nvGrpSpPr>
            <p:cNvPr id="52" name="Group 51">
              <a:extLst>
                <a:ext uri="{FF2B5EF4-FFF2-40B4-BE49-F238E27FC236}">
                  <a16:creationId xmlns:a16="http://schemas.microsoft.com/office/drawing/2014/main" id="{4B9289E1-2903-4F0D-B4AA-1CF69587742C}"/>
                </a:ext>
              </a:extLst>
            </p:cNvPr>
            <p:cNvGrpSpPr/>
            <p:nvPr/>
          </p:nvGrpSpPr>
          <p:grpSpPr>
            <a:xfrm>
              <a:off x="7173324" y="3545362"/>
              <a:ext cx="205483" cy="342801"/>
              <a:chOff x="7083728" y="5114386"/>
              <a:chExt cx="290694" cy="504104"/>
            </a:xfrm>
          </p:grpSpPr>
          <p:pic>
            <p:nvPicPr>
              <p:cNvPr id="54" name="Picture 53">
                <a:extLst>
                  <a:ext uri="{FF2B5EF4-FFF2-40B4-BE49-F238E27FC236}">
                    <a16:creationId xmlns:a16="http://schemas.microsoft.com/office/drawing/2014/main" id="{53A6C336-B8E9-442D-9B6D-D26EC567D835}"/>
                  </a:ext>
                </a:extLst>
              </p:cNvPr>
              <p:cNvPicPr>
                <a:picLocks noChangeAspect="1"/>
              </p:cNvPicPr>
              <p:nvPr/>
            </p:nvPicPr>
            <p:blipFill rotWithShape="1">
              <a:blip r:embed="rId7">
                <a:extLst>
                  <a:ext uri="{28A0092B-C50C-407E-A947-70E740481C1C}">
                    <a14:useLocalDpi xmlns:a14="http://schemas.microsoft.com/office/drawing/2010/main" val="0"/>
                  </a:ext>
                </a:extLst>
              </a:blip>
              <a:srcRect l="46222" t="17819" r="33928" b="-3543"/>
              <a:stretch/>
            </p:blipFill>
            <p:spPr>
              <a:xfrm>
                <a:off x="7083728" y="5114386"/>
                <a:ext cx="290694" cy="317519"/>
              </a:xfrm>
              <a:prstGeom prst="rect">
                <a:avLst/>
              </a:prstGeom>
            </p:spPr>
          </p:pic>
          <p:sp>
            <p:nvSpPr>
              <p:cNvPr id="55" name="Isosceles Triangle 54">
                <a:extLst>
                  <a:ext uri="{FF2B5EF4-FFF2-40B4-BE49-F238E27FC236}">
                    <a16:creationId xmlns:a16="http://schemas.microsoft.com/office/drawing/2014/main" id="{CF85AA9C-7755-4F2D-B66A-7DA42EAD933E}"/>
                  </a:ext>
                </a:extLst>
              </p:cNvPr>
              <p:cNvSpPr/>
              <p:nvPr/>
            </p:nvSpPr>
            <p:spPr bwMode="auto">
              <a:xfrm>
                <a:off x="7083728" y="5114386"/>
                <a:ext cx="290694" cy="504104"/>
              </a:xfrm>
              <a:prstGeom prst="triangle">
                <a:avLst>
                  <a:gd name="adj" fmla="val 100000"/>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3" name="TextBox 52" title="Maven logo">
              <a:extLst>
                <a:ext uri="{FF2B5EF4-FFF2-40B4-BE49-F238E27FC236}">
                  <a16:creationId xmlns:a16="http://schemas.microsoft.com/office/drawing/2014/main" id="{84499E9D-16AE-45A9-9CDE-63B070E613C2}"/>
                </a:ext>
              </a:extLst>
            </p:cNvPr>
            <p:cNvSpPr txBox="1"/>
            <p:nvPr/>
          </p:nvSpPr>
          <p:spPr>
            <a:xfrm>
              <a:off x="6612879" y="3329416"/>
              <a:ext cx="1271483" cy="592150"/>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100" b="1" i="1" dirty="0">
                  <a:solidFill>
                    <a:srgbClr val="FFFFFF"/>
                  </a:solidFill>
                  <a:latin typeface="Arial" panose="020B0604020202020204" pitchFamily="34" charset="0"/>
                  <a:cs typeface="Arial" panose="020B0604020202020204" pitchFamily="34" charset="0"/>
                </a:rPr>
                <a:t>Ma  </a:t>
              </a:r>
              <a:r>
                <a:rPr lang="en-US" sz="2100" b="1" i="1" dirty="0" err="1">
                  <a:solidFill>
                    <a:srgbClr val="FFFFFF"/>
                  </a:solidFill>
                  <a:latin typeface="Arial" panose="020B0604020202020204" pitchFamily="34" charset="0"/>
                  <a:cs typeface="Arial" panose="020B0604020202020204" pitchFamily="34" charset="0"/>
                </a:rPr>
                <a:t>en</a:t>
              </a:r>
              <a:endParaRPr lang="en-US" sz="2100" b="1" i="1" dirty="0">
                <a:solidFill>
                  <a:srgbClr val="FFFFFF"/>
                </a:solidFill>
                <a:latin typeface="Arial" panose="020B0604020202020204" pitchFamily="34" charset="0"/>
                <a:cs typeface="Arial" panose="020B0604020202020204" pitchFamily="34" charset="0"/>
              </a:endParaRPr>
            </a:p>
          </p:txBody>
        </p:sp>
      </p:grpSp>
      <p:pic>
        <p:nvPicPr>
          <p:cNvPr id="56" name="Picture 10" descr="https://wiki.jenkins-ci.org/download/attachments/2916393/logo-title.png?version=1&amp;modificationDate=1302753947000">
            <a:extLst>
              <a:ext uri="{FF2B5EF4-FFF2-40B4-BE49-F238E27FC236}">
                <a16:creationId xmlns:a16="http://schemas.microsoft.com/office/drawing/2014/main" id="{679F8C1C-B986-494D-850D-29A6CD8CFBC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2203"/>
          <a:stretch/>
        </p:blipFill>
        <p:spPr bwMode="auto">
          <a:xfrm>
            <a:off x="7654534" y="5857673"/>
            <a:ext cx="404929" cy="46850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Icon showing a cloud">
            <a:extLst>
              <a:ext uri="{FF2B5EF4-FFF2-40B4-BE49-F238E27FC236}">
                <a16:creationId xmlns:a16="http://schemas.microsoft.com/office/drawing/2014/main" id="{5721F191-A3C1-40E9-8886-7E3FAE650EAD}"/>
              </a:ext>
            </a:extLst>
          </p:cNvPr>
          <p:cNvPicPr>
            <a:picLocks noChangeAspect="1"/>
          </p:cNvPicPr>
          <p:nvPr/>
        </p:nvPicPr>
        <p:blipFill>
          <a:blip r:embed="rId9"/>
          <a:stretch>
            <a:fillRect/>
          </a:stretch>
        </p:blipFill>
        <p:spPr>
          <a:xfrm>
            <a:off x="3273559" y="2087794"/>
            <a:ext cx="401923" cy="402234"/>
          </a:xfrm>
          <a:prstGeom prst="rect">
            <a:avLst/>
          </a:prstGeom>
        </p:spPr>
      </p:pic>
      <p:sp>
        <p:nvSpPr>
          <p:cNvPr id="58" name="Rectangle: Rounded Corners 57">
            <a:extLst>
              <a:ext uri="{FF2B5EF4-FFF2-40B4-BE49-F238E27FC236}">
                <a16:creationId xmlns:a16="http://schemas.microsoft.com/office/drawing/2014/main" id="{C648A755-717C-46E7-B3B9-ECC8F68B66E0}"/>
              </a:ext>
            </a:extLst>
          </p:cNvPr>
          <p:cNvSpPr/>
          <p:nvPr/>
        </p:nvSpPr>
        <p:spPr bwMode="auto">
          <a:xfrm>
            <a:off x="5531007" y="2793115"/>
            <a:ext cx="1817399" cy="65397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300" dirty="0">
                <a:solidFill>
                  <a:srgbClr val="505050"/>
                </a:solidFill>
                <a:latin typeface="Segoe UI"/>
                <a:cs typeface="Segoe UI" pitchFamily="34" charset="0"/>
              </a:rPr>
              <a:t>Azure Container Service (AKS) </a:t>
            </a:r>
          </a:p>
          <a:p>
            <a:pPr algn="ctr" defTabSz="931935" fontAlgn="base">
              <a:lnSpc>
                <a:spcPct val="90000"/>
              </a:lnSpc>
              <a:spcBef>
                <a:spcPct val="0"/>
              </a:spcBef>
              <a:spcAft>
                <a:spcPct val="0"/>
              </a:spcAft>
              <a:defRPr/>
            </a:pPr>
            <a:endParaRPr lang="en-US" sz="1300" dirty="0">
              <a:solidFill>
                <a:srgbClr val="505050"/>
              </a:solidFill>
              <a:latin typeface="Segoe UI"/>
              <a:cs typeface="Segoe UI" pitchFamily="34" charset="0"/>
            </a:endParaRPr>
          </a:p>
        </p:txBody>
      </p:sp>
      <p:pic>
        <p:nvPicPr>
          <p:cNvPr id="60" name="Picture 2" descr="Image result for docker icon white" title="Docker logo">
            <a:extLst>
              <a:ext uri="{FF2B5EF4-FFF2-40B4-BE49-F238E27FC236}">
                <a16:creationId xmlns:a16="http://schemas.microsoft.com/office/drawing/2014/main" id="{41551A14-47FC-4846-BF45-4363AE25A113}"/>
              </a:ext>
            </a:extLst>
          </p:cNvPr>
          <p:cNvPicPr>
            <a:picLocks noChangeAspect="1" noChangeArrowheads="1"/>
          </p:cNvPicPr>
          <p:nvPr/>
        </p:nvPicPr>
        <p:blipFill rotWithShape="1">
          <a:blip r:embed="rId10" cstate="hqprint">
            <a:extLst>
              <a:ext uri="{28A0092B-C50C-407E-A947-70E740481C1C}">
                <a14:useLocalDpi xmlns:a14="http://schemas.microsoft.com/office/drawing/2010/main" val="0"/>
              </a:ext>
            </a:extLst>
          </a:blip>
          <a:srcRect r="61029"/>
          <a:stretch/>
        </p:blipFill>
        <p:spPr bwMode="auto">
          <a:xfrm>
            <a:off x="7585405" y="4857151"/>
            <a:ext cx="529362" cy="33499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Icon showing three half circles overlapping">
            <a:extLst>
              <a:ext uri="{FF2B5EF4-FFF2-40B4-BE49-F238E27FC236}">
                <a16:creationId xmlns:a16="http://schemas.microsoft.com/office/drawing/2014/main" id="{C656FF5E-A4E5-432B-962A-BF442C2FC574}"/>
              </a:ext>
            </a:extLst>
          </p:cNvPr>
          <p:cNvPicPr>
            <a:picLocks noChangeAspect="1"/>
          </p:cNvPicPr>
          <p:nvPr/>
        </p:nvPicPr>
        <p:blipFill rotWithShape="1">
          <a:blip r:embed="rId11"/>
          <a:srcRect l="22386" r="53547"/>
          <a:stretch/>
        </p:blipFill>
        <p:spPr>
          <a:xfrm>
            <a:off x="9381780" y="2152114"/>
            <a:ext cx="533284" cy="402302"/>
          </a:xfrm>
          <a:prstGeom prst="rect">
            <a:avLst/>
          </a:prstGeom>
        </p:spPr>
      </p:pic>
      <p:pic>
        <p:nvPicPr>
          <p:cNvPr id="70" name="Picture 69" descr="Red Hat logo">
            <a:extLst>
              <a:ext uri="{FF2B5EF4-FFF2-40B4-BE49-F238E27FC236}">
                <a16:creationId xmlns:a16="http://schemas.microsoft.com/office/drawing/2014/main" id="{F26101A6-F7BB-4BAA-A995-356D7FC73AB2}"/>
              </a:ext>
            </a:extLst>
          </p:cNvPr>
          <p:cNvPicPr>
            <a:picLocks noChangeAspect="1"/>
          </p:cNvPicPr>
          <p:nvPr/>
        </p:nvPicPr>
        <p:blipFill rotWithShape="1">
          <a:blip r:embed="rId11"/>
          <a:srcRect l="46966" r="32134"/>
          <a:stretch/>
        </p:blipFill>
        <p:spPr>
          <a:xfrm>
            <a:off x="7531366" y="2166653"/>
            <a:ext cx="429639" cy="373221"/>
          </a:xfrm>
          <a:prstGeom prst="rect">
            <a:avLst/>
          </a:prstGeom>
        </p:spPr>
      </p:pic>
      <p:sp>
        <p:nvSpPr>
          <p:cNvPr id="89" name="TextBox 88">
            <a:extLst>
              <a:ext uri="{FF2B5EF4-FFF2-40B4-BE49-F238E27FC236}">
                <a16:creationId xmlns:a16="http://schemas.microsoft.com/office/drawing/2014/main" id="{BADC81AD-E3FF-4934-8C0B-DEC51063F355}"/>
              </a:ext>
            </a:extLst>
          </p:cNvPr>
          <p:cNvSpPr txBox="1"/>
          <p:nvPr/>
        </p:nvSpPr>
        <p:spPr>
          <a:xfrm>
            <a:off x="1696693" y="1935518"/>
            <a:ext cx="1582509" cy="65552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gradFill>
                  <a:gsLst>
                    <a:gs pos="2917">
                      <a:srgbClr val="505050"/>
                    </a:gs>
                    <a:gs pos="30000">
                      <a:srgbClr val="505050"/>
                    </a:gs>
                  </a:gsLst>
                  <a:lin ang="5400000" scaled="0"/>
                </a:gradFill>
                <a:latin typeface="Segoe UI"/>
              </a:rPr>
              <a:t>PaaS Services &amp; </a:t>
            </a:r>
            <a:r>
              <a:rPr lang="en-US" sz="1300" dirty="0" err="1">
                <a:gradFill>
                  <a:gsLst>
                    <a:gs pos="2917">
                      <a:srgbClr val="505050"/>
                    </a:gs>
                    <a:gs pos="30000">
                      <a:srgbClr val="505050"/>
                    </a:gs>
                  </a:gsLst>
                  <a:lin ang="5400000" scaled="0"/>
                </a:gradFill>
                <a:latin typeface="Segoe UI"/>
              </a:rPr>
              <a:t>Serverless</a:t>
            </a:r>
            <a:endParaRPr lang="en-US" sz="1300" dirty="0">
              <a:gradFill>
                <a:gsLst>
                  <a:gs pos="2917">
                    <a:srgbClr val="505050"/>
                  </a:gs>
                  <a:gs pos="30000">
                    <a:srgbClr val="505050"/>
                  </a:gs>
                </a:gsLst>
                <a:lin ang="5400000" scaled="0"/>
              </a:gradFill>
              <a:latin typeface="Segoe UI"/>
            </a:endParaRPr>
          </a:p>
        </p:txBody>
      </p:sp>
      <p:sp>
        <p:nvSpPr>
          <p:cNvPr id="90" name="TextBox 89">
            <a:extLst>
              <a:ext uri="{FF2B5EF4-FFF2-40B4-BE49-F238E27FC236}">
                <a16:creationId xmlns:a16="http://schemas.microsoft.com/office/drawing/2014/main" id="{31497973-E17C-4925-A5D1-71252A54C88B}"/>
              </a:ext>
            </a:extLst>
          </p:cNvPr>
          <p:cNvSpPr txBox="1"/>
          <p:nvPr/>
        </p:nvSpPr>
        <p:spPr>
          <a:xfrm>
            <a:off x="1701636" y="2702352"/>
            <a:ext cx="1582509" cy="84626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gradFill>
                  <a:gsLst>
                    <a:gs pos="2917">
                      <a:srgbClr val="505050"/>
                    </a:gs>
                    <a:gs pos="30000">
                      <a:srgbClr val="505050"/>
                    </a:gs>
                  </a:gsLst>
                  <a:lin ang="5400000" scaled="0"/>
                </a:gradFill>
                <a:latin typeface="Segoe UI"/>
              </a:rPr>
              <a:t>managed container orchestrators</a:t>
            </a:r>
          </a:p>
        </p:txBody>
      </p:sp>
      <p:sp>
        <p:nvSpPr>
          <p:cNvPr id="91" name="TextBox 90">
            <a:extLst>
              <a:ext uri="{FF2B5EF4-FFF2-40B4-BE49-F238E27FC236}">
                <a16:creationId xmlns:a16="http://schemas.microsoft.com/office/drawing/2014/main" id="{7A2DB5D5-FCD9-494A-A89D-1C27A77DABBE}"/>
              </a:ext>
            </a:extLst>
          </p:cNvPr>
          <p:cNvSpPr txBox="1"/>
          <p:nvPr/>
        </p:nvSpPr>
        <p:spPr>
          <a:xfrm>
            <a:off x="1706137" y="3507141"/>
            <a:ext cx="1582509" cy="65552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b="1" dirty="0">
                <a:gradFill>
                  <a:gsLst>
                    <a:gs pos="2917">
                      <a:srgbClr val="505050"/>
                    </a:gs>
                    <a:gs pos="30000">
                      <a:srgbClr val="505050"/>
                    </a:gs>
                  </a:gsLst>
                  <a:lin ang="5400000" scaled="0"/>
                </a:gradFill>
                <a:latin typeface="Segoe UI"/>
              </a:rPr>
              <a:t> </a:t>
            </a:r>
            <a:r>
              <a:rPr lang="en-US" sz="1300" dirty="0">
                <a:gradFill>
                  <a:gsLst>
                    <a:gs pos="2917">
                      <a:srgbClr val="505050"/>
                    </a:gs>
                    <a:gs pos="30000">
                      <a:srgbClr val="505050"/>
                    </a:gs>
                  </a:gsLst>
                  <a:lin ang="5400000" scaled="0"/>
                </a:gradFill>
                <a:latin typeface="Segoe UI"/>
              </a:rPr>
              <a:t>DIY with raw compute</a:t>
            </a:r>
          </a:p>
        </p:txBody>
      </p:sp>
      <p:sp>
        <p:nvSpPr>
          <p:cNvPr id="92" name="TextBox 91">
            <a:extLst>
              <a:ext uri="{FF2B5EF4-FFF2-40B4-BE49-F238E27FC236}">
                <a16:creationId xmlns:a16="http://schemas.microsoft.com/office/drawing/2014/main" id="{40B371AA-745F-420A-AD02-5C4DE7613E45}"/>
              </a:ext>
            </a:extLst>
          </p:cNvPr>
          <p:cNvSpPr txBox="1"/>
          <p:nvPr/>
        </p:nvSpPr>
        <p:spPr>
          <a:xfrm>
            <a:off x="3149938" y="1310752"/>
            <a:ext cx="4182207" cy="662652"/>
          </a:xfrm>
          <a:prstGeom prst="rect">
            <a:avLst/>
          </a:prstGeom>
          <a:solidFill>
            <a:schemeClr val="tx1"/>
          </a:solidFill>
          <a:ln>
            <a:noFill/>
          </a:ln>
        </p:spPr>
        <p:txBody>
          <a:bodyPr wrap="square" lIns="182854" tIns="146284" rIns="182854" bIns="146284" rtlCol="0">
            <a:spAutoFit/>
          </a:bodyPr>
          <a:lstStyle/>
          <a:p>
            <a:pPr algn="ctr" defTabSz="914225">
              <a:lnSpc>
                <a:spcPct val="90000"/>
              </a:lnSpc>
              <a:spcAft>
                <a:spcPts val="600"/>
              </a:spcAft>
              <a:defRPr/>
            </a:pPr>
            <a:r>
              <a:rPr lang="en-US" sz="1300" dirty="0">
                <a:solidFill>
                  <a:srgbClr val="EAEAEA"/>
                </a:solidFill>
                <a:latin typeface="Segoe UI"/>
              </a:rPr>
              <a:t>Leverage the Azure platform designed for your application needs</a:t>
            </a:r>
          </a:p>
        </p:txBody>
      </p:sp>
      <p:sp>
        <p:nvSpPr>
          <p:cNvPr id="93" name="TextBox 92">
            <a:extLst>
              <a:ext uri="{FF2B5EF4-FFF2-40B4-BE49-F238E27FC236}">
                <a16:creationId xmlns:a16="http://schemas.microsoft.com/office/drawing/2014/main" id="{53D7C9C2-1AB6-4C69-8E79-B86A45291E46}"/>
              </a:ext>
            </a:extLst>
          </p:cNvPr>
          <p:cNvSpPr txBox="1"/>
          <p:nvPr/>
        </p:nvSpPr>
        <p:spPr>
          <a:xfrm>
            <a:off x="7348407" y="1308864"/>
            <a:ext cx="3795746" cy="662652"/>
          </a:xfrm>
          <a:prstGeom prst="rect">
            <a:avLst/>
          </a:prstGeom>
          <a:solidFill>
            <a:schemeClr val="tx1"/>
          </a:solidFill>
          <a:ln>
            <a:noFill/>
          </a:ln>
        </p:spPr>
        <p:txBody>
          <a:bodyPr wrap="square" lIns="182854" tIns="146284" rIns="182854" bIns="146284" rtlCol="0">
            <a:spAutoFit/>
          </a:bodyPr>
          <a:lstStyle/>
          <a:p>
            <a:pPr algn="ctr" defTabSz="914225">
              <a:lnSpc>
                <a:spcPct val="90000"/>
              </a:lnSpc>
              <a:spcAft>
                <a:spcPts val="600"/>
              </a:spcAft>
              <a:defRPr/>
            </a:pPr>
            <a:r>
              <a:rPr lang="en-US" sz="1300" dirty="0">
                <a:solidFill>
                  <a:srgbClr val="EAEAEA"/>
                </a:solidFill>
                <a:latin typeface="Segoe UI"/>
              </a:rPr>
              <a:t>Keep using the platform of your choice, running great on Azure</a:t>
            </a:r>
          </a:p>
        </p:txBody>
      </p:sp>
      <p:sp>
        <p:nvSpPr>
          <p:cNvPr id="94" name="Rectangle 93">
            <a:extLst>
              <a:ext uri="{FF2B5EF4-FFF2-40B4-BE49-F238E27FC236}">
                <a16:creationId xmlns:a16="http://schemas.microsoft.com/office/drawing/2014/main" id="{64C3F71F-FD30-4E9A-9279-8534A5772A59}"/>
              </a:ext>
            </a:extLst>
          </p:cNvPr>
          <p:cNvSpPr/>
          <p:nvPr/>
        </p:nvSpPr>
        <p:spPr bwMode="auto">
          <a:xfrm>
            <a:off x="3158938" y="3628840"/>
            <a:ext cx="7977953" cy="6815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07C27FC3-8178-41DD-863B-3A094455CB51}"/>
              </a:ext>
            </a:extLst>
          </p:cNvPr>
          <p:cNvSpPr/>
          <p:nvPr/>
        </p:nvSpPr>
        <p:spPr bwMode="auto">
          <a:xfrm>
            <a:off x="3482760" y="3642608"/>
            <a:ext cx="1816914" cy="653971"/>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91427" bIns="146243" numCol="1" spcCol="0" rtlCol="0" fromWordArt="0" anchor="ctr" anchorCtr="0" forceAA="0" compatLnSpc="1">
            <a:prstTxWarp prst="textNoShape">
              <a:avLst/>
            </a:prstTxWarp>
            <a:noAutofit/>
          </a:bodyPr>
          <a:lstStyle/>
          <a:p>
            <a:pPr algn="r" defTabSz="931935" fontAlgn="base">
              <a:lnSpc>
                <a:spcPct val="90000"/>
              </a:lnSpc>
              <a:spcBef>
                <a:spcPct val="0"/>
              </a:spcBef>
              <a:spcAft>
                <a:spcPct val="0"/>
              </a:spcAft>
              <a:defRPr/>
            </a:pPr>
            <a:r>
              <a:rPr lang="en-US" sz="1300" b="1" dirty="0">
                <a:gradFill>
                  <a:gsLst>
                    <a:gs pos="0">
                      <a:srgbClr val="FFFFFF"/>
                    </a:gs>
                    <a:gs pos="100000">
                      <a:srgbClr val="FFFFFF"/>
                    </a:gs>
                  </a:gsLst>
                  <a:lin ang="5400000" scaled="0"/>
                </a:gradFill>
                <a:latin typeface="Segoe UI Semilight"/>
                <a:ea typeface="Segoe UI" pitchFamily="34" charset="0"/>
                <a:cs typeface="Segoe UI" pitchFamily="34" charset="0"/>
              </a:rPr>
              <a:t>Windows VMs</a:t>
            </a:r>
          </a:p>
        </p:txBody>
      </p:sp>
      <p:sp>
        <p:nvSpPr>
          <p:cNvPr id="98" name="Rectangle: Rounded Corners 97">
            <a:extLst>
              <a:ext uri="{FF2B5EF4-FFF2-40B4-BE49-F238E27FC236}">
                <a16:creationId xmlns:a16="http://schemas.microsoft.com/office/drawing/2014/main" id="{7854060F-614B-4539-8319-0E247C72A735}"/>
              </a:ext>
            </a:extLst>
          </p:cNvPr>
          <p:cNvSpPr/>
          <p:nvPr/>
        </p:nvSpPr>
        <p:spPr bwMode="auto">
          <a:xfrm>
            <a:off x="9313947" y="3642608"/>
            <a:ext cx="1816914" cy="653971"/>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91427" bIns="146243" numCol="1" spcCol="0" rtlCol="0" fromWordArt="0" anchor="ctr" anchorCtr="0" forceAA="0" compatLnSpc="1">
            <a:prstTxWarp prst="textNoShape">
              <a:avLst/>
            </a:prstTxWarp>
            <a:noAutofit/>
          </a:bodyPr>
          <a:lstStyle/>
          <a:p>
            <a:pPr algn="r" defTabSz="931935" fontAlgn="base">
              <a:lnSpc>
                <a:spcPct val="90000"/>
              </a:lnSpc>
              <a:spcBef>
                <a:spcPct val="0"/>
              </a:spcBef>
              <a:spcAft>
                <a:spcPct val="0"/>
              </a:spcAft>
              <a:defRPr/>
            </a:pPr>
            <a:r>
              <a:rPr lang="en-US" sz="1300" b="1" dirty="0">
                <a:gradFill>
                  <a:gsLst>
                    <a:gs pos="0">
                      <a:srgbClr val="FFFFFF"/>
                    </a:gs>
                    <a:gs pos="100000">
                      <a:srgbClr val="FFFFFF"/>
                    </a:gs>
                  </a:gsLst>
                  <a:lin ang="5400000" scaled="0"/>
                </a:gradFill>
                <a:latin typeface="Segoe UI Semilight"/>
                <a:ea typeface="Segoe UI" pitchFamily="34" charset="0"/>
                <a:cs typeface="Segoe UI" pitchFamily="34" charset="0"/>
              </a:rPr>
              <a:t>Linux VMs</a:t>
            </a:r>
          </a:p>
        </p:txBody>
      </p:sp>
      <p:sp>
        <p:nvSpPr>
          <p:cNvPr id="99" name="Freeform 27" title="Windows logo">
            <a:extLst>
              <a:ext uri="{FF2B5EF4-FFF2-40B4-BE49-F238E27FC236}">
                <a16:creationId xmlns:a16="http://schemas.microsoft.com/office/drawing/2014/main" id="{39812733-A649-450A-8B44-BD4C7AED73A6}"/>
              </a:ext>
            </a:extLst>
          </p:cNvPr>
          <p:cNvSpPr>
            <a:spLocks noChangeAspect="1" noEditPoints="1"/>
          </p:cNvSpPr>
          <p:nvPr/>
        </p:nvSpPr>
        <p:spPr bwMode="black">
          <a:xfrm>
            <a:off x="3830625" y="3870696"/>
            <a:ext cx="198601" cy="19779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2">
              <a:lumMod val="90000"/>
            </a:schemeClr>
          </a:solidFill>
          <a:ln>
            <a:noFill/>
          </a:ln>
          <a:extLst/>
        </p:spPr>
        <p:txBody>
          <a:bodyPr vert="horz" wrap="square" lIns="93247" tIns="46623" rIns="93247" bIns="46623" numCol="1" anchor="t" anchorCtr="0" compatLnSpc="1">
            <a:prstTxWarp prst="textNoShape">
              <a:avLst/>
            </a:prstTxWarp>
          </a:bodyPr>
          <a:lstStyle/>
          <a:p>
            <a:pPr defTabSz="932563">
              <a:lnSpc>
                <a:spcPct val="90000"/>
              </a:lnSpc>
              <a:defRPr/>
            </a:pPr>
            <a:endParaRPr lang="en-US" sz="1836">
              <a:solidFill>
                <a:srgbClr val="394D54"/>
              </a:solidFill>
              <a:latin typeface="Segoe UI"/>
            </a:endParaRPr>
          </a:p>
        </p:txBody>
      </p:sp>
      <p:pic>
        <p:nvPicPr>
          <p:cNvPr id="100" name="Picture 99" title="Linux logo">
            <a:extLst>
              <a:ext uri="{FF2B5EF4-FFF2-40B4-BE49-F238E27FC236}">
                <a16:creationId xmlns:a16="http://schemas.microsoft.com/office/drawing/2014/main" id="{A3B57551-5ED6-4885-899A-33A11549A811}"/>
              </a:ext>
            </a:extLst>
          </p:cNvPr>
          <p:cNvPicPr>
            <a:picLocks noChangeAspect="1"/>
          </p:cNvPicPr>
          <p:nvPr/>
        </p:nvPicPr>
        <p:blipFill>
          <a:blip r:embed="rId12"/>
          <a:stretch>
            <a:fillRect/>
          </a:stretch>
        </p:blipFill>
        <p:spPr>
          <a:xfrm>
            <a:off x="9817203" y="3780173"/>
            <a:ext cx="344113" cy="378841"/>
          </a:xfrm>
          <a:prstGeom prst="rect">
            <a:avLst/>
          </a:prstGeom>
        </p:spPr>
      </p:pic>
      <p:cxnSp>
        <p:nvCxnSpPr>
          <p:cNvPr id="102" name="Straight Connector 101">
            <a:extLst>
              <a:ext uri="{FF2B5EF4-FFF2-40B4-BE49-F238E27FC236}">
                <a16:creationId xmlns:a16="http://schemas.microsoft.com/office/drawing/2014/main" id="{0CA5F6A5-A860-4522-A3BD-38E3F2CBF0FB}"/>
              </a:ext>
            </a:extLst>
          </p:cNvPr>
          <p:cNvCxnSpPr/>
          <p:nvPr/>
        </p:nvCxnSpPr>
        <p:spPr>
          <a:xfrm>
            <a:off x="7332145" y="1308865"/>
            <a:ext cx="0" cy="2305449"/>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9DF0C96-38F1-4246-8500-BA94DC06B9D2}"/>
              </a:ext>
            </a:extLst>
          </p:cNvPr>
          <p:cNvSpPr txBox="1"/>
          <p:nvPr/>
        </p:nvSpPr>
        <p:spPr>
          <a:xfrm>
            <a:off x="4634497" y="4781187"/>
            <a:ext cx="1906991" cy="66265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solidFill>
                  <a:srgbClr val="EAEAEA"/>
                </a:solidFill>
                <a:latin typeface="Segoe UI"/>
              </a:rPr>
              <a:t>Azure Container Registry</a:t>
            </a:r>
          </a:p>
        </p:txBody>
      </p:sp>
      <p:sp>
        <p:nvSpPr>
          <p:cNvPr id="104" name="TextBox 103">
            <a:extLst>
              <a:ext uri="{FF2B5EF4-FFF2-40B4-BE49-F238E27FC236}">
                <a16:creationId xmlns:a16="http://schemas.microsoft.com/office/drawing/2014/main" id="{CC6F9559-A4D1-4673-B92B-DECC1A845D6F}"/>
              </a:ext>
            </a:extLst>
          </p:cNvPr>
          <p:cNvSpPr txBox="1"/>
          <p:nvPr/>
        </p:nvSpPr>
        <p:spPr>
          <a:xfrm>
            <a:off x="8096824" y="4732577"/>
            <a:ext cx="1854793" cy="66265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solidFill>
                  <a:srgbClr val="EAEAEA"/>
                </a:solidFill>
                <a:latin typeface="Segoe UI"/>
              </a:rPr>
              <a:t>Docker Hub, private registry</a:t>
            </a:r>
          </a:p>
        </p:txBody>
      </p:sp>
      <p:sp>
        <p:nvSpPr>
          <p:cNvPr id="105" name="TextBox 104">
            <a:extLst>
              <a:ext uri="{FF2B5EF4-FFF2-40B4-BE49-F238E27FC236}">
                <a16:creationId xmlns:a16="http://schemas.microsoft.com/office/drawing/2014/main" id="{65F2CE21-2343-44D4-AAAE-EB2B160585D3}"/>
              </a:ext>
            </a:extLst>
          </p:cNvPr>
          <p:cNvSpPr txBox="1"/>
          <p:nvPr/>
        </p:nvSpPr>
        <p:spPr>
          <a:xfrm>
            <a:off x="4434969" y="5813253"/>
            <a:ext cx="1906991" cy="47544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solidFill>
                  <a:srgbClr val="EAEAEA"/>
                </a:solidFill>
                <a:latin typeface="Segoe UI"/>
              </a:rPr>
              <a:t>Visual Studio tools</a:t>
            </a:r>
          </a:p>
        </p:txBody>
      </p:sp>
      <p:sp>
        <p:nvSpPr>
          <p:cNvPr id="106" name="TextBox 105">
            <a:extLst>
              <a:ext uri="{FF2B5EF4-FFF2-40B4-BE49-F238E27FC236}">
                <a16:creationId xmlns:a16="http://schemas.microsoft.com/office/drawing/2014/main" id="{17C39303-6117-4DDF-9ABC-8B52FF24EC74}"/>
              </a:ext>
            </a:extLst>
          </p:cNvPr>
          <p:cNvSpPr txBox="1"/>
          <p:nvPr/>
        </p:nvSpPr>
        <p:spPr>
          <a:xfrm>
            <a:off x="6499996" y="5827496"/>
            <a:ext cx="1906991" cy="47544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err="1">
                <a:solidFill>
                  <a:srgbClr val="EAEAEA"/>
                </a:solidFill>
                <a:latin typeface="Segoe UI"/>
              </a:rPr>
              <a:t>InteliJ</a:t>
            </a:r>
            <a:endParaRPr lang="en-US" sz="1300" dirty="0">
              <a:solidFill>
                <a:srgbClr val="EAEAEA"/>
              </a:solidFill>
              <a:latin typeface="Segoe UI"/>
            </a:endParaRPr>
          </a:p>
        </p:txBody>
      </p:sp>
      <p:sp>
        <p:nvSpPr>
          <p:cNvPr id="107" name="TextBox 106">
            <a:extLst>
              <a:ext uri="{FF2B5EF4-FFF2-40B4-BE49-F238E27FC236}">
                <a16:creationId xmlns:a16="http://schemas.microsoft.com/office/drawing/2014/main" id="{4A4CC0D8-6D40-4B86-8170-67972013980B}"/>
              </a:ext>
            </a:extLst>
          </p:cNvPr>
          <p:cNvSpPr txBox="1"/>
          <p:nvPr/>
        </p:nvSpPr>
        <p:spPr>
          <a:xfrm>
            <a:off x="7886912" y="5842408"/>
            <a:ext cx="1906991" cy="47544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solidFill>
                  <a:srgbClr val="EAEAEA"/>
                </a:solidFill>
                <a:latin typeface="Segoe UI"/>
              </a:rPr>
              <a:t>Jenkins</a:t>
            </a:r>
          </a:p>
        </p:txBody>
      </p:sp>
      <p:sp>
        <p:nvSpPr>
          <p:cNvPr id="108" name="TextBox 107">
            <a:extLst>
              <a:ext uri="{FF2B5EF4-FFF2-40B4-BE49-F238E27FC236}">
                <a16:creationId xmlns:a16="http://schemas.microsoft.com/office/drawing/2014/main" id="{0FBFC282-D30B-435D-9ABA-D42BD3D4576B}"/>
              </a:ext>
            </a:extLst>
          </p:cNvPr>
          <p:cNvSpPr txBox="1"/>
          <p:nvPr/>
        </p:nvSpPr>
        <p:spPr>
          <a:xfrm>
            <a:off x="7863464" y="2053224"/>
            <a:ext cx="1518316" cy="75247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100" dirty="0" err="1">
                <a:solidFill>
                  <a:srgbClr val="505050"/>
                </a:solidFill>
                <a:latin typeface="Segoe UI"/>
              </a:rPr>
              <a:t>Redhat</a:t>
            </a:r>
            <a:r>
              <a:rPr lang="en-US" sz="1100" dirty="0">
                <a:solidFill>
                  <a:srgbClr val="505050"/>
                </a:solidFill>
                <a:latin typeface="Segoe UI"/>
              </a:rPr>
              <a:t> </a:t>
            </a:r>
            <a:r>
              <a:rPr lang="en-US" sz="1100" dirty="0" err="1">
                <a:solidFill>
                  <a:srgbClr val="505050"/>
                </a:solidFill>
                <a:latin typeface="Segoe UI"/>
              </a:rPr>
              <a:t>Openshift</a:t>
            </a:r>
            <a:r>
              <a:rPr lang="en-US" sz="1100" dirty="0">
                <a:solidFill>
                  <a:srgbClr val="505050"/>
                </a:solidFill>
                <a:latin typeface="Segoe UI"/>
              </a:rPr>
              <a:t> Container Platform</a:t>
            </a:r>
          </a:p>
        </p:txBody>
      </p:sp>
      <p:sp>
        <p:nvSpPr>
          <p:cNvPr id="109" name="TextBox 108">
            <a:extLst>
              <a:ext uri="{FF2B5EF4-FFF2-40B4-BE49-F238E27FC236}">
                <a16:creationId xmlns:a16="http://schemas.microsoft.com/office/drawing/2014/main" id="{E82E6FCA-55D9-4CF3-983E-7180F9AA2CFF}"/>
              </a:ext>
            </a:extLst>
          </p:cNvPr>
          <p:cNvSpPr txBox="1"/>
          <p:nvPr/>
        </p:nvSpPr>
        <p:spPr>
          <a:xfrm>
            <a:off x="9827316" y="2053224"/>
            <a:ext cx="1544177" cy="60623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100" dirty="0">
                <a:solidFill>
                  <a:srgbClr val="505050"/>
                </a:solidFill>
                <a:latin typeface="Segoe UI"/>
              </a:rPr>
              <a:t>Pivotal Cloud Foundry</a:t>
            </a:r>
          </a:p>
        </p:txBody>
      </p:sp>
      <p:pic>
        <p:nvPicPr>
          <p:cNvPr id="80" name="Picture 10" descr="https://www.packet.net/media/images/m7S2-kubernetes.png">
            <a:extLst>
              <a:ext uri="{FF2B5EF4-FFF2-40B4-BE49-F238E27FC236}">
                <a16:creationId xmlns:a16="http://schemas.microsoft.com/office/drawing/2014/main" id="{4D3022C6-4F7C-41DE-99A7-EDAB34BF3BB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31325"/>
          <a:stretch/>
        </p:blipFill>
        <p:spPr bwMode="auto">
          <a:xfrm>
            <a:off x="8706540" y="2798493"/>
            <a:ext cx="815608" cy="495115"/>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5F46F9F1-A63E-401D-BCBD-8BE241F9AEEE}"/>
              </a:ext>
            </a:extLst>
          </p:cNvPr>
          <p:cNvSpPr txBox="1"/>
          <p:nvPr/>
        </p:nvSpPr>
        <p:spPr>
          <a:xfrm>
            <a:off x="8603593" y="3153296"/>
            <a:ext cx="1155519" cy="44775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050" dirty="0">
                <a:solidFill>
                  <a:srgbClr val="505050"/>
                </a:solidFill>
                <a:latin typeface="Segoe UI"/>
              </a:rPr>
              <a:t>Kubernetes</a:t>
            </a:r>
          </a:p>
        </p:txBody>
      </p:sp>
      <p:pic>
        <p:nvPicPr>
          <p:cNvPr id="111" name="Picture 110" title="Icon showing 7 cubes in a hive formation">
            <a:extLst>
              <a:ext uri="{FF2B5EF4-FFF2-40B4-BE49-F238E27FC236}">
                <a16:creationId xmlns:a16="http://schemas.microsoft.com/office/drawing/2014/main" id="{0D1B6812-3767-4C40-B248-557C231426C5}"/>
              </a:ext>
            </a:extLst>
          </p:cNvPr>
          <p:cNvPicPr>
            <a:picLocks noChangeAspect="1"/>
          </p:cNvPicPr>
          <p:nvPr/>
        </p:nvPicPr>
        <p:blipFill>
          <a:blip r:embed="rId14"/>
          <a:stretch>
            <a:fillRect/>
          </a:stretch>
        </p:blipFill>
        <p:spPr>
          <a:xfrm>
            <a:off x="5325686" y="2958927"/>
            <a:ext cx="423149" cy="322347"/>
          </a:xfrm>
          <a:prstGeom prst="rect">
            <a:avLst/>
          </a:prstGeom>
        </p:spPr>
      </p:pic>
      <p:pic>
        <p:nvPicPr>
          <p:cNvPr id="64" name="Picture 63" descr="Icon showing a thunder boldt">
            <a:extLst>
              <a:ext uri="{FF2B5EF4-FFF2-40B4-BE49-F238E27FC236}">
                <a16:creationId xmlns:a16="http://schemas.microsoft.com/office/drawing/2014/main" id="{0309CB9E-13BE-484A-87A7-F9135036A721}"/>
              </a:ext>
            </a:extLst>
          </p:cNvPr>
          <p:cNvPicPr>
            <a:picLocks noChangeAspect="1"/>
          </p:cNvPicPr>
          <p:nvPr/>
        </p:nvPicPr>
        <p:blipFill>
          <a:blip r:embed="rId15"/>
          <a:stretch>
            <a:fillRect/>
          </a:stretch>
        </p:blipFill>
        <p:spPr>
          <a:xfrm>
            <a:off x="5498489" y="2043232"/>
            <a:ext cx="401613" cy="373883"/>
          </a:xfrm>
          <a:prstGeom prst="rect">
            <a:avLst/>
          </a:prstGeom>
        </p:spPr>
      </p:pic>
      <p:sp>
        <p:nvSpPr>
          <p:cNvPr id="66" name="TextBox 65">
            <a:extLst>
              <a:ext uri="{FF2B5EF4-FFF2-40B4-BE49-F238E27FC236}">
                <a16:creationId xmlns:a16="http://schemas.microsoft.com/office/drawing/2014/main" id="{E7FE582B-75B8-4B33-9908-DB0540FFD0F4}"/>
              </a:ext>
            </a:extLst>
          </p:cNvPr>
          <p:cNvSpPr txBox="1"/>
          <p:nvPr/>
        </p:nvSpPr>
        <p:spPr>
          <a:xfrm>
            <a:off x="5965293" y="2080760"/>
            <a:ext cx="1169830" cy="292388"/>
          </a:xfrm>
          <a:prstGeom prst="rect">
            <a:avLst/>
          </a:prstGeom>
          <a:noFill/>
        </p:spPr>
        <p:txBody>
          <a:bodyPr wrap="square" rtlCol="0">
            <a:spAutoFit/>
          </a:bodyPr>
          <a:lstStyle/>
          <a:p>
            <a:pPr algn="ctr" defTabSz="931233">
              <a:defRPr/>
            </a:pPr>
            <a:r>
              <a:rPr lang="en-US" sz="1300" dirty="0">
                <a:solidFill>
                  <a:prstClr val="black"/>
                </a:solidFill>
              </a:rPr>
              <a:t>Functions</a:t>
            </a:r>
          </a:p>
        </p:txBody>
      </p:sp>
      <p:grpSp>
        <p:nvGrpSpPr>
          <p:cNvPr id="3" name="Group 2"/>
          <p:cNvGrpSpPr/>
          <p:nvPr/>
        </p:nvGrpSpPr>
        <p:grpSpPr>
          <a:xfrm>
            <a:off x="7624930" y="2920491"/>
            <a:ext cx="1155519" cy="789159"/>
            <a:chOff x="7624930" y="2920491"/>
            <a:chExt cx="1155519" cy="789159"/>
          </a:xfrm>
        </p:grpSpPr>
        <p:pic>
          <p:nvPicPr>
            <p:cNvPr id="48" name="Picture 12" descr="Image result for docker  logo" title="Docker logo">
              <a:extLst>
                <a:ext uri="{FF2B5EF4-FFF2-40B4-BE49-F238E27FC236}">
                  <a16:creationId xmlns:a16="http://schemas.microsoft.com/office/drawing/2014/main" id="{A7C0CA8E-82DD-4404-BFD5-C85D4E0701E5}"/>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7738011" y="2920491"/>
              <a:ext cx="598828" cy="40563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F46F9F1-A63E-401D-BCBD-8BE241F9AEEE}"/>
                </a:ext>
              </a:extLst>
            </p:cNvPr>
            <p:cNvSpPr txBox="1"/>
            <p:nvPr/>
          </p:nvSpPr>
          <p:spPr>
            <a:xfrm>
              <a:off x="7624930" y="3123376"/>
              <a:ext cx="1155519" cy="58627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050" dirty="0">
                  <a:solidFill>
                    <a:srgbClr val="505050"/>
                  </a:solidFill>
                  <a:latin typeface="Segoe UI"/>
                </a:rPr>
                <a:t>Docker Swarm</a:t>
              </a:r>
            </a:p>
          </p:txBody>
        </p:sp>
      </p:grpSp>
      <p:pic>
        <p:nvPicPr>
          <p:cNvPr id="4" name="Picture 3"/>
          <p:cNvPicPr>
            <a:picLocks noChangeAspect="1"/>
          </p:cNvPicPr>
          <p:nvPr/>
        </p:nvPicPr>
        <p:blipFill>
          <a:blip r:embed="rId17"/>
          <a:stretch>
            <a:fillRect/>
          </a:stretch>
        </p:blipFill>
        <p:spPr>
          <a:xfrm>
            <a:off x="5591175" y="3314700"/>
            <a:ext cx="1009650" cy="228600"/>
          </a:xfrm>
          <a:prstGeom prst="rect">
            <a:avLst/>
          </a:prstGeom>
        </p:spPr>
      </p:pic>
      <p:pic>
        <p:nvPicPr>
          <p:cNvPr id="5" name="Picture 4"/>
          <p:cNvPicPr>
            <a:picLocks noChangeAspect="1"/>
          </p:cNvPicPr>
          <p:nvPr/>
        </p:nvPicPr>
        <p:blipFill>
          <a:blip r:embed="rId17"/>
          <a:stretch>
            <a:fillRect/>
          </a:stretch>
        </p:blipFill>
        <p:spPr>
          <a:xfrm>
            <a:off x="9722905" y="3237926"/>
            <a:ext cx="1009650" cy="228600"/>
          </a:xfrm>
          <a:prstGeom prst="rect">
            <a:avLst/>
          </a:prstGeom>
        </p:spPr>
      </p:pic>
      <p:pic>
        <p:nvPicPr>
          <p:cNvPr id="7" name="Picture 6" descr="Icon showing geometric figure"/>
          <p:cNvPicPr>
            <a:picLocks noChangeAspect="1"/>
          </p:cNvPicPr>
          <p:nvPr/>
        </p:nvPicPr>
        <p:blipFill>
          <a:blip r:embed="rId18"/>
          <a:stretch>
            <a:fillRect/>
          </a:stretch>
        </p:blipFill>
        <p:spPr>
          <a:xfrm>
            <a:off x="9891849" y="2871433"/>
            <a:ext cx="752475" cy="542925"/>
          </a:xfrm>
          <a:prstGeom prst="rect">
            <a:avLst/>
          </a:prstGeom>
        </p:spPr>
      </p:pic>
      <p:sp>
        <p:nvSpPr>
          <p:cNvPr id="6" name="Rectangle 5">
            <a:extLst>
              <a:ext uri="{FF2B5EF4-FFF2-40B4-BE49-F238E27FC236}">
                <a16:creationId xmlns:a16="http://schemas.microsoft.com/office/drawing/2014/main" id="{584DA23B-6B75-4C6A-B43B-434849F0169F}"/>
              </a:ext>
            </a:extLst>
          </p:cNvPr>
          <p:cNvSpPr/>
          <p:nvPr/>
        </p:nvSpPr>
        <p:spPr>
          <a:xfrm>
            <a:off x="5348039" y="3244334"/>
            <a:ext cx="1495922" cy="369332"/>
          </a:xfrm>
          <a:prstGeom prst="rect">
            <a:avLst/>
          </a:prstGeom>
        </p:spPr>
        <p:txBody>
          <a:bodyPr wrap="none">
            <a:spAutoFit/>
          </a:bodyPr>
          <a:lstStyle/>
          <a:p>
            <a:r>
              <a:rPr lang="en-US" dirty="0"/>
              <a:t>Icon showing</a:t>
            </a:r>
          </a:p>
        </p:txBody>
      </p:sp>
      <p:sp>
        <p:nvSpPr>
          <p:cNvPr id="62" name="Rectangle: Rounded Corners 61">
            <a:extLst>
              <a:ext uri="{FF2B5EF4-FFF2-40B4-BE49-F238E27FC236}">
                <a16:creationId xmlns:a16="http://schemas.microsoft.com/office/drawing/2014/main" id="{D5BF2E84-9393-4339-A370-199160790F36}"/>
              </a:ext>
            </a:extLst>
          </p:cNvPr>
          <p:cNvSpPr/>
          <p:nvPr/>
        </p:nvSpPr>
        <p:spPr bwMode="auto">
          <a:xfrm>
            <a:off x="5387647" y="3642509"/>
            <a:ext cx="1816914" cy="653971"/>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91427" bIns="146243" numCol="1" spcCol="0" rtlCol="0" fromWordArt="0" anchor="ctr" anchorCtr="0" forceAA="0" compatLnSpc="1">
            <a:prstTxWarp prst="textNoShape">
              <a:avLst/>
            </a:prstTxWarp>
            <a:noAutofit/>
          </a:bodyPr>
          <a:lstStyle/>
          <a:p>
            <a:pPr algn="r" defTabSz="931935" fontAlgn="base">
              <a:lnSpc>
                <a:spcPct val="90000"/>
              </a:lnSpc>
              <a:spcBef>
                <a:spcPct val="0"/>
              </a:spcBef>
              <a:spcAft>
                <a:spcPct val="0"/>
              </a:spcAft>
              <a:defRPr/>
            </a:pPr>
            <a:r>
              <a:rPr lang="en-US" sz="1300" b="1" dirty="0">
                <a:gradFill>
                  <a:gsLst>
                    <a:gs pos="0">
                      <a:srgbClr val="FFFFFF"/>
                    </a:gs>
                    <a:gs pos="100000">
                      <a:srgbClr val="FFFFFF"/>
                    </a:gs>
                  </a:gsLst>
                  <a:lin ang="5400000" scaled="0"/>
                </a:gradFill>
                <a:latin typeface="Segoe UI Semilight"/>
                <a:ea typeface="Segoe UI" pitchFamily="34" charset="0"/>
                <a:cs typeface="Segoe UI" pitchFamily="34" charset="0"/>
              </a:rPr>
              <a:t>Linux VMs</a:t>
            </a:r>
          </a:p>
        </p:txBody>
      </p:sp>
      <p:pic>
        <p:nvPicPr>
          <p:cNvPr id="63" name="Picture 62" title="Linux logo">
            <a:extLst>
              <a:ext uri="{FF2B5EF4-FFF2-40B4-BE49-F238E27FC236}">
                <a16:creationId xmlns:a16="http://schemas.microsoft.com/office/drawing/2014/main" id="{01CC325E-3C06-40A5-9DB4-2CBFDB7C51C8}"/>
              </a:ext>
            </a:extLst>
          </p:cNvPr>
          <p:cNvPicPr>
            <a:picLocks noChangeAspect="1"/>
          </p:cNvPicPr>
          <p:nvPr/>
        </p:nvPicPr>
        <p:blipFill>
          <a:blip r:embed="rId12"/>
          <a:stretch>
            <a:fillRect/>
          </a:stretch>
        </p:blipFill>
        <p:spPr>
          <a:xfrm>
            <a:off x="5890903" y="3780074"/>
            <a:ext cx="344113" cy="378841"/>
          </a:xfrm>
          <a:prstGeom prst="rect">
            <a:avLst/>
          </a:prstGeom>
        </p:spPr>
      </p:pic>
      <p:sp>
        <p:nvSpPr>
          <p:cNvPr id="65" name="Rectangle: Rounded Corners 64">
            <a:extLst>
              <a:ext uri="{FF2B5EF4-FFF2-40B4-BE49-F238E27FC236}">
                <a16:creationId xmlns:a16="http://schemas.microsoft.com/office/drawing/2014/main" id="{1A334CBA-8186-4B71-B722-638F75CA3F3F}"/>
              </a:ext>
            </a:extLst>
          </p:cNvPr>
          <p:cNvSpPr/>
          <p:nvPr/>
        </p:nvSpPr>
        <p:spPr bwMode="auto">
          <a:xfrm>
            <a:off x="7398675" y="3642500"/>
            <a:ext cx="1816914" cy="653971"/>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91427" bIns="146243" numCol="1" spcCol="0" rtlCol="0" fromWordArt="0" anchor="ctr" anchorCtr="0" forceAA="0" compatLnSpc="1">
            <a:prstTxWarp prst="textNoShape">
              <a:avLst/>
            </a:prstTxWarp>
            <a:noAutofit/>
          </a:bodyPr>
          <a:lstStyle/>
          <a:p>
            <a:pPr algn="r" defTabSz="931935" fontAlgn="base">
              <a:lnSpc>
                <a:spcPct val="90000"/>
              </a:lnSpc>
              <a:spcBef>
                <a:spcPct val="0"/>
              </a:spcBef>
              <a:spcAft>
                <a:spcPct val="0"/>
              </a:spcAft>
              <a:defRPr/>
            </a:pPr>
            <a:r>
              <a:rPr lang="en-US" sz="1300" b="1" dirty="0">
                <a:gradFill>
                  <a:gsLst>
                    <a:gs pos="0">
                      <a:srgbClr val="FFFFFF"/>
                    </a:gs>
                    <a:gs pos="100000">
                      <a:srgbClr val="FFFFFF"/>
                    </a:gs>
                  </a:gsLst>
                  <a:lin ang="5400000" scaled="0"/>
                </a:gradFill>
                <a:latin typeface="Segoe UI Semilight"/>
                <a:ea typeface="Segoe UI" pitchFamily="34" charset="0"/>
                <a:cs typeface="Segoe UI" pitchFamily="34" charset="0"/>
              </a:rPr>
              <a:t>Windows VMs</a:t>
            </a:r>
          </a:p>
        </p:txBody>
      </p:sp>
      <p:sp>
        <p:nvSpPr>
          <p:cNvPr id="67" name="Freeform 27" title="Windows logo">
            <a:extLst>
              <a:ext uri="{FF2B5EF4-FFF2-40B4-BE49-F238E27FC236}">
                <a16:creationId xmlns:a16="http://schemas.microsoft.com/office/drawing/2014/main" id="{A6EB829D-15AF-4F2E-A3C3-6F3EC11EE965}"/>
              </a:ext>
            </a:extLst>
          </p:cNvPr>
          <p:cNvSpPr>
            <a:spLocks noChangeAspect="1" noEditPoints="1"/>
          </p:cNvSpPr>
          <p:nvPr/>
        </p:nvSpPr>
        <p:spPr bwMode="black">
          <a:xfrm>
            <a:off x="7746540" y="3870588"/>
            <a:ext cx="198601" cy="19779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2">
              <a:lumMod val="90000"/>
            </a:schemeClr>
          </a:solidFill>
          <a:ln>
            <a:noFill/>
          </a:ln>
          <a:extLst/>
        </p:spPr>
        <p:txBody>
          <a:bodyPr vert="horz" wrap="square" lIns="93247" tIns="46623" rIns="93247" bIns="46623" numCol="1" anchor="t" anchorCtr="0" compatLnSpc="1">
            <a:prstTxWarp prst="textNoShape">
              <a:avLst/>
            </a:prstTxWarp>
          </a:bodyPr>
          <a:lstStyle/>
          <a:p>
            <a:pPr defTabSz="932563">
              <a:lnSpc>
                <a:spcPct val="90000"/>
              </a:lnSpc>
              <a:defRPr/>
            </a:pPr>
            <a:endParaRPr lang="en-US" sz="1836">
              <a:solidFill>
                <a:srgbClr val="394D54"/>
              </a:solidFill>
              <a:latin typeface="Segoe UI"/>
            </a:endParaRPr>
          </a:p>
        </p:txBody>
      </p:sp>
    </p:spTree>
    <p:extLst>
      <p:ext uri="{BB962C8B-B14F-4D97-AF65-F5344CB8AC3E}">
        <p14:creationId xmlns:p14="http://schemas.microsoft.com/office/powerpoint/2010/main" val="34694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0680808" y="2441967"/>
            <a:ext cx="13116260" cy="124503"/>
            <a:chOff x="-11158574" y="2463584"/>
            <a:chExt cx="13379268" cy="127000"/>
          </a:xfrm>
        </p:grpSpPr>
        <p:cxnSp>
          <p:nvCxnSpPr>
            <p:cNvPr id="68" name="Line"/>
            <p:cNvCxnSpPr/>
            <p:nvPr/>
          </p:nvCxnSpPr>
          <p:spPr>
            <a:xfrm>
              <a:off x="-11158574" y="2527288"/>
              <a:ext cx="13315768"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Oval 68"/>
            <p:cNvSpPr/>
            <p:nvPr/>
          </p:nvSpPr>
          <p:spPr bwMode="auto">
            <a:xfrm>
              <a:off x="2093694" y="2463584"/>
              <a:ext cx="127000" cy="127000"/>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grpSp>
      <p:pic>
        <p:nvPicPr>
          <p:cNvPr id="38" name="Keyboar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1927" y="5449697"/>
            <a:ext cx="10753846" cy="2427885"/>
          </a:xfrm>
          <a:prstGeom prst="rect">
            <a:avLst/>
          </a:prstGeom>
        </p:spPr>
      </p:pic>
      <p:pic>
        <p:nvPicPr>
          <p:cNvPr id="47" name="Monitor"/>
          <p:cNvPicPr>
            <a:picLocks noChangeAspect="1"/>
          </p:cNvPicPr>
          <p:nvPr/>
        </p:nvPicPr>
        <p:blipFill rotWithShape="1">
          <a:blip r:embed="rId4" cstate="screen">
            <a:extLst>
              <a:ext uri="{28A0092B-C50C-407E-A947-70E740481C1C}">
                <a14:useLocalDpi xmlns:a14="http://schemas.microsoft.com/office/drawing/2010/main"/>
              </a:ext>
            </a:extLst>
          </a:blip>
          <a:srcRect l="18411" t="9763" r="17966" b="9215"/>
          <a:stretch/>
        </p:blipFill>
        <p:spPr>
          <a:xfrm>
            <a:off x="4107740" y="330936"/>
            <a:ext cx="8022333" cy="5738015"/>
          </a:xfrm>
          <a:prstGeom prst="rect">
            <a:avLst/>
          </a:prstGeom>
        </p:spPr>
      </p:pic>
      <p:sp>
        <p:nvSpPr>
          <p:cNvPr id="2" name="TextBox 1"/>
          <p:cNvSpPr txBox="1"/>
          <p:nvPr/>
        </p:nvSpPr>
        <p:spPr>
          <a:xfrm>
            <a:off x="357536" y="2826478"/>
            <a:ext cx="276594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Web application</a:t>
            </a:r>
          </a:p>
        </p:txBody>
      </p:sp>
      <p:grpSp>
        <p:nvGrpSpPr>
          <p:cNvPr id="13" name="Group 12"/>
          <p:cNvGrpSpPr/>
          <p:nvPr/>
        </p:nvGrpSpPr>
        <p:grpSpPr>
          <a:xfrm>
            <a:off x="4531926" y="827190"/>
            <a:ext cx="7151478" cy="4793643"/>
            <a:chOff x="4622800" y="843280"/>
            <a:chExt cx="7294880" cy="4889766"/>
          </a:xfrm>
        </p:grpSpPr>
        <p:grpSp>
          <p:nvGrpSpPr>
            <p:cNvPr id="4" name="MyAnalytics screen"/>
            <p:cNvGrpSpPr/>
            <p:nvPr/>
          </p:nvGrpSpPr>
          <p:grpSpPr>
            <a:xfrm>
              <a:off x="4622800" y="843280"/>
              <a:ext cx="7294880" cy="4889766"/>
              <a:chOff x="4622800" y="843280"/>
              <a:chExt cx="7294880" cy="4889766"/>
            </a:xfrm>
          </p:grpSpPr>
          <p:pic>
            <p:nvPicPr>
              <p:cNvPr id="66" name="Picture 65"/>
              <p:cNvPicPr>
                <a:picLocks noChangeAspect="1"/>
              </p:cNvPicPr>
              <p:nvPr/>
            </p:nvPicPr>
            <p:blipFill rotWithShape="1">
              <a:blip r:embed="rId5" cstate="screen">
                <a:extLst>
                  <a:ext uri="{28A0092B-C50C-407E-A947-70E740481C1C}">
                    <a14:useLocalDpi xmlns:a14="http://schemas.microsoft.com/office/drawing/2010/main" val="0"/>
                  </a:ext>
                </a:extLst>
              </a:blip>
              <a:srcRect t="497" r="6994" b="4559"/>
              <a:stretch/>
            </p:blipFill>
            <p:spPr>
              <a:xfrm>
                <a:off x="4622800" y="843280"/>
                <a:ext cx="7294880" cy="4706620"/>
              </a:xfrm>
              <a:prstGeom prst="rect">
                <a:avLst/>
              </a:prstGeom>
            </p:spPr>
          </p:pic>
          <p:pic>
            <p:nvPicPr>
              <p:cNvPr id="3" name="Picture 2"/>
              <p:cNvPicPr>
                <a:picLocks noChangeAspect="1"/>
              </p:cNvPicPr>
              <p:nvPr/>
            </p:nvPicPr>
            <p:blipFill rotWithShape="1">
              <a:blip r:embed="rId6" cstate="screen">
                <a:extLst>
                  <a:ext uri="{28A0092B-C50C-407E-A947-70E740481C1C}">
                    <a14:useLocalDpi xmlns:a14="http://schemas.microsoft.com/office/drawing/2010/main" val="0"/>
                  </a:ext>
                </a:extLst>
              </a:blip>
              <a:srcRect t="95614"/>
              <a:stretch/>
            </p:blipFill>
            <p:spPr>
              <a:xfrm>
                <a:off x="4622800" y="5530850"/>
                <a:ext cx="7294880" cy="202196"/>
              </a:xfrm>
              <a:prstGeom prst="rect">
                <a:avLst/>
              </a:prstGeom>
            </p:spPr>
          </p:pic>
        </p:grpSp>
        <p:sp>
          <p:nvSpPr>
            <p:cNvPr id="5" name="Rectangle 4"/>
            <p:cNvSpPr/>
            <p:nvPr/>
          </p:nvSpPr>
          <p:spPr bwMode="auto">
            <a:xfrm>
              <a:off x="4622800" y="843280"/>
              <a:ext cx="7294880" cy="46875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622800" y="843280"/>
              <a:ext cx="7294880" cy="299720"/>
            </a:xfrm>
            <a:prstGeom prst="rect">
              <a:avLst/>
            </a:prstGeom>
            <a:solidFill>
              <a:srgbClr val="E0E7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414964" y="943296"/>
              <a:ext cx="5087300" cy="14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7"/>
            <a:stretch>
              <a:fillRect/>
            </a:stretch>
          </p:blipFill>
          <p:spPr>
            <a:xfrm>
              <a:off x="4714870" y="879571"/>
              <a:ext cx="569613" cy="263710"/>
            </a:xfrm>
            <a:prstGeom prst="rect">
              <a:avLst/>
            </a:prstGeom>
          </p:spPr>
        </p:pic>
        <p:pic>
          <p:nvPicPr>
            <p:cNvPr id="10" name="Picture 9"/>
            <p:cNvPicPr>
              <a:picLocks noChangeAspect="1"/>
            </p:cNvPicPr>
            <p:nvPr/>
          </p:nvPicPr>
          <p:blipFill>
            <a:blip r:embed="rId8"/>
            <a:stretch>
              <a:fillRect/>
            </a:stretch>
          </p:blipFill>
          <p:spPr>
            <a:xfrm>
              <a:off x="5443532" y="944075"/>
              <a:ext cx="408236" cy="125999"/>
            </a:xfrm>
            <a:prstGeom prst="rect">
              <a:avLst/>
            </a:prstGeom>
          </p:spPr>
        </p:pic>
        <p:pic>
          <p:nvPicPr>
            <p:cNvPr id="11" name="Picture 10"/>
            <p:cNvPicPr>
              <a:picLocks noChangeAspect="1"/>
            </p:cNvPicPr>
            <p:nvPr/>
          </p:nvPicPr>
          <p:blipFill>
            <a:blip r:embed="rId9"/>
            <a:stretch>
              <a:fillRect/>
            </a:stretch>
          </p:blipFill>
          <p:spPr>
            <a:xfrm>
              <a:off x="10329279" y="959581"/>
              <a:ext cx="108000" cy="108000"/>
            </a:xfrm>
            <a:prstGeom prst="rect">
              <a:avLst/>
            </a:prstGeom>
          </p:spPr>
        </p:pic>
        <p:sp>
          <p:nvSpPr>
            <p:cNvPr id="33" name="Rectangle 32"/>
            <p:cNvSpPr/>
            <p:nvPr/>
          </p:nvSpPr>
          <p:spPr bwMode="auto">
            <a:xfrm>
              <a:off x="10629900" y="936525"/>
              <a:ext cx="1160144" cy="14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0"/>
            <a:stretch>
              <a:fillRect/>
            </a:stretch>
          </p:blipFill>
          <p:spPr>
            <a:xfrm>
              <a:off x="11637862" y="965067"/>
              <a:ext cx="108000" cy="108000"/>
            </a:xfrm>
            <a:prstGeom prst="rect">
              <a:avLst/>
            </a:prstGeom>
          </p:spPr>
        </p:pic>
      </p:grpSp>
      <p:sp>
        <p:nvSpPr>
          <p:cNvPr id="14" name="Rectangle 13"/>
          <p:cNvSpPr/>
          <p:nvPr/>
        </p:nvSpPr>
        <p:spPr bwMode="auto">
          <a:xfrm>
            <a:off x="4531926" y="1129427"/>
            <a:ext cx="7151478" cy="4139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622186" y="1195151"/>
            <a:ext cx="352923" cy="52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4622186" y="1294184"/>
            <a:ext cx="352923" cy="52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4619055" y="1393217"/>
            <a:ext cx="356054" cy="52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850519" y="1680054"/>
            <a:ext cx="6558568" cy="11169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p:cNvCxnSpPr/>
          <p:nvPr/>
        </p:nvCxnSpPr>
        <p:spPr>
          <a:xfrm>
            <a:off x="8841451" y="2925483"/>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841451" y="3059409"/>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841451" y="3193336"/>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841451" y="3327262"/>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841451" y="3461189"/>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8841451" y="3595115"/>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841451" y="3729042"/>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841451" y="3862968"/>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238592" y="2925483"/>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238592" y="3059409"/>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238592" y="3193336"/>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238592" y="3327262"/>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238592" y="3461189"/>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850518" y="3595115"/>
            <a:ext cx="3922390"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850518" y="3729042"/>
            <a:ext cx="3922390"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50518" y="3862968"/>
            <a:ext cx="3922390"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50519" y="2876595"/>
            <a:ext cx="131435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6082946" y="4006113"/>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7164864" y="4006113"/>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246782" y="4006113"/>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9328700" y="4006113"/>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10410618" y="4002985"/>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6082946" y="4709671"/>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7164864" y="4709671"/>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246782" y="4709671"/>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9328700" y="4709671"/>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10410618" y="4706542"/>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7" name="Half Frame 36"/>
          <p:cNvSpPr/>
          <p:nvPr/>
        </p:nvSpPr>
        <p:spPr bwMode="auto">
          <a:xfrm rot="-2700000">
            <a:off x="5006629" y="2284619"/>
            <a:ext cx="153143" cy="152580"/>
          </a:xfrm>
          <a:prstGeom prst="half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Half Frame 97"/>
          <p:cNvSpPr/>
          <p:nvPr/>
        </p:nvSpPr>
        <p:spPr bwMode="auto">
          <a:xfrm rot="8100000">
            <a:off x="11123999" y="2284619"/>
            <a:ext cx="153143" cy="152580"/>
          </a:xfrm>
          <a:prstGeom prst="half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p:cNvPicPr>
            <a:picLocks noChangeAspect="1"/>
          </p:cNvPicPr>
          <p:nvPr/>
        </p:nvPicPr>
        <p:blipFill>
          <a:blip r:embed="rId11"/>
          <a:stretch>
            <a:fillRect/>
          </a:stretch>
        </p:blipFill>
        <p:spPr>
          <a:xfrm>
            <a:off x="11030328" y="1220522"/>
            <a:ext cx="212516" cy="200544"/>
          </a:xfrm>
          <a:prstGeom prst="rect">
            <a:avLst/>
          </a:prstGeom>
        </p:spPr>
      </p:pic>
      <p:pic>
        <p:nvPicPr>
          <p:cNvPr id="46" name="Picture 45"/>
          <p:cNvPicPr>
            <a:picLocks noChangeAspect="1"/>
          </p:cNvPicPr>
          <p:nvPr/>
        </p:nvPicPr>
        <p:blipFill>
          <a:blip r:embed="rId12"/>
          <a:stretch>
            <a:fillRect/>
          </a:stretch>
        </p:blipFill>
        <p:spPr>
          <a:xfrm>
            <a:off x="11332231" y="1231454"/>
            <a:ext cx="259588" cy="220042"/>
          </a:xfrm>
          <a:prstGeom prst="rect">
            <a:avLst/>
          </a:prstGeom>
        </p:spPr>
      </p:pic>
      <p:pic>
        <p:nvPicPr>
          <p:cNvPr id="99" name="Picture 98"/>
          <p:cNvPicPr>
            <a:picLocks noChangeAspect="1"/>
          </p:cNvPicPr>
          <p:nvPr/>
        </p:nvPicPr>
        <p:blipFill>
          <a:blip r:embed="rId10"/>
          <a:stretch>
            <a:fillRect/>
          </a:stretch>
        </p:blipFill>
        <p:spPr>
          <a:xfrm flipH="1">
            <a:off x="5128744" y="1243709"/>
            <a:ext cx="189705" cy="189705"/>
          </a:xfrm>
          <a:prstGeom prst="rect">
            <a:avLst/>
          </a:prstGeom>
        </p:spPr>
      </p:pic>
      <p:grpSp>
        <p:nvGrpSpPr>
          <p:cNvPr id="102" name="Group 101"/>
          <p:cNvGrpSpPr/>
          <p:nvPr/>
        </p:nvGrpSpPr>
        <p:grpSpPr>
          <a:xfrm>
            <a:off x="7862959" y="1981745"/>
            <a:ext cx="559472" cy="559472"/>
            <a:chOff x="7932169" y="2069883"/>
            <a:chExt cx="570691" cy="570691"/>
          </a:xfrm>
        </p:grpSpPr>
        <p:sp>
          <p:nvSpPr>
            <p:cNvPr id="100" name="Right Triangle 99"/>
            <p:cNvSpPr/>
            <p:nvPr/>
          </p:nvSpPr>
          <p:spPr bwMode="auto">
            <a:xfrm rot="13487412">
              <a:off x="8059925" y="2249060"/>
              <a:ext cx="221385" cy="221385"/>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p:cNvSpPr/>
            <p:nvPr/>
          </p:nvSpPr>
          <p:spPr bwMode="auto">
            <a:xfrm>
              <a:off x="7932169" y="2069883"/>
              <a:ext cx="570691" cy="570691"/>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102"/>
          <p:cNvSpPr/>
          <p:nvPr/>
        </p:nvSpPr>
        <p:spPr bwMode="auto">
          <a:xfrm flipH="1">
            <a:off x="4817545" y="4091372"/>
            <a:ext cx="123522" cy="123522"/>
          </a:xfrm>
          <a:prstGeom prst="ellipse">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p:cNvSpPr/>
          <p:nvPr/>
        </p:nvSpPr>
        <p:spPr bwMode="auto">
          <a:xfrm flipH="1">
            <a:off x="4817545" y="4289383"/>
            <a:ext cx="123522" cy="123522"/>
          </a:xfrm>
          <a:prstGeom prst="ellipse">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flipH="1">
            <a:off x="4817545" y="4487395"/>
            <a:ext cx="123522" cy="123522"/>
          </a:xfrm>
          <a:prstGeom prst="ellipse">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flipH="1">
            <a:off x="4817545" y="4685406"/>
            <a:ext cx="123522" cy="123522"/>
          </a:xfrm>
          <a:prstGeom prst="ellipse">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flipH="1">
            <a:off x="4817545" y="4883417"/>
            <a:ext cx="123522" cy="123522"/>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08" name="Straight Connector 107"/>
          <p:cNvCxnSpPr/>
          <p:nvPr/>
        </p:nvCxnSpPr>
        <p:spPr>
          <a:xfrm>
            <a:off x="5011949" y="4165774"/>
            <a:ext cx="85779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011949" y="4367545"/>
            <a:ext cx="85779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011949" y="4553789"/>
            <a:ext cx="85779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011949" y="4762545"/>
            <a:ext cx="85779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011949" y="4946741"/>
            <a:ext cx="85779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524551" y="1956956"/>
            <a:ext cx="1427229"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Streaming</a:t>
            </a:r>
          </a:p>
        </p:txBody>
      </p:sp>
      <p:sp>
        <p:nvSpPr>
          <p:cNvPr id="115" name="TextBox 114"/>
          <p:cNvSpPr txBox="1"/>
          <p:nvPr/>
        </p:nvSpPr>
        <p:spPr>
          <a:xfrm>
            <a:off x="524551" y="1518460"/>
            <a:ext cx="1064214"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Search</a:t>
            </a:r>
          </a:p>
        </p:txBody>
      </p:sp>
      <p:sp>
        <p:nvSpPr>
          <p:cNvPr id="116" name="TextBox 115"/>
          <p:cNvSpPr txBox="1"/>
          <p:nvPr/>
        </p:nvSpPr>
        <p:spPr>
          <a:xfrm>
            <a:off x="506479" y="6024316"/>
            <a:ext cx="2293057"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Application Server</a:t>
            </a:r>
          </a:p>
        </p:txBody>
      </p:sp>
      <p:sp>
        <p:nvSpPr>
          <p:cNvPr id="117" name="TextBox 116"/>
          <p:cNvSpPr txBox="1"/>
          <p:nvPr/>
        </p:nvSpPr>
        <p:spPr>
          <a:xfrm>
            <a:off x="506479" y="5533522"/>
            <a:ext cx="1347919" cy="561207"/>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Database</a:t>
            </a:r>
          </a:p>
        </p:txBody>
      </p:sp>
      <p:sp>
        <p:nvSpPr>
          <p:cNvPr id="118" name="TextBox 117"/>
          <p:cNvSpPr txBox="1"/>
          <p:nvPr/>
        </p:nvSpPr>
        <p:spPr>
          <a:xfrm>
            <a:off x="524552" y="641468"/>
            <a:ext cx="1635043"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Transactions</a:t>
            </a:r>
          </a:p>
        </p:txBody>
      </p:sp>
      <p:sp>
        <p:nvSpPr>
          <p:cNvPr id="119" name="TextBox 118"/>
          <p:cNvSpPr txBox="1"/>
          <p:nvPr/>
        </p:nvSpPr>
        <p:spPr>
          <a:xfrm>
            <a:off x="506479" y="2735725"/>
            <a:ext cx="1509260"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Integration</a:t>
            </a:r>
          </a:p>
        </p:txBody>
      </p:sp>
      <p:sp>
        <p:nvSpPr>
          <p:cNvPr id="120" name="TextBox 119"/>
          <p:cNvSpPr txBox="1"/>
          <p:nvPr/>
        </p:nvSpPr>
        <p:spPr>
          <a:xfrm>
            <a:off x="506479" y="3717311"/>
            <a:ext cx="714086"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API</a:t>
            </a:r>
          </a:p>
        </p:txBody>
      </p:sp>
      <p:sp>
        <p:nvSpPr>
          <p:cNvPr id="121" name="TextBox 120"/>
          <p:cNvSpPr txBox="1"/>
          <p:nvPr/>
        </p:nvSpPr>
        <p:spPr>
          <a:xfrm>
            <a:off x="506479" y="3226518"/>
            <a:ext cx="1216962"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Caching</a:t>
            </a:r>
          </a:p>
        </p:txBody>
      </p:sp>
      <p:sp>
        <p:nvSpPr>
          <p:cNvPr id="122" name="TextBox 121"/>
          <p:cNvSpPr txBox="1"/>
          <p:nvPr/>
        </p:nvSpPr>
        <p:spPr>
          <a:xfrm>
            <a:off x="506479" y="4551937"/>
            <a:ext cx="1180819"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Storage</a:t>
            </a:r>
          </a:p>
        </p:txBody>
      </p:sp>
      <p:sp>
        <p:nvSpPr>
          <p:cNvPr id="124" name="TextBox 123"/>
          <p:cNvSpPr txBox="1"/>
          <p:nvPr/>
        </p:nvSpPr>
        <p:spPr>
          <a:xfrm>
            <a:off x="524552" y="1079964"/>
            <a:ext cx="1895847"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Authentication</a:t>
            </a:r>
          </a:p>
        </p:txBody>
      </p:sp>
      <p:cxnSp>
        <p:nvCxnSpPr>
          <p:cNvPr id="131" name="Elbow Connector 130"/>
          <p:cNvCxnSpPr>
            <a:stCxn id="116" idx="3"/>
          </p:cNvCxnSpPr>
          <p:nvPr/>
        </p:nvCxnSpPr>
        <p:spPr>
          <a:xfrm flipV="1">
            <a:off x="2799537" y="5319482"/>
            <a:ext cx="2227891" cy="985440"/>
          </a:xfrm>
          <a:prstGeom prst="bentConnector3">
            <a:avLst>
              <a:gd name="adj1" fmla="val 43386"/>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Elbow Connector 140"/>
          <p:cNvCxnSpPr/>
          <p:nvPr/>
        </p:nvCxnSpPr>
        <p:spPr>
          <a:xfrm flipV="1">
            <a:off x="2178491" y="5124172"/>
            <a:ext cx="3904455" cy="634536"/>
          </a:xfrm>
          <a:prstGeom prst="bentConnector3">
            <a:avLst>
              <a:gd name="adj1" fmla="val 35218"/>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506478" y="5042729"/>
            <a:ext cx="1440115"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Static Files</a:t>
            </a:r>
          </a:p>
        </p:txBody>
      </p:sp>
      <p:cxnSp>
        <p:nvCxnSpPr>
          <p:cNvPr id="146" name="Elbow Connector 145"/>
          <p:cNvCxnSpPr/>
          <p:nvPr/>
        </p:nvCxnSpPr>
        <p:spPr>
          <a:xfrm flipV="1">
            <a:off x="2107408" y="3350295"/>
            <a:ext cx="2743111" cy="1488068"/>
          </a:xfrm>
          <a:prstGeom prst="bentConnector3">
            <a:avLst>
              <a:gd name="adj1" fmla="val 2896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Elbow Connector 147"/>
          <p:cNvCxnSpPr/>
          <p:nvPr/>
        </p:nvCxnSpPr>
        <p:spPr>
          <a:xfrm flipV="1">
            <a:off x="2150312" y="4784173"/>
            <a:ext cx="2648336" cy="450130"/>
          </a:xfrm>
          <a:prstGeom prst="bentConnector3">
            <a:avLst>
              <a:gd name="adj1" fmla="val 44436"/>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a:stCxn id="118" idx="3"/>
            <a:endCxn id="46" idx="0"/>
          </p:cNvCxnSpPr>
          <p:nvPr/>
        </p:nvCxnSpPr>
        <p:spPr>
          <a:xfrm>
            <a:off x="2159594" y="922074"/>
            <a:ext cx="9302431" cy="309381"/>
          </a:xfrm>
          <a:prstGeom prst="bentConnector2">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Elbow Connector 158"/>
          <p:cNvCxnSpPr>
            <a:stCxn id="124" idx="3"/>
          </p:cNvCxnSpPr>
          <p:nvPr/>
        </p:nvCxnSpPr>
        <p:spPr>
          <a:xfrm>
            <a:off x="2420399" y="1360570"/>
            <a:ext cx="8569209" cy="3213"/>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Elbow Connector 177"/>
          <p:cNvCxnSpPr>
            <a:stCxn id="114" idx="3"/>
          </p:cNvCxnSpPr>
          <p:nvPr/>
        </p:nvCxnSpPr>
        <p:spPr>
          <a:xfrm flipV="1">
            <a:off x="1951781" y="2235480"/>
            <a:ext cx="5738931" cy="2082"/>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Elbow Connector 182"/>
          <p:cNvCxnSpPr>
            <a:endCxn id="99" idx="2"/>
          </p:cNvCxnSpPr>
          <p:nvPr/>
        </p:nvCxnSpPr>
        <p:spPr>
          <a:xfrm flipV="1">
            <a:off x="1846842" y="1433414"/>
            <a:ext cx="3376753" cy="386471"/>
          </a:xfrm>
          <a:prstGeom prst="bentConnector2">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22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862E-6 3.01407E-6 L -1.25862E-6 -0.39242 " pathEditMode="relative" rAng="0" ptsTypes="AA">
                                      <p:cBhvr>
                                        <p:cTn id="6" dur="700" fill="hold"/>
                                        <p:tgtEl>
                                          <p:spTgt spid="2"/>
                                        </p:tgtEl>
                                        <p:attrNameLst>
                                          <p:attrName>ppt_x</p:attrName>
                                          <p:attrName>ppt_y</p:attrName>
                                        </p:attrNameLst>
                                      </p:cBhvr>
                                      <p:rCtr x="0" y="-19632"/>
                                    </p:animMotion>
                                  </p:childTnLst>
                                </p:cTn>
                              </p:par>
                              <p:par>
                                <p:cTn id="7" presetID="2" presetClass="exit" presetSubtype="8" repeatCount="0" fill="hold" nodeType="withEffect">
                                  <p:stCondLst>
                                    <p:cond delay="200"/>
                                  </p:stCondLst>
                                  <p:childTnLst>
                                    <p:anim calcmode="lin" valueType="num">
                                      <p:cBhvr additive="base">
                                        <p:cTn id="8" dur="500"/>
                                        <p:tgtEl>
                                          <p:spTgt spid="67"/>
                                        </p:tgtEl>
                                        <p:attrNameLst>
                                          <p:attrName>ppt_x</p:attrName>
                                        </p:attrNameLst>
                                      </p:cBhvr>
                                      <p:tavLst>
                                        <p:tav tm="0">
                                          <p:val>
                                            <p:strVal val="ppt_x"/>
                                          </p:val>
                                        </p:tav>
                                        <p:tav tm="100000">
                                          <p:val>
                                            <p:strVal val="0-ppt_w/2"/>
                                          </p:val>
                                        </p:tav>
                                      </p:tavLst>
                                    </p:anim>
                                    <p:anim calcmode="lin" valueType="num">
                                      <p:cBhvr additive="base">
                                        <p:cTn id="9" dur="500"/>
                                        <p:tgtEl>
                                          <p:spTgt spid="67"/>
                                        </p:tgtEl>
                                        <p:attrNameLst>
                                          <p:attrName>ppt_y</p:attrName>
                                        </p:attrNameLst>
                                      </p:cBhvr>
                                      <p:tavLst>
                                        <p:tav tm="0">
                                          <p:val>
                                            <p:strVal val="ppt_y"/>
                                          </p:val>
                                        </p:tav>
                                        <p:tav tm="100000">
                                          <p:val>
                                            <p:strVal val="ppt_y"/>
                                          </p:val>
                                        </p:tav>
                                      </p:tavLst>
                                    </p:anim>
                                    <p:set>
                                      <p:cBhvr>
                                        <p:cTn id="10" dur="1" fill="hold">
                                          <p:stCondLst>
                                            <p:cond delay="499"/>
                                          </p:stCondLst>
                                        </p:cTn>
                                        <p:tgtEl>
                                          <p:spTgt spid="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wipe(left)">
                                      <p:cBhvr>
                                        <p:cTn id="19" dur="500"/>
                                        <p:tgtEl>
                                          <p:spTgt spid="1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childTnLst>
                          </p:cTn>
                        </p:par>
                        <p:par>
                          <p:cTn id="24" fill="hold">
                            <p:stCondLst>
                              <p:cond delay="1500"/>
                            </p:stCondLst>
                            <p:childTnLst>
                              <p:par>
                                <p:cTn id="25" presetID="22" presetClass="entr" presetSubtype="4" fill="hold" nodeType="after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wipe(down)">
                                      <p:cBhvr>
                                        <p:cTn id="27" dur="500"/>
                                        <p:tgtEl>
                                          <p:spTgt spid="141"/>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2500"/>
                            </p:stCondLst>
                            <p:childTnLst>
                              <p:par>
                                <p:cTn id="33" presetID="22" presetClass="entr" presetSubtype="4" fill="hold" nodeType="afterEffect">
                                  <p:stCondLst>
                                    <p:cond delay="0"/>
                                  </p:stCondLst>
                                  <p:childTnLst>
                                    <p:set>
                                      <p:cBhvr>
                                        <p:cTn id="34" dur="1" fill="hold">
                                          <p:stCondLst>
                                            <p:cond delay="0"/>
                                          </p:stCondLst>
                                        </p:cTn>
                                        <p:tgtEl>
                                          <p:spTgt spid="148"/>
                                        </p:tgtEl>
                                        <p:attrNameLst>
                                          <p:attrName>style.visibility</p:attrName>
                                        </p:attrNameLst>
                                      </p:cBhvr>
                                      <p:to>
                                        <p:strVal val="visible"/>
                                      </p:to>
                                    </p:set>
                                    <p:animEffect transition="in" filter="wipe(down)">
                                      <p:cBhvr>
                                        <p:cTn id="35" dur="500"/>
                                        <p:tgtEl>
                                          <p:spTgt spid="148"/>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3500"/>
                            </p:stCondLst>
                            <p:childTnLst>
                              <p:par>
                                <p:cTn id="41" presetID="22" presetClass="entr" presetSubtype="4" fill="hold"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wipe(down)">
                                      <p:cBhvr>
                                        <p:cTn id="43" dur="500"/>
                                        <p:tgtEl>
                                          <p:spTgt spid="14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155"/>
                                        </p:tgtEl>
                                        <p:attrNameLst>
                                          <p:attrName>style.visibility</p:attrName>
                                        </p:attrNameLst>
                                      </p:cBhvr>
                                      <p:to>
                                        <p:strVal val="visible"/>
                                      </p:to>
                                    </p:set>
                                    <p:animEffect transition="in" filter="wipe(down)">
                                      <p:cBhvr>
                                        <p:cTn id="51" dur="500"/>
                                        <p:tgtEl>
                                          <p:spTgt spid="155"/>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500"/>
                                        <p:tgtEl>
                                          <p:spTgt spid="124"/>
                                        </p:tgtEl>
                                      </p:cBhvr>
                                    </p:animEffect>
                                  </p:childTnLst>
                                </p:cTn>
                              </p:par>
                            </p:childTnLst>
                          </p:cTn>
                        </p:par>
                        <p:par>
                          <p:cTn id="56" fill="hold">
                            <p:stCondLst>
                              <p:cond delay="5500"/>
                            </p:stCondLst>
                            <p:childTnLst>
                              <p:par>
                                <p:cTn id="57" presetID="22" presetClass="entr" presetSubtype="4" fill="hold" nodeType="afterEffect">
                                  <p:stCondLst>
                                    <p:cond delay="0"/>
                                  </p:stCondLst>
                                  <p:childTnLst>
                                    <p:set>
                                      <p:cBhvr>
                                        <p:cTn id="58" dur="1" fill="hold">
                                          <p:stCondLst>
                                            <p:cond delay="0"/>
                                          </p:stCondLst>
                                        </p:cTn>
                                        <p:tgtEl>
                                          <p:spTgt spid="159"/>
                                        </p:tgtEl>
                                        <p:attrNameLst>
                                          <p:attrName>style.visibility</p:attrName>
                                        </p:attrNameLst>
                                      </p:cBhvr>
                                      <p:to>
                                        <p:strVal val="visible"/>
                                      </p:to>
                                    </p:set>
                                    <p:animEffect transition="in" filter="wipe(down)">
                                      <p:cBhvr>
                                        <p:cTn id="59" dur="500"/>
                                        <p:tgtEl>
                                          <p:spTgt spid="15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183"/>
                                        </p:tgtEl>
                                        <p:attrNameLst>
                                          <p:attrName>style.visibility</p:attrName>
                                        </p:attrNameLst>
                                      </p:cBhvr>
                                      <p:to>
                                        <p:strVal val="visible"/>
                                      </p:to>
                                    </p:set>
                                    <p:animEffect transition="in" filter="wipe(left)">
                                      <p:cBhvr>
                                        <p:cTn id="68" dur="500"/>
                                        <p:tgtEl>
                                          <p:spTgt spid="183"/>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114"/>
                                        </p:tgtEl>
                                        <p:attrNameLst>
                                          <p:attrName>style.visibility</p:attrName>
                                        </p:attrNameLst>
                                      </p:cBhvr>
                                      <p:to>
                                        <p:strVal val="visible"/>
                                      </p:to>
                                    </p:set>
                                    <p:animEffect transition="in" filter="fade">
                                      <p:cBhvr>
                                        <p:cTn id="72" dur="500"/>
                                        <p:tgtEl>
                                          <p:spTgt spid="114"/>
                                        </p:tgtEl>
                                      </p:cBhvr>
                                    </p:animEffect>
                                  </p:childTnLst>
                                </p:cTn>
                              </p:par>
                            </p:childTnLst>
                          </p:cTn>
                        </p:par>
                        <p:par>
                          <p:cTn id="73" fill="hold">
                            <p:stCondLst>
                              <p:cond delay="1500"/>
                            </p:stCondLst>
                            <p:childTnLst>
                              <p:par>
                                <p:cTn id="74" presetID="22" presetClass="entr" presetSubtype="8" fill="hold" nodeType="afterEffect">
                                  <p:stCondLst>
                                    <p:cond delay="0"/>
                                  </p:stCondLst>
                                  <p:childTnLst>
                                    <p:set>
                                      <p:cBhvr>
                                        <p:cTn id="75" dur="1" fill="hold">
                                          <p:stCondLst>
                                            <p:cond delay="0"/>
                                          </p:stCondLst>
                                        </p:cTn>
                                        <p:tgtEl>
                                          <p:spTgt spid="178"/>
                                        </p:tgtEl>
                                        <p:attrNameLst>
                                          <p:attrName>style.visibility</p:attrName>
                                        </p:attrNameLst>
                                      </p:cBhvr>
                                      <p:to>
                                        <p:strVal val="visible"/>
                                      </p:to>
                                    </p:set>
                                    <p:animEffect transition="in" filter="wipe(left)">
                                      <p:cBhvr>
                                        <p:cTn id="76" dur="500"/>
                                        <p:tgtEl>
                                          <p:spTgt spid="17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fade">
                                      <p:cBhvr>
                                        <p:cTn id="81" dur="500"/>
                                        <p:tgtEl>
                                          <p:spTgt spid="119"/>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fade">
                                      <p:cBhvr>
                                        <p:cTn id="85" dur="500"/>
                                        <p:tgtEl>
                                          <p:spTgt spid="121"/>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120"/>
                                        </p:tgtEl>
                                        <p:attrNameLst>
                                          <p:attrName>style.visibility</p:attrName>
                                        </p:attrNameLst>
                                      </p:cBhvr>
                                      <p:to>
                                        <p:strVal val="visible"/>
                                      </p:to>
                                    </p:set>
                                    <p:animEffect transition="in" filter="fade">
                                      <p:cBhvr>
                                        <p:cTn id="8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90"/>
            </p:par>
          </p:childTnLst>
        </p:cTn>
      </p:par>
    </p:tnLst>
    <p:bldLst>
      <p:bldP spid="2" grpId="0"/>
      <p:bldP spid="114" grpId="0"/>
      <p:bldP spid="115" grpId="0"/>
      <p:bldP spid="116" grpId="0"/>
      <p:bldP spid="117" grpId="0"/>
      <p:bldP spid="118" grpId="0"/>
      <p:bldP spid="119" grpId="0"/>
      <p:bldP spid="120" grpId="0"/>
      <p:bldP spid="121" grpId="0"/>
      <p:bldP spid="122" grpId="0"/>
      <p:bldP spid="124" grpId="0"/>
      <p:bldP spid="1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0680808" y="2441967"/>
            <a:ext cx="13116260" cy="124503"/>
            <a:chOff x="-11158574" y="2463584"/>
            <a:chExt cx="13379268" cy="127000"/>
          </a:xfrm>
        </p:grpSpPr>
        <p:cxnSp>
          <p:nvCxnSpPr>
            <p:cNvPr id="68" name="Line"/>
            <p:cNvCxnSpPr/>
            <p:nvPr/>
          </p:nvCxnSpPr>
          <p:spPr>
            <a:xfrm>
              <a:off x="-11158574" y="2527288"/>
              <a:ext cx="13315768"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Oval 68"/>
            <p:cNvSpPr/>
            <p:nvPr/>
          </p:nvSpPr>
          <p:spPr bwMode="auto">
            <a:xfrm>
              <a:off x="2093694" y="2463584"/>
              <a:ext cx="127000" cy="127000"/>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grpSp>
      <p:pic>
        <p:nvPicPr>
          <p:cNvPr id="38" name="Keyboar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1927" y="5449697"/>
            <a:ext cx="10753846" cy="2427885"/>
          </a:xfrm>
          <a:prstGeom prst="rect">
            <a:avLst/>
          </a:prstGeom>
        </p:spPr>
      </p:pic>
      <p:pic>
        <p:nvPicPr>
          <p:cNvPr id="47" name="Monitor"/>
          <p:cNvPicPr>
            <a:picLocks noChangeAspect="1"/>
          </p:cNvPicPr>
          <p:nvPr/>
        </p:nvPicPr>
        <p:blipFill rotWithShape="1">
          <a:blip r:embed="rId4" cstate="screen">
            <a:extLst>
              <a:ext uri="{28A0092B-C50C-407E-A947-70E740481C1C}">
                <a14:useLocalDpi xmlns:a14="http://schemas.microsoft.com/office/drawing/2010/main"/>
              </a:ext>
            </a:extLst>
          </a:blip>
          <a:srcRect l="18411" t="9763" r="17966" b="9215"/>
          <a:stretch/>
        </p:blipFill>
        <p:spPr>
          <a:xfrm>
            <a:off x="4107740" y="330936"/>
            <a:ext cx="8022333" cy="5738015"/>
          </a:xfrm>
          <a:prstGeom prst="rect">
            <a:avLst/>
          </a:prstGeom>
        </p:spPr>
      </p:pic>
      <p:sp>
        <p:nvSpPr>
          <p:cNvPr id="2" name="TextBox 1"/>
          <p:cNvSpPr txBox="1"/>
          <p:nvPr/>
        </p:nvSpPr>
        <p:spPr>
          <a:xfrm>
            <a:off x="357536" y="2826478"/>
            <a:ext cx="276594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Web application</a:t>
            </a:r>
          </a:p>
        </p:txBody>
      </p:sp>
      <p:grpSp>
        <p:nvGrpSpPr>
          <p:cNvPr id="13" name="Group 12"/>
          <p:cNvGrpSpPr/>
          <p:nvPr/>
        </p:nvGrpSpPr>
        <p:grpSpPr>
          <a:xfrm>
            <a:off x="4531926" y="827190"/>
            <a:ext cx="7151478" cy="4793643"/>
            <a:chOff x="4622800" y="843280"/>
            <a:chExt cx="7294880" cy="4889766"/>
          </a:xfrm>
        </p:grpSpPr>
        <p:grpSp>
          <p:nvGrpSpPr>
            <p:cNvPr id="4" name="MyAnalytics screen"/>
            <p:cNvGrpSpPr/>
            <p:nvPr/>
          </p:nvGrpSpPr>
          <p:grpSpPr>
            <a:xfrm>
              <a:off x="4622800" y="843280"/>
              <a:ext cx="7294880" cy="4889766"/>
              <a:chOff x="4622800" y="843280"/>
              <a:chExt cx="7294880" cy="4889766"/>
            </a:xfrm>
          </p:grpSpPr>
          <p:pic>
            <p:nvPicPr>
              <p:cNvPr id="66" name="Picture 65"/>
              <p:cNvPicPr>
                <a:picLocks noChangeAspect="1"/>
              </p:cNvPicPr>
              <p:nvPr/>
            </p:nvPicPr>
            <p:blipFill rotWithShape="1">
              <a:blip r:embed="rId5" cstate="screen">
                <a:extLst>
                  <a:ext uri="{28A0092B-C50C-407E-A947-70E740481C1C}">
                    <a14:useLocalDpi xmlns:a14="http://schemas.microsoft.com/office/drawing/2010/main" val="0"/>
                  </a:ext>
                </a:extLst>
              </a:blip>
              <a:srcRect t="497" r="6994" b="4559"/>
              <a:stretch/>
            </p:blipFill>
            <p:spPr>
              <a:xfrm>
                <a:off x="4622800" y="843280"/>
                <a:ext cx="7294880" cy="4706620"/>
              </a:xfrm>
              <a:prstGeom prst="rect">
                <a:avLst/>
              </a:prstGeom>
            </p:spPr>
          </p:pic>
          <p:pic>
            <p:nvPicPr>
              <p:cNvPr id="3" name="Picture 2"/>
              <p:cNvPicPr>
                <a:picLocks noChangeAspect="1"/>
              </p:cNvPicPr>
              <p:nvPr/>
            </p:nvPicPr>
            <p:blipFill rotWithShape="1">
              <a:blip r:embed="rId6" cstate="screen">
                <a:extLst>
                  <a:ext uri="{28A0092B-C50C-407E-A947-70E740481C1C}">
                    <a14:useLocalDpi xmlns:a14="http://schemas.microsoft.com/office/drawing/2010/main" val="0"/>
                  </a:ext>
                </a:extLst>
              </a:blip>
              <a:srcRect t="95614"/>
              <a:stretch/>
            </p:blipFill>
            <p:spPr>
              <a:xfrm>
                <a:off x="4622800" y="5530850"/>
                <a:ext cx="7294880" cy="202196"/>
              </a:xfrm>
              <a:prstGeom prst="rect">
                <a:avLst/>
              </a:prstGeom>
            </p:spPr>
          </p:pic>
        </p:grpSp>
        <p:sp>
          <p:nvSpPr>
            <p:cNvPr id="5" name="Rectangle 4"/>
            <p:cNvSpPr/>
            <p:nvPr/>
          </p:nvSpPr>
          <p:spPr bwMode="auto">
            <a:xfrm>
              <a:off x="4622800" y="843280"/>
              <a:ext cx="7294880" cy="46875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622800" y="843280"/>
              <a:ext cx="7294880" cy="299720"/>
            </a:xfrm>
            <a:prstGeom prst="rect">
              <a:avLst/>
            </a:prstGeom>
            <a:solidFill>
              <a:srgbClr val="E0E7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414964" y="943296"/>
              <a:ext cx="5087300" cy="14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7"/>
            <a:stretch>
              <a:fillRect/>
            </a:stretch>
          </p:blipFill>
          <p:spPr>
            <a:xfrm>
              <a:off x="4714870" y="879571"/>
              <a:ext cx="569613" cy="263710"/>
            </a:xfrm>
            <a:prstGeom prst="rect">
              <a:avLst/>
            </a:prstGeom>
          </p:spPr>
        </p:pic>
        <p:pic>
          <p:nvPicPr>
            <p:cNvPr id="10" name="Picture 9"/>
            <p:cNvPicPr>
              <a:picLocks noChangeAspect="1"/>
            </p:cNvPicPr>
            <p:nvPr/>
          </p:nvPicPr>
          <p:blipFill>
            <a:blip r:embed="rId8"/>
            <a:stretch>
              <a:fillRect/>
            </a:stretch>
          </p:blipFill>
          <p:spPr>
            <a:xfrm>
              <a:off x="5443532" y="944075"/>
              <a:ext cx="408236" cy="125999"/>
            </a:xfrm>
            <a:prstGeom prst="rect">
              <a:avLst/>
            </a:prstGeom>
          </p:spPr>
        </p:pic>
        <p:pic>
          <p:nvPicPr>
            <p:cNvPr id="11" name="Picture 10"/>
            <p:cNvPicPr>
              <a:picLocks noChangeAspect="1"/>
            </p:cNvPicPr>
            <p:nvPr/>
          </p:nvPicPr>
          <p:blipFill>
            <a:blip r:embed="rId9"/>
            <a:stretch>
              <a:fillRect/>
            </a:stretch>
          </p:blipFill>
          <p:spPr>
            <a:xfrm>
              <a:off x="10329279" y="959581"/>
              <a:ext cx="108000" cy="108000"/>
            </a:xfrm>
            <a:prstGeom prst="rect">
              <a:avLst/>
            </a:prstGeom>
          </p:spPr>
        </p:pic>
        <p:sp>
          <p:nvSpPr>
            <p:cNvPr id="33" name="Rectangle 32"/>
            <p:cNvSpPr/>
            <p:nvPr/>
          </p:nvSpPr>
          <p:spPr bwMode="auto">
            <a:xfrm>
              <a:off x="10629900" y="936525"/>
              <a:ext cx="1160144" cy="14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0"/>
            <a:stretch>
              <a:fillRect/>
            </a:stretch>
          </p:blipFill>
          <p:spPr>
            <a:xfrm>
              <a:off x="11637862" y="965067"/>
              <a:ext cx="108000" cy="108000"/>
            </a:xfrm>
            <a:prstGeom prst="rect">
              <a:avLst/>
            </a:prstGeom>
          </p:spPr>
        </p:pic>
      </p:grpSp>
      <p:sp>
        <p:nvSpPr>
          <p:cNvPr id="14" name="Rectangle 13"/>
          <p:cNvSpPr/>
          <p:nvPr/>
        </p:nvSpPr>
        <p:spPr bwMode="auto">
          <a:xfrm>
            <a:off x="4531926" y="1129427"/>
            <a:ext cx="7151478" cy="4139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622186" y="1195151"/>
            <a:ext cx="352923" cy="52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4622186" y="1294184"/>
            <a:ext cx="352923" cy="52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4619055" y="1393217"/>
            <a:ext cx="356054" cy="52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850519" y="1680054"/>
            <a:ext cx="6558568" cy="11169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p:cNvCxnSpPr/>
          <p:nvPr/>
        </p:nvCxnSpPr>
        <p:spPr>
          <a:xfrm>
            <a:off x="8841451" y="2925483"/>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841451" y="3059409"/>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841451" y="3193336"/>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841451" y="3327262"/>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841451" y="3461189"/>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8841451" y="3595115"/>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841451" y="3729042"/>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841451" y="3862968"/>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238592" y="2925483"/>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238592" y="3059409"/>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238592" y="3193336"/>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238592" y="3327262"/>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238592" y="3461189"/>
            <a:ext cx="2534317"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850518" y="3595115"/>
            <a:ext cx="3922390"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850518" y="3729042"/>
            <a:ext cx="3922390"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50518" y="3862968"/>
            <a:ext cx="3922390"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50519" y="2876595"/>
            <a:ext cx="131435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6082946" y="4006113"/>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7164864" y="4006113"/>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246782" y="4006113"/>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9328700" y="4006113"/>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10410618" y="4002985"/>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6082946" y="4709671"/>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7164864" y="4709671"/>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246782" y="4709671"/>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9328700" y="4709671"/>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10410618" y="4706542"/>
            <a:ext cx="969647" cy="612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7" name="Half Frame 36"/>
          <p:cNvSpPr/>
          <p:nvPr/>
        </p:nvSpPr>
        <p:spPr bwMode="auto">
          <a:xfrm rot="-2700000">
            <a:off x="5006629" y="2284619"/>
            <a:ext cx="153143" cy="152580"/>
          </a:xfrm>
          <a:prstGeom prst="half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Half Frame 97"/>
          <p:cNvSpPr/>
          <p:nvPr/>
        </p:nvSpPr>
        <p:spPr bwMode="auto">
          <a:xfrm rot="8100000">
            <a:off x="11123999" y="2284619"/>
            <a:ext cx="153143" cy="152580"/>
          </a:xfrm>
          <a:prstGeom prst="half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p:cNvPicPr>
            <a:picLocks noChangeAspect="1"/>
          </p:cNvPicPr>
          <p:nvPr/>
        </p:nvPicPr>
        <p:blipFill>
          <a:blip r:embed="rId11"/>
          <a:stretch>
            <a:fillRect/>
          </a:stretch>
        </p:blipFill>
        <p:spPr>
          <a:xfrm>
            <a:off x="11030328" y="1220522"/>
            <a:ext cx="212516" cy="200544"/>
          </a:xfrm>
          <a:prstGeom prst="rect">
            <a:avLst/>
          </a:prstGeom>
        </p:spPr>
      </p:pic>
      <p:pic>
        <p:nvPicPr>
          <p:cNvPr id="46" name="Picture 45"/>
          <p:cNvPicPr>
            <a:picLocks noChangeAspect="1"/>
          </p:cNvPicPr>
          <p:nvPr/>
        </p:nvPicPr>
        <p:blipFill>
          <a:blip r:embed="rId12"/>
          <a:stretch>
            <a:fillRect/>
          </a:stretch>
        </p:blipFill>
        <p:spPr>
          <a:xfrm>
            <a:off x="11332231" y="1231454"/>
            <a:ext cx="259588" cy="220042"/>
          </a:xfrm>
          <a:prstGeom prst="rect">
            <a:avLst/>
          </a:prstGeom>
        </p:spPr>
      </p:pic>
      <p:pic>
        <p:nvPicPr>
          <p:cNvPr id="99" name="Picture 98"/>
          <p:cNvPicPr>
            <a:picLocks noChangeAspect="1"/>
          </p:cNvPicPr>
          <p:nvPr/>
        </p:nvPicPr>
        <p:blipFill>
          <a:blip r:embed="rId10"/>
          <a:stretch>
            <a:fillRect/>
          </a:stretch>
        </p:blipFill>
        <p:spPr>
          <a:xfrm flipH="1">
            <a:off x="5128744" y="1243709"/>
            <a:ext cx="189705" cy="189705"/>
          </a:xfrm>
          <a:prstGeom prst="rect">
            <a:avLst/>
          </a:prstGeom>
        </p:spPr>
      </p:pic>
      <p:grpSp>
        <p:nvGrpSpPr>
          <p:cNvPr id="102" name="Group 101"/>
          <p:cNvGrpSpPr/>
          <p:nvPr/>
        </p:nvGrpSpPr>
        <p:grpSpPr>
          <a:xfrm>
            <a:off x="7862959" y="1981745"/>
            <a:ext cx="559472" cy="559472"/>
            <a:chOff x="7932169" y="2069883"/>
            <a:chExt cx="570691" cy="570691"/>
          </a:xfrm>
        </p:grpSpPr>
        <p:sp>
          <p:nvSpPr>
            <p:cNvPr id="100" name="Right Triangle 99"/>
            <p:cNvSpPr/>
            <p:nvPr/>
          </p:nvSpPr>
          <p:spPr bwMode="auto">
            <a:xfrm rot="13487412">
              <a:off x="8059925" y="2249060"/>
              <a:ext cx="221385" cy="221385"/>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p:cNvSpPr/>
            <p:nvPr/>
          </p:nvSpPr>
          <p:spPr bwMode="auto">
            <a:xfrm>
              <a:off x="7932169" y="2069883"/>
              <a:ext cx="570691" cy="570691"/>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102"/>
          <p:cNvSpPr/>
          <p:nvPr/>
        </p:nvSpPr>
        <p:spPr bwMode="auto">
          <a:xfrm flipH="1">
            <a:off x="4817545" y="4091372"/>
            <a:ext cx="123522" cy="123522"/>
          </a:xfrm>
          <a:prstGeom prst="ellipse">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p:cNvSpPr/>
          <p:nvPr/>
        </p:nvSpPr>
        <p:spPr bwMode="auto">
          <a:xfrm flipH="1">
            <a:off x="4817545" y="4289383"/>
            <a:ext cx="123522" cy="123522"/>
          </a:xfrm>
          <a:prstGeom prst="ellipse">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flipH="1">
            <a:off x="4817545" y="4487395"/>
            <a:ext cx="123522" cy="123522"/>
          </a:xfrm>
          <a:prstGeom prst="ellipse">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flipH="1">
            <a:off x="4817545" y="4685406"/>
            <a:ext cx="123522" cy="123522"/>
          </a:xfrm>
          <a:prstGeom prst="ellipse">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flipH="1">
            <a:off x="4817545" y="4883417"/>
            <a:ext cx="123522" cy="123522"/>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08" name="Straight Connector 107"/>
          <p:cNvCxnSpPr/>
          <p:nvPr/>
        </p:nvCxnSpPr>
        <p:spPr>
          <a:xfrm>
            <a:off x="5011949" y="4165774"/>
            <a:ext cx="85779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011949" y="4367545"/>
            <a:ext cx="85779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011949" y="4553789"/>
            <a:ext cx="85779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011949" y="4762545"/>
            <a:ext cx="85779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011949" y="4946741"/>
            <a:ext cx="857792" cy="0"/>
          </a:xfrm>
          <a:prstGeom prst="line">
            <a:avLst/>
          </a:prstGeom>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524551" y="1956956"/>
            <a:ext cx="1427229"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Streaming</a:t>
            </a:r>
          </a:p>
        </p:txBody>
      </p:sp>
      <p:sp>
        <p:nvSpPr>
          <p:cNvPr id="115" name="TextBox 114"/>
          <p:cNvSpPr txBox="1"/>
          <p:nvPr/>
        </p:nvSpPr>
        <p:spPr>
          <a:xfrm>
            <a:off x="524551" y="1518460"/>
            <a:ext cx="1064214"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Search</a:t>
            </a:r>
          </a:p>
        </p:txBody>
      </p:sp>
      <p:sp>
        <p:nvSpPr>
          <p:cNvPr id="116" name="TextBox 115"/>
          <p:cNvSpPr txBox="1"/>
          <p:nvPr/>
        </p:nvSpPr>
        <p:spPr>
          <a:xfrm>
            <a:off x="506479" y="6024316"/>
            <a:ext cx="2293057"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Application Server</a:t>
            </a:r>
          </a:p>
        </p:txBody>
      </p:sp>
      <p:sp>
        <p:nvSpPr>
          <p:cNvPr id="117" name="TextBox 116"/>
          <p:cNvSpPr txBox="1"/>
          <p:nvPr/>
        </p:nvSpPr>
        <p:spPr>
          <a:xfrm>
            <a:off x="506479" y="5533522"/>
            <a:ext cx="1347919" cy="561207"/>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Database</a:t>
            </a:r>
          </a:p>
        </p:txBody>
      </p:sp>
      <p:sp>
        <p:nvSpPr>
          <p:cNvPr id="118" name="TextBox 117"/>
          <p:cNvSpPr txBox="1"/>
          <p:nvPr/>
        </p:nvSpPr>
        <p:spPr>
          <a:xfrm>
            <a:off x="524552" y="641468"/>
            <a:ext cx="1635043"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Transactions</a:t>
            </a:r>
          </a:p>
        </p:txBody>
      </p:sp>
      <p:sp>
        <p:nvSpPr>
          <p:cNvPr id="119" name="TextBox 118"/>
          <p:cNvSpPr txBox="1"/>
          <p:nvPr/>
        </p:nvSpPr>
        <p:spPr>
          <a:xfrm>
            <a:off x="506479" y="2735725"/>
            <a:ext cx="1509260"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Integration</a:t>
            </a:r>
          </a:p>
        </p:txBody>
      </p:sp>
      <p:sp>
        <p:nvSpPr>
          <p:cNvPr id="120" name="TextBox 119"/>
          <p:cNvSpPr txBox="1"/>
          <p:nvPr/>
        </p:nvSpPr>
        <p:spPr>
          <a:xfrm>
            <a:off x="506479" y="3717311"/>
            <a:ext cx="714086"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API</a:t>
            </a:r>
          </a:p>
        </p:txBody>
      </p:sp>
      <p:sp>
        <p:nvSpPr>
          <p:cNvPr id="121" name="TextBox 120"/>
          <p:cNvSpPr txBox="1"/>
          <p:nvPr/>
        </p:nvSpPr>
        <p:spPr>
          <a:xfrm>
            <a:off x="506479" y="3226518"/>
            <a:ext cx="1216962"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Caching</a:t>
            </a:r>
          </a:p>
        </p:txBody>
      </p:sp>
      <p:sp>
        <p:nvSpPr>
          <p:cNvPr id="122" name="TextBox 121"/>
          <p:cNvSpPr txBox="1"/>
          <p:nvPr/>
        </p:nvSpPr>
        <p:spPr>
          <a:xfrm>
            <a:off x="506479" y="4551937"/>
            <a:ext cx="1180819"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Storage</a:t>
            </a:r>
          </a:p>
        </p:txBody>
      </p:sp>
      <p:sp>
        <p:nvSpPr>
          <p:cNvPr id="124" name="TextBox 123"/>
          <p:cNvSpPr txBox="1"/>
          <p:nvPr/>
        </p:nvSpPr>
        <p:spPr>
          <a:xfrm>
            <a:off x="524552" y="1079964"/>
            <a:ext cx="1895847"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Authentication</a:t>
            </a:r>
          </a:p>
        </p:txBody>
      </p:sp>
      <p:cxnSp>
        <p:nvCxnSpPr>
          <p:cNvPr id="131" name="Elbow Connector 130"/>
          <p:cNvCxnSpPr>
            <a:stCxn id="116" idx="3"/>
          </p:cNvCxnSpPr>
          <p:nvPr/>
        </p:nvCxnSpPr>
        <p:spPr>
          <a:xfrm flipV="1">
            <a:off x="2799537" y="5319482"/>
            <a:ext cx="2227891" cy="985440"/>
          </a:xfrm>
          <a:prstGeom prst="bentConnector3">
            <a:avLst>
              <a:gd name="adj1" fmla="val 43386"/>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Elbow Connector 140"/>
          <p:cNvCxnSpPr/>
          <p:nvPr/>
        </p:nvCxnSpPr>
        <p:spPr>
          <a:xfrm flipV="1">
            <a:off x="2178491" y="5124172"/>
            <a:ext cx="3904455" cy="634536"/>
          </a:xfrm>
          <a:prstGeom prst="bentConnector3">
            <a:avLst>
              <a:gd name="adj1" fmla="val 35218"/>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506478" y="5042729"/>
            <a:ext cx="1440115" cy="561211"/>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chemeClr val="tx1"/>
                    </a:gs>
                    <a:gs pos="30000">
                      <a:schemeClr val="tx1"/>
                    </a:gs>
                  </a:gsLst>
                  <a:lin ang="5400000" scaled="0"/>
                </a:gradFill>
                <a:latin typeface="+mj-lt"/>
              </a:rPr>
              <a:t>Static Files</a:t>
            </a:r>
          </a:p>
        </p:txBody>
      </p:sp>
      <p:cxnSp>
        <p:nvCxnSpPr>
          <p:cNvPr id="146" name="Elbow Connector 145"/>
          <p:cNvCxnSpPr/>
          <p:nvPr/>
        </p:nvCxnSpPr>
        <p:spPr>
          <a:xfrm flipV="1">
            <a:off x="2107408" y="3350295"/>
            <a:ext cx="2743111" cy="1488068"/>
          </a:xfrm>
          <a:prstGeom prst="bentConnector3">
            <a:avLst>
              <a:gd name="adj1" fmla="val 2896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Elbow Connector 147"/>
          <p:cNvCxnSpPr/>
          <p:nvPr/>
        </p:nvCxnSpPr>
        <p:spPr>
          <a:xfrm flipV="1">
            <a:off x="2150312" y="4784173"/>
            <a:ext cx="2648336" cy="450130"/>
          </a:xfrm>
          <a:prstGeom prst="bentConnector3">
            <a:avLst>
              <a:gd name="adj1" fmla="val 44436"/>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a:stCxn id="118" idx="3"/>
            <a:endCxn id="46" idx="0"/>
          </p:cNvCxnSpPr>
          <p:nvPr/>
        </p:nvCxnSpPr>
        <p:spPr>
          <a:xfrm>
            <a:off x="2159594" y="922074"/>
            <a:ext cx="9302431" cy="309381"/>
          </a:xfrm>
          <a:prstGeom prst="bentConnector2">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Elbow Connector 158"/>
          <p:cNvCxnSpPr>
            <a:stCxn id="124" idx="3"/>
          </p:cNvCxnSpPr>
          <p:nvPr/>
        </p:nvCxnSpPr>
        <p:spPr>
          <a:xfrm>
            <a:off x="2420399" y="1360570"/>
            <a:ext cx="8569209" cy="3213"/>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Elbow Connector 177"/>
          <p:cNvCxnSpPr>
            <a:stCxn id="114" idx="3"/>
          </p:cNvCxnSpPr>
          <p:nvPr/>
        </p:nvCxnSpPr>
        <p:spPr>
          <a:xfrm flipV="1">
            <a:off x="1951781" y="2235480"/>
            <a:ext cx="5738931" cy="2082"/>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Elbow Connector 182"/>
          <p:cNvCxnSpPr>
            <a:endCxn id="99" idx="2"/>
          </p:cNvCxnSpPr>
          <p:nvPr/>
        </p:nvCxnSpPr>
        <p:spPr>
          <a:xfrm flipV="1">
            <a:off x="1846842" y="1433414"/>
            <a:ext cx="3376753" cy="386471"/>
          </a:xfrm>
          <a:prstGeom prst="bentConnector2">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32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862E-6 3.01407E-6 L -1.25862E-6 -0.39242 " pathEditMode="relative" rAng="0" ptsTypes="AA">
                                      <p:cBhvr>
                                        <p:cTn id="6" dur="700" fill="hold"/>
                                        <p:tgtEl>
                                          <p:spTgt spid="2"/>
                                        </p:tgtEl>
                                        <p:attrNameLst>
                                          <p:attrName>ppt_x</p:attrName>
                                          <p:attrName>ppt_y</p:attrName>
                                        </p:attrNameLst>
                                      </p:cBhvr>
                                      <p:rCtr x="0" y="-19632"/>
                                    </p:animMotion>
                                  </p:childTnLst>
                                </p:cTn>
                              </p:par>
                              <p:par>
                                <p:cTn id="7" presetID="2" presetClass="exit" presetSubtype="8" repeatCount="0" fill="hold" nodeType="withEffect">
                                  <p:stCondLst>
                                    <p:cond delay="200"/>
                                  </p:stCondLst>
                                  <p:childTnLst>
                                    <p:anim calcmode="lin" valueType="num">
                                      <p:cBhvr additive="base">
                                        <p:cTn id="8" dur="500"/>
                                        <p:tgtEl>
                                          <p:spTgt spid="67"/>
                                        </p:tgtEl>
                                        <p:attrNameLst>
                                          <p:attrName>ppt_x</p:attrName>
                                        </p:attrNameLst>
                                      </p:cBhvr>
                                      <p:tavLst>
                                        <p:tav tm="0">
                                          <p:val>
                                            <p:strVal val="ppt_x"/>
                                          </p:val>
                                        </p:tav>
                                        <p:tav tm="100000">
                                          <p:val>
                                            <p:strVal val="0-ppt_w/2"/>
                                          </p:val>
                                        </p:tav>
                                      </p:tavLst>
                                    </p:anim>
                                    <p:anim calcmode="lin" valueType="num">
                                      <p:cBhvr additive="base">
                                        <p:cTn id="9" dur="500"/>
                                        <p:tgtEl>
                                          <p:spTgt spid="67"/>
                                        </p:tgtEl>
                                        <p:attrNameLst>
                                          <p:attrName>ppt_y</p:attrName>
                                        </p:attrNameLst>
                                      </p:cBhvr>
                                      <p:tavLst>
                                        <p:tav tm="0">
                                          <p:val>
                                            <p:strVal val="ppt_y"/>
                                          </p:val>
                                        </p:tav>
                                        <p:tav tm="100000">
                                          <p:val>
                                            <p:strVal val="ppt_y"/>
                                          </p:val>
                                        </p:tav>
                                      </p:tavLst>
                                    </p:anim>
                                    <p:set>
                                      <p:cBhvr>
                                        <p:cTn id="10" dur="1" fill="hold">
                                          <p:stCondLst>
                                            <p:cond delay="499"/>
                                          </p:stCondLst>
                                        </p:cTn>
                                        <p:tgtEl>
                                          <p:spTgt spid="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wipe(left)">
                                      <p:cBhvr>
                                        <p:cTn id="19" dur="500"/>
                                        <p:tgtEl>
                                          <p:spTgt spid="1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childTnLst>
                          </p:cTn>
                        </p:par>
                        <p:par>
                          <p:cTn id="24" fill="hold">
                            <p:stCondLst>
                              <p:cond delay="1500"/>
                            </p:stCondLst>
                            <p:childTnLst>
                              <p:par>
                                <p:cTn id="25" presetID="22" presetClass="entr" presetSubtype="4" fill="hold" nodeType="after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wipe(down)">
                                      <p:cBhvr>
                                        <p:cTn id="27" dur="500"/>
                                        <p:tgtEl>
                                          <p:spTgt spid="141"/>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2500"/>
                            </p:stCondLst>
                            <p:childTnLst>
                              <p:par>
                                <p:cTn id="33" presetID="22" presetClass="entr" presetSubtype="4" fill="hold" nodeType="afterEffect">
                                  <p:stCondLst>
                                    <p:cond delay="0"/>
                                  </p:stCondLst>
                                  <p:childTnLst>
                                    <p:set>
                                      <p:cBhvr>
                                        <p:cTn id="34" dur="1" fill="hold">
                                          <p:stCondLst>
                                            <p:cond delay="0"/>
                                          </p:stCondLst>
                                        </p:cTn>
                                        <p:tgtEl>
                                          <p:spTgt spid="148"/>
                                        </p:tgtEl>
                                        <p:attrNameLst>
                                          <p:attrName>style.visibility</p:attrName>
                                        </p:attrNameLst>
                                      </p:cBhvr>
                                      <p:to>
                                        <p:strVal val="visible"/>
                                      </p:to>
                                    </p:set>
                                    <p:animEffect transition="in" filter="wipe(down)">
                                      <p:cBhvr>
                                        <p:cTn id="35" dur="500"/>
                                        <p:tgtEl>
                                          <p:spTgt spid="148"/>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3500"/>
                            </p:stCondLst>
                            <p:childTnLst>
                              <p:par>
                                <p:cTn id="41" presetID="22" presetClass="entr" presetSubtype="4" fill="hold"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wipe(down)">
                                      <p:cBhvr>
                                        <p:cTn id="43" dur="500"/>
                                        <p:tgtEl>
                                          <p:spTgt spid="14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155"/>
                                        </p:tgtEl>
                                        <p:attrNameLst>
                                          <p:attrName>style.visibility</p:attrName>
                                        </p:attrNameLst>
                                      </p:cBhvr>
                                      <p:to>
                                        <p:strVal val="visible"/>
                                      </p:to>
                                    </p:set>
                                    <p:animEffect transition="in" filter="wipe(down)">
                                      <p:cBhvr>
                                        <p:cTn id="51" dur="500"/>
                                        <p:tgtEl>
                                          <p:spTgt spid="155"/>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500"/>
                                        <p:tgtEl>
                                          <p:spTgt spid="124"/>
                                        </p:tgtEl>
                                      </p:cBhvr>
                                    </p:animEffect>
                                  </p:childTnLst>
                                </p:cTn>
                              </p:par>
                            </p:childTnLst>
                          </p:cTn>
                        </p:par>
                        <p:par>
                          <p:cTn id="56" fill="hold">
                            <p:stCondLst>
                              <p:cond delay="5500"/>
                            </p:stCondLst>
                            <p:childTnLst>
                              <p:par>
                                <p:cTn id="57" presetID="22" presetClass="entr" presetSubtype="4" fill="hold" nodeType="afterEffect">
                                  <p:stCondLst>
                                    <p:cond delay="0"/>
                                  </p:stCondLst>
                                  <p:childTnLst>
                                    <p:set>
                                      <p:cBhvr>
                                        <p:cTn id="58" dur="1" fill="hold">
                                          <p:stCondLst>
                                            <p:cond delay="0"/>
                                          </p:stCondLst>
                                        </p:cTn>
                                        <p:tgtEl>
                                          <p:spTgt spid="159"/>
                                        </p:tgtEl>
                                        <p:attrNameLst>
                                          <p:attrName>style.visibility</p:attrName>
                                        </p:attrNameLst>
                                      </p:cBhvr>
                                      <p:to>
                                        <p:strVal val="visible"/>
                                      </p:to>
                                    </p:set>
                                    <p:animEffect transition="in" filter="wipe(down)">
                                      <p:cBhvr>
                                        <p:cTn id="59" dur="500"/>
                                        <p:tgtEl>
                                          <p:spTgt spid="15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183"/>
                                        </p:tgtEl>
                                        <p:attrNameLst>
                                          <p:attrName>style.visibility</p:attrName>
                                        </p:attrNameLst>
                                      </p:cBhvr>
                                      <p:to>
                                        <p:strVal val="visible"/>
                                      </p:to>
                                    </p:set>
                                    <p:animEffect transition="in" filter="wipe(left)">
                                      <p:cBhvr>
                                        <p:cTn id="68" dur="500"/>
                                        <p:tgtEl>
                                          <p:spTgt spid="183"/>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114"/>
                                        </p:tgtEl>
                                        <p:attrNameLst>
                                          <p:attrName>style.visibility</p:attrName>
                                        </p:attrNameLst>
                                      </p:cBhvr>
                                      <p:to>
                                        <p:strVal val="visible"/>
                                      </p:to>
                                    </p:set>
                                    <p:animEffect transition="in" filter="fade">
                                      <p:cBhvr>
                                        <p:cTn id="72" dur="500"/>
                                        <p:tgtEl>
                                          <p:spTgt spid="114"/>
                                        </p:tgtEl>
                                      </p:cBhvr>
                                    </p:animEffect>
                                  </p:childTnLst>
                                </p:cTn>
                              </p:par>
                            </p:childTnLst>
                          </p:cTn>
                        </p:par>
                        <p:par>
                          <p:cTn id="73" fill="hold">
                            <p:stCondLst>
                              <p:cond delay="1500"/>
                            </p:stCondLst>
                            <p:childTnLst>
                              <p:par>
                                <p:cTn id="74" presetID="22" presetClass="entr" presetSubtype="8" fill="hold" nodeType="afterEffect">
                                  <p:stCondLst>
                                    <p:cond delay="0"/>
                                  </p:stCondLst>
                                  <p:childTnLst>
                                    <p:set>
                                      <p:cBhvr>
                                        <p:cTn id="75" dur="1" fill="hold">
                                          <p:stCondLst>
                                            <p:cond delay="0"/>
                                          </p:stCondLst>
                                        </p:cTn>
                                        <p:tgtEl>
                                          <p:spTgt spid="178"/>
                                        </p:tgtEl>
                                        <p:attrNameLst>
                                          <p:attrName>style.visibility</p:attrName>
                                        </p:attrNameLst>
                                      </p:cBhvr>
                                      <p:to>
                                        <p:strVal val="visible"/>
                                      </p:to>
                                    </p:set>
                                    <p:animEffect transition="in" filter="wipe(left)">
                                      <p:cBhvr>
                                        <p:cTn id="76" dur="500"/>
                                        <p:tgtEl>
                                          <p:spTgt spid="17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fade">
                                      <p:cBhvr>
                                        <p:cTn id="81" dur="500"/>
                                        <p:tgtEl>
                                          <p:spTgt spid="119"/>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fade">
                                      <p:cBhvr>
                                        <p:cTn id="85" dur="500"/>
                                        <p:tgtEl>
                                          <p:spTgt spid="121"/>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120"/>
                                        </p:tgtEl>
                                        <p:attrNameLst>
                                          <p:attrName>style.visibility</p:attrName>
                                        </p:attrNameLst>
                                      </p:cBhvr>
                                      <p:to>
                                        <p:strVal val="visible"/>
                                      </p:to>
                                    </p:set>
                                    <p:animEffect transition="in" filter="fade">
                                      <p:cBhvr>
                                        <p:cTn id="8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90"/>
            </p:par>
          </p:childTnLst>
        </p:cTn>
      </p:par>
    </p:tnLst>
    <p:bldLst>
      <p:bldP spid="2" grpId="0"/>
      <p:bldP spid="114" grpId="0"/>
      <p:bldP spid="115" grpId="0"/>
      <p:bldP spid="116" grpId="0"/>
      <p:bldP spid="117" grpId="0"/>
      <p:bldP spid="118" grpId="0"/>
      <p:bldP spid="119" grpId="0"/>
      <p:bldP spid="120" grpId="0"/>
      <p:bldP spid="121" grpId="0"/>
      <p:bldP spid="122" grpId="0"/>
      <p:bldP spid="124" grpId="0"/>
      <p:bldP spid="1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8894004" y="4916469"/>
            <a:ext cx="1137271" cy="1740720"/>
          </a:xfrm>
          <a:prstGeom prst="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0231425" y="4926076"/>
            <a:ext cx="1369279" cy="1740720"/>
          </a:xfrm>
          <a:prstGeom prst="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020" y="3342769"/>
            <a:ext cx="764949" cy="764949"/>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62" y="3342769"/>
            <a:ext cx="764949" cy="764949"/>
          </a:xfrm>
          <a:prstGeom prst="rect">
            <a:avLst/>
          </a:prstGeom>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8853" y="5129697"/>
            <a:ext cx="535172" cy="535172"/>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5603" y="4958274"/>
            <a:ext cx="387262" cy="387262"/>
          </a:xfrm>
          <a:prstGeom prst="rect">
            <a:avLst/>
          </a:prstGeom>
        </p:spPr>
      </p:pic>
      <p:sp>
        <p:nvSpPr>
          <p:cNvPr id="3" name="Rectangle 2"/>
          <p:cNvSpPr/>
          <p:nvPr/>
        </p:nvSpPr>
        <p:spPr bwMode="auto">
          <a:xfrm>
            <a:off x="8792333" y="4813479"/>
            <a:ext cx="2916184" cy="194670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8894005" y="1482016"/>
            <a:ext cx="3121926" cy="1166580"/>
            <a:chOff x="7500174" y="3823049"/>
            <a:chExt cx="3184527" cy="1189972"/>
          </a:xfrm>
        </p:grpSpPr>
        <p:sp>
          <p:nvSpPr>
            <p:cNvPr id="61" name="Rectangle 60"/>
            <p:cNvSpPr/>
            <p:nvPr/>
          </p:nvSpPr>
          <p:spPr bwMode="auto">
            <a:xfrm>
              <a:off x="7500174" y="3823049"/>
              <a:ext cx="3184527" cy="118997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7592123" y="3937903"/>
              <a:ext cx="2940036" cy="960263"/>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3</a:t>
              </a:r>
              <a:r>
                <a:rPr lang="en-US" sz="2353" baseline="30000">
                  <a:solidFill>
                    <a:schemeClr val="accent2">
                      <a:lumMod val="75000"/>
                    </a:schemeClr>
                  </a:solidFill>
                  <a:latin typeface="+mj-lt"/>
                </a:rPr>
                <a:t>rd</a:t>
              </a:r>
              <a:r>
                <a:rPr lang="en-US" sz="2353">
                  <a:solidFill>
                    <a:schemeClr val="accent2">
                      <a:lumMod val="75000"/>
                    </a:schemeClr>
                  </a:solidFill>
                  <a:latin typeface="+mj-lt"/>
                </a:rPr>
                <a:t> party integration</a:t>
              </a:r>
              <a:br>
                <a:rPr lang="en-US" sz="2353">
                  <a:solidFill>
                    <a:schemeClr val="accent2">
                      <a:lumMod val="75000"/>
                    </a:schemeClr>
                  </a:solidFill>
                  <a:latin typeface="+mj-lt"/>
                </a:rPr>
              </a:br>
              <a:r>
                <a:rPr lang="en-US" sz="2353">
                  <a:solidFill>
                    <a:schemeClr val="accent2">
                      <a:lumMod val="75000"/>
                    </a:schemeClr>
                  </a:solidFill>
                  <a:latin typeface="+mj-lt"/>
                </a:rPr>
                <a:t>PIM / external Data</a:t>
              </a:r>
            </a:p>
          </p:txBody>
        </p:sp>
      </p:grpSp>
      <p:sp>
        <p:nvSpPr>
          <p:cNvPr id="62" name="TextBox 61"/>
          <p:cNvSpPr txBox="1"/>
          <p:nvPr/>
        </p:nvSpPr>
        <p:spPr>
          <a:xfrm>
            <a:off x="6650395" y="2293838"/>
            <a:ext cx="1688410"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Active MQ</a:t>
            </a:r>
          </a:p>
        </p:txBody>
      </p:sp>
      <p:sp>
        <p:nvSpPr>
          <p:cNvPr id="63" name="TextBox 62"/>
          <p:cNvSpPr txBox="1"/>
          <p:nvPr/>
        </p:nvSpPr>
        <p:spPr>
          <a:xfrm>
            <a:off x="10280543" y="4197957"/>
            <a:ext cx="1711983"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Data Layer</a:t>
            </a:r>
          </a:p>
        </p:txBody>
      </p:sp>
      <p:sp>
        <p:nvSpPr>
          <p:cNvPr id="64" name="TextBox 63"/>
          <p:cNvSpPr txBox="1"/>
          <p:nvPr/>
        </p:nvSpPr>
        <p:spPr>
          <a:xfrm>
            <a:off x="6474804" y="4193174"/>
            <a:ext cx="1898990" cy="615522"/>
          </a:xfrm>
          <a:prstGeom prst="rect">
            <a:avLst/>
          </a:prstGeom>
          <a:noFill/>
        </p:spPr>
        <p:txBody>
          <a:bodyPr wrap="none" lIns="179285" tIns="143428" rIns="179285" bIns="143428" rtlCol="0">
            <a:spAutoFit/>
          </a:bodyPr>
          <a:lstStyle/>
          <a:p>
            <a:pPr>
              <a:lnSpc>
                <a:spcPct val="90000"/>
              </a:lnSpc>
              <a:spcAft>
                <a:spcPts val="588"/>
              </a:spcAft>
            </a:pPr>
            <a:r>
              <a:rPr lang="en-US" sz="2353" err="1">
                <a:solidFill>
                  <a:schemeClr val="accent2">
                    <a:lumMod val="75000"/>
                  </a:schemeClr>
                </a:solidFill>
                <a:latin typeface="+mj-lt"/>
              </a:rPr>
              <a:t>Redis</a:t>
            </a:r>
            <a:r>
              <a:rPr lang="en-US" sz="2353">
                <a:solidFill>
                  <a:schemeClr val="accent2">
                    <a:lumMod val="75000"/>
                  </a:schemeClr>
                </a:solidFill>
                <a:latin typeface="+mj-lt"/>
              </a:rPr>
              <a:t> Cache</a:t>
            </a:r>
          </a:p>
        </p:txBody>
      </p:sp>
      <p:sp>
        <p:nvSpPr>
          <p:cNvPr id="66" name="TextBox 65"/>
          <p:cNvSpPr txBox="1"/>
          <p:nvPr/>
        </p:nvSpPr>
        <p:spPr>
          <a:xfrm>
            <a:off x="4411536" y="4170766"/>
            <a:ext cx="1556530"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Web App</a:t>
            </a:r>
          </a:p>
        </p:txBody>
      </p:sp>
      <p:sp>
        <p:nvSpPr>
          <p:cNvPr id="67" name="TextBox 66"/>
          <p:cNvSpPr txBox="1"/>
          <p:nvPr/>
        </p:nvSpPr>
        <p:spPr>
          <a:xfrm>
            <a:off x="4108077" y="6329154"/>
            <a:ext cx="2048534"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Elastic Search</a:t>
            </a:r>
          </a:p>
        </p:txBody>
      </p:sp>
      <p:sp>
        <p:nvSpPr>
          <p:cNvPr id="69" name="TextBox 68"/>
          <p:cNvSpPr txBox="1"/>
          <p:nvPr/>
        </p:nvSpPr>
        <p:spPr>
          <a:xfrm>
            <a:off x="1430110" y="4094965"/>
            <a:ext cx="2302613"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Traffic Manager</a:t>
            </a:r>
          </a:p>
        </p:txBody>
      </p:sp>
      <p:sp>
        <p:nvSpPr>
          <p:cNvPr id="70" name="TextBox 69"/>
          <p:cNvSpPr txBox="1"/>
          <p:nvPr/>
        </p:nvSpPr>
        <p:spPr>
          <a:xfrm>
            <a:off x="411632" y="4094965"/>
            <a:ext cx="965524"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CDN</a:t>
            </a:r>
          </a:p>
        </p:txBody>
      </p:sp>
      <p:cxnSp>
        <p:nvCxnSpPr>
          <p:cNvPr id="7" name="Straight Connector 6"/>
          <p:cNvCxnSpPr/>
          <p:nvPr/>
        </p:nvCxnSpPr>
        <p:spPr>
          <a:xfrm>
            <a:off x="6016852" y="3718820"/>
            <a:ext cx="62986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308023" y="3737184"/>
            <a:ext cx="69411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377156" y="3747191"/>
            <a:ext cx="69411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188081" y="4730014"/>
            <a:ext cx="0" cy="4565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68067" y="2220668"/>
            <a:ext cx="638462" cy="6532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8168403" y="3872125"/>
            <a:ext cx="2035510" cy="838362"/>
          </a:xfrm>
          <a:prstGeom prst="bentConnector3">
            <a:avLst>
              <a:gd name="adj1" fmla="val 10007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flipV="1">
            <a:off x="8168407" y="2654893"/>
            <a:ext cx="2035507" cy="947527"/>
          </a:xfrm>
          <a:prstGeom prst="bentConnector3">
            <a:avLst>
              <a:gd name="adj1" fmla="val -7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2" name="Picture 91"/>
          <p:cNvPicPr>
            <a:picLocks noChangeAspect="1"/>
          </p:cNvPicPr>
          <p:nvPr/>
        </p:nvPicPr>
        <p:blipFill>
          <a:blip r:embed="rId7"/>
          <a:stretch>
            <a:fillRect/>
          </a:stretch>
        </p:blipFill>
        <p:spPr>
          <a:xfrm>
            <a:off x="292480" y="1482016"/>
            <a:ext cx="1175514" cy="1175514"/>
          </a:xfrm>
          <a:prstGeom prst="rect">
            <a:avLst/>
          </a:prstGeom>
        </p:spPr>
      </p:pic>
      <p:sp>
        <p:nvSpPr>
          <p:cNvPr id="93" name="TextBox 92"/>
          <p:cNvSpPr txBox="1"/>
          <p:nvPr/>
        </p:nvSpPr>
        <p:spPr>
          <a:xfrm>
            <a:off x="411631" y="934658"/>
            <a:ext cx="926237"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User</a:t>
            </a:r>
          </a:p>
        </p:txBody>
      </p:sp>
      <p:cxnSp>
        <p:nvCxnSpPr>
          <p:cNvPr id="94" name="Straight Connector 93"/>
          <p:cNvCxnSpPr>
            <a:endCxn id="45" idx="0"/>
          </p:cNvCxnSpPr>
          <p:nvPr/>
        </p:nvCxnSpPr>
        <p:spPr>
          <a:xfrm>
            <a:off x="880237" y="2781717"/>
            <a:ext cx="0" cy="56105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712244" y="1196024"/>
            <a:ext cx="1331799" cy="1166580"/>
            <a:chOff x="7500174" y="3823049"/>
            <a:chExt cx="3184527" cy="1189972"/>
          </a:xfrm>
        </p:grpSpPr>
        <p:sp>
          <p:nvSpPr>
            <p:cNvPr id="42" name="Rectangle 41"/>
            <p:cNvSpPr/>
            <p:nvPr/>
          </p:nvSpPr>
          <p:spPr bwMode="auto">
            <a:xfrm>
              <a:off x="7500174" y="3823049"/>
              <a:ext cx="3184527" cy="118997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7592123" y="3937903"/>
              <a:ext cx="865920" cy="627858"/>
            </a:xfrm>
            <a:prstGeom prst="rect">
              <a:avLst/>
            </a:prstGeom>
            <a:noFill/>
          </p:spPr>
          <p:txBody>
            <a:bodyPr wrap="none" lIns="179285" tIns="143428" rIns="179285" bIns="143428" rtlCol="0">
              <a:spAutoFit/>
            </a:bodyPr>
            <a:lstStyle/>
            <a:p>
              <a:pPr>
                <a:lnSpc>
                  <a:spcPct val="90000"/>
                </a:lnSpc>
                <a:spcAft>
                  <a:spcPts val="588"/>
                </a:spcAft>
              </a:pPr>
              <a:endParaRPr lang="en-US" sz="2353">
                <a:solidFill>
                  <a:schemeClr val="accent2">
                    <a:lumMod val="75000"/>
                  </a:schemeClr>
                </a:solidFill>
                <a:latin typeface="+mj-lt"/>
              </a:endParaRPr>
            </a:p>
          </p:txBody>
        </p:sp>
      </p:gr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1696" y="1268981"/>
            <a:ext cx="447812" cy="447812"/>
          </a:xfrm>
          <a:prstGeom prst="rect">
            <a:avLst/>
          </a:prstGeom>
        </p:spPr>
      </p:pic>
      <p:pic>
        <p:nvPicPr>
          <p:cNvPr id="6" name="Picture 5"/>
          <p:cNvPicPr>
            <a:picLocks noChangeAspect="1"/>
          </p:cNvPicPr>
          <p:nvPr/>
        </p:nvPicPr>
        <p:blipFill>
          <a:blip r:embed="rId9"/>
          <a:stretch>
            <a:fillRect/>
          </a:stretch>
        </p:blipFill>
        <p:spPr>
          <a:xfrm>
            <a:off x="7113495" y="1742780"/>
            <a:ext cx="642100" cy="642100"/>
          </a:xfrm>
          <a:prstGeom prst="rect">
            <a:avLst/>
          </a:prstGeom>
        </p:spPr>
      </p:pic>
      <p:pic>
        <p:nvPicPr>
          <p:cNvPr id="49" name="Picture 48"/>
          <p:cNvPicPr>
            <a:picLocks noChangeAspect="1"/>
          </p:cNvPicPr>
          <p:nvPr/>
        </p:nvPicPr>
        <p:blipFill>
          <a:blip r:embed="rId9"/>
          <a:stretch>
            <a:fillRect/>
          </a:stretch>
        </p:blipFill>
        <p:spPr>
          <a:xfrm>
            <a:off x="9152971" y="5934572"/>
            <a:ext cx="642100" cy="642100"/>
          </a:xfrm>
          <a:prstGeom prst="rect">
            <a:avLst/>
          </a:prstGeom>
        </p:spPr>
      </p:pic>
      <p:pic>
        <p:nvPicPr>
          <p:cNvPr id="50" name="Picture 49"/>
          <p:cNvPicPr>
            <a:picLocks noChangeAspect="1"/>
          </p:cNvPicPr>
          <p:nvPr/>
        </p:nvPicPr>
        <p:blipFill>
          <a:blip r:embed="rId9"/>
          <a:stretch>
            <a:fillRect/>
          </a:stretch>
        </p:blipFill>
        <p:spPr>
          <a:xfrm>
            <a:off x="10266165" y="5945696"/>
            <a:ext cx="642100" cy="642100"/>
          </a:xfrm>
          <a:prstGeom prst="rect">
            <a:avLst/>
          </a:prstGeom>
        </p:spPr>
      </p:pic>
      <p:pic>
        <p:nvPicPr>
          <p:cNvPr id="51" name="Picture 50"/>
          <p:cNvPicPr>
            <a:picLocks noChangeAspect="1"/>
          </p:cNvPicPr>
          <p:nvPr/>
        </p:nvPicPr>
        <p:blipFill>
          <a:blip r:embed="rId9"/>
          <a:stretch>
            <a:fillRect/>
          </a:stretch>
        </p:blipFill>
        <p:spPr>
          <a:xfrm>
            <a:off x="10959216" y="5945696"/>
            <a:ext cx="642100" cy="642100"/>
          </a:xfrm>
          <a:prstGeom prst="rect">
            <a:avLst/>
          </a:prstGeom>
        </p:spPr>
      </p:pic>
      <p:pic>
        <p:nvPicPr>
          <p:cNvPr id="52" name="Picture 51"/>
          <p:cNvPicPr>
            <a:picLocks noChangeAspect="1"/>
          </p:cNvPicPr>
          <p:nvPr/>
        </p:nvPicPr>
        <p:blipFill>
          <a:blip r:embed="rId9"/>
          <a:stretch>
            <a:fillRect/>
          </a:stretch>
        </p:blipFill>
        <p:spPr>
          <a:xfrm>
            <a:off x="10595015" y="5308696"/>
            <a:ext cx="642100" cy="642100"/>
          </a:xfrm>
          <a:prstGeom prst="rect">
            <a:avLst/>
          </a:prstGeom>
        </p:spPr>
      </p:pic>
      <p:grpSp>
        <p:nvGrpSpPr>
          <p:cNvPr id="59" name="Group 58"/>
          <p:cNvGrpSpPr/>
          <p:nvPr/>
        </p:nvGrpSpPr>
        <p:grpSpPr>
          <a:xfrm>
            <a:off x="4320914" y="2990703"/>
            <a:ext cx="1661898" cy="1166580"/>
            <a:chOff x="7500174" y="3823049"/>
            <a:chExt cx="3184527" cy="1189972"/>
          </a:xfrm>
        </p:grpSpPr>
        <p:sp>
          <p:nvSpPr>
            <p:cNvPr id="60" name="Rectangle 59"/>
            <p:cNvSpPr/>
            <p:nvPr/>
          </p:nvSpPr>
          <p:spPr bwMode="auto">
            <a:xfrm>
              <a:off x="7500174" y="3823049"/>
              <a:ext cx="3184527" cy="118997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p:cNvSpPr txBox="1"/>
            <p:nvPr/>
          </p:nvSpPr>
          <p:spPr>
            <a:xfrm>
              <a:off x="7592122" y="3937903"/>
              <a:ext cx="693923" cy="627864"/>
            </a:xfrm>
            <a:prstGeom prst="rect">
              <a:avLst/>
            </a:prstGeom>
            <a:noFill/>
          </p:spPr>
          <p:txBody>
            <a:bodyPr wrap="none" lIns="179285" tIns="143428" rIns="179285" bIns="143428" rtlCol="0">
              <a:spAutoFit/>
            </a:bodyPr>
            <a:lstStyle/>
            <a:p>
              <a:pPr>
                <a:lnSpc>
                  <a:spcPct val="90000"/>
                </a:lnSpc>
                <a:spcAft>
                  <a:spcPts val="588"/>
                </a:spcAft>
              </a:pPr>
              <a:endParaRPr lang="en-US" sz="2353">
                <a:solidFill>
                  <a:schemeClr val="accent2">
                    <a:lumMod val="75000"/>
                  </a:schemeClr>
                </a:solidFill>
                <a:latin typeface="+mj-lt"/>
              </a:endParaRPr>
            </a:p>
          </p:txBody>
        </p:sp>
      </p:grpSp>
      <p:pic>
        <p:nvPicPr>
          <p:cNvPr id="76" name="Picture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7723" y="3063660"/>
            <a:ext cx="447812" cy="447812"/>
          </a:xfrm>
          <a:prstGeom prst="rect">
            <a:avLst/>
          </a:prstGeom>
        </p:spPr>
      </p:pic>
      <p:pic>
        <p:nvPicPr>
          <p:cNvPr id="77" name="Picture 76"/>
          <p:cNvPicPr>
            <a:picLocks noChangeAspect="1"/>
          </p:cNvPicPr>
          <p:nvPr/>
        </p:nvPicPr>
        <p:blipFill>
          <a:blip r:embed="rId9"/>
          <a:stretch>
            <a:fillRect/>
          </a:stretch>
        </p:blipFill>
        <p:spPr>
          <a:xfrm>
            <a:off x="4398334" y="3536672"/>
            <a:ext cx="642100" cy="642100"/>
          </a:xfrm>
          <a:prstGeom prst="rect">
            <a:avLst/>
          </a:prstGeom>
        </p:spPr>
      </p:pic>
      <p:pic>
        <p:nvPicPr>
          <p:cNvPr id="78" name="Picture 77"/>
          <p:cNvPicPr>
            <a:picLocks noChangeAspect="1"/>
          </p:cNvPicPr>
          <p:nvPr/>
        </p:nvPicPr>
        <p:blipFill>
          <a:blip r:embed="rId9"/>
          <a:stretch>
            <a:fillRect/>
          </a:stretch>
        </p:blipFill>
        <p:spPr>
          <a:xfrm>
            <a:off x="5288565" y="3551075"/>
            <a:ext cx="642100" cy="642100"/>
          </a:xfrm>
          <a:prstGeom prst="rect">
            <a:avLst/>
          </a:prstGeom>
        </p:spPr>
      </p:pic>
      <p:grpSp>
        <p:nvGrpSpPr>
          <p:cNvPr id="79" name="Group 78"/>
          <p:cNvGrpSpPr/>
          <p:nvPr/>
        </p:nvGrpSpPr>
        <p:grpSpPr>
          <a:xfrm>
            <a:off x="6730890" y="3054421"/>
            <a:ext cx="1313152" cy="1166580"/>
            <a:chOff x="7500174" y="3823049"/>
            <a:chExt cx="3184527" cy="1189972"/>
          </a:xfrm>
        </p:grpSpPr>
        <p:sp>
          <p:nvSpPr>
            <p:cNvPr id="80" name="Rectangle 79"/>
            <p:cNvSpPr/>
            <p:nvPr/>
          </p:nvSpPr>
          <p:spPr bwMode="auto">
            <a:xfrm>
              <a:off x="7500174" y="3823049"/>
              <a:ext cx="3184527" cy="118997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7592122" y="3937903"/>
              <a:ext cx="878217" cy="627858"/>
            </a:xfrm>
            <a:prstGeom prst="rect">
              <a:avLst/>
            </a:prstGeom>
            <a:noFill/>
          </p:spPr>
          <p:txBody>
            <a:bodyPr wrap="none" lIns="179285" tIns="143428" rIns="179285" bIns="143428" rtlCol="0">
              <a:spAutoFit/>
            </a:bodyPr>
            <a:lstStyle/>
            <a:p>
              <a:pPr>
                <a:lnSpc>
                  <a:spcPct val="90000"/>
                </a:lnSpc>
                <a:spcAft>
                  <a:spcPts val="588"/>
                </a:spcAft>
              </a:pPr>
              <a:endParaRPr lang="en-US" sz="2353">
                <a:solidFill>
                  <a:schemeClr val="accent2">
                    <a:lumMod val="75000"/>
                  </a:schemeClr>
                </a:solidFill>
                <a:latin typeface="+mj-lt"/>
              </a:endParaRPr>
            </a:p>
          </p:txBody>
        </p:sp>
      </p:grpSp>
      <p:pic>
        <p:nvPicPr>
          <p:cNvPr id="82" name="Picture 81"/>
          <p:cNvPicPr>
            <a:picLocks noChangeAspect="1"/>
          </p:cNvPicPr>
          <p:nvPr/>
        </p:nvPicPr>
        <p:blipFill>
          <a:blip r:embed="rId9"/>
          <a:stretch>
            <a:fillRect/>
          </a:stretch>
        </p:blipFill>
        <p:spPr>
          <a:xfrm>
            <a:off x="7097844" y="3522138"/>
            <a:ext cx="642100" cy="642100"/>
          </a:xfrm>
          <a:prstGeom prst="rect">
            <a:avLst/>
          </a:prstGeom>
        </p:spPr>
      </p:pic>
      <p:pic>
        <p:nvPicPr>
          <p:cNvPr id="83" name="Picture 8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8235" y="3098892"/>
            <a:ext cx="447812" cy="447812"/>
          </a:xfrm>
          <a:prstGeom prst="rect">
            <a:avLst/>
          </a:prstGeom>
        </p:spPr>
      </p:pic>
      <p:grpSp>
        <p:nvGrpSpPr>
          <p:cNvPr id="88" name="Group 87"/>
          <p:cNvGrpSpPr/>
          <p:nvPr/>
        </p:nvGrpSpPr>
        <p:grpSpPr>
          <a:xfrm>
            <a:off x="4500077" y="5297663"/>
            <a:ext cx="1313152" cy="1166580"/>
            <a:chOff x="7500174" y="3823049"/>
            <a:chExt cx="3184527" cy="1189972"/>
          </a:xfrm>
        </p:grpSpPr>
        <p:sp>
          <p:nvSpPr>
            <p:cNvPr id="89" name="Rectangle 88"/>
            <p:cNvSpPr/>
            <p:nvPr/>
          </p:nvSpPr>
          <p:spPr bwMode="auto">
            <a:xfrm>
              <a:off x="7500174" y="3823049"/>
              <a:ext cx="3184527" cy="118997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p:cNvSpPr txBox="1"/>
            <p:nvPr/>
          </p:nvSpPr>
          <p:spPr>
            <a:xfrm>
              <a:off x="7592122" y="3937903"/>
              <a:ext cx="878217" cy="627858"/>
            </a:xfrm>
            <a:prstGeom prst="rect">
              <a:avLst/>
            </a:prstGeom>
            <a:noFill/>
          </p:spPr>
          <p:txBody>
            <a:bodyPr wrap="none" lIns="179285" tIns="143428" rIns="179285" bIns="143428" rtlCol="0">
              <a:spAutoFit/>
            </a:bodyPr>
            <a:lstStyle/>
            <a:p>
              <a:pPr>
                <a:lnSpc>
                  <a:spcPct val="90000"/>
                </a:lnSpc>
                <a:spcAft>
                  <a:spcPts val="588"/>
                </a:spcAft>
              </a:pPr>
              <a:endParaRPr lang="en-US" sz="2353">
                <a:solidFill>
                  <a:schemeClr val="accent2">
                    <a:lumMod val="75000"/>
                  </a:schemeClr>
                </a:solidFill>
                <a:latin typeface="+mj-lt"/>
              </a:endParaRPr>
            </a:p>
          </p:txBody>
        </p:sp>
      </p:grpSp>
      <p:pic>
        <p:nvPicPr>
          <p:cNvPr id="91" name="Picture 90"/>
          <p:cNvPicPr>
            <a:picLocks noChangeAspect="1"/>
          </p:cNvPicPr>
          <p:nvPr/>
        </p:nvPicPr>
        <p:blipFill>
          <a:blip r:embed="rId9"/>
          <a:stretch>
            <a:fillRect/>
          </a:stretch>
        </p:blipFill>
        <p:spPr>
          <a:xfrm>
            <a:off x="4867031" y="5765380"/>
            <a:ext cx="642100" cy="642100"/>
          </a:xfrm>
          <a:prstGeom prst="rect">
            <a:avLst/>
          </a:prstGeom>
        </p:spPr>
      </p:pic>
      <p:pic>
        <p:nvPicPr>
          <p:cNvPr id="95" name="Picture 9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7421" y="5342134"/>
            <a:ext cx="447812" cy="447812"/>
          </a:xfrm>
          <a:prstGeom prst="rect">
            <a:avLst/>
          </a:prstGeom>
        </p:spPr>
      </p:pic>
      <p:grpSp>
        <p:nvGrpSpPr>
          <p:cNvPr id="96" name="Group 95"/>
          <p:cNvGrpSpPr/>
          <p:nvPr/>
        </p:nvGrpSpPr>
        <p:grpSpPr>
          <a:xfrm>
            <a:off x="4407944" y="319691"/>
            <a:ext cx="1313152" cy="1166580"/>
            <a:chOff x="7500174" y="3823049"/>
            <a:chExt cx="3184527" cy="1189972"/>
          </a:xfrm>
        </p:grpSpPr>
        <p:sp>
          <p:nvSpPr>
            <p:cNvPr id="97" name="Rectangle 96"/>
            <p:cNvSpPr/>
            <p:nvPr/>
          </p:nvSpPr>
          <p:spPr bwMode="auto">
            <a:xfrm>
              <a:off x="7500174" y="3823049"/>
              <a:ext cx="3184527" cy="118997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TextBox 97"/>
            <p:cNvSpPr txBox="1"/>
            <p:nvPr/>
          </p:nvSpPr>
          <p:spPr>
            <a:xfrm>
              <a:off x="7592122" y="3937903"/>
              <a:ext cx="878217" cy="627858"/>
            </a:xfrm>
            <a:prstGeom prst="rect">
              <a:avLst/>
            </a:prstGeom>
            <a:noFill/>
          </p:spPr>
          <p:txBody>
            <a:bodyPr wrap="none" lIns="179285" tIns="143428" rIns="179285" bIns="143428" rtlCol="0">
              <a:spAutoFit/>
            </a:bodyPr>
            <a:lstStyle/>
            <a:p>
              <a:pPr>
                <a:lnSpc>
                  <a:spcPct val="90000"/>
                </a:lnSpc>
                <a:spcAft>
                  <a:spcPts val="588"/>
                </a:spcAft>
              </a:pPr>
              <a:endParaRPr lang="en-US" sz="2353">
                <a:solidFill>
                  <a:schemeClr val="accent2">
                    <a:lumMod val="75000"/>
                  </a:schemeClr>
                </a:solidFill>
                <a:latin typeface="+mj-lt"/>
              </a:endParaRPr>
            </a:p>
          </p:txBody>
        </p:sp>
      </p:grpSp>
      <p:pic>
        <p:nvPicPr>
          <p:cNvPr id="99" name="Picture 98"/>
          <p:cNvPicPr>
            <a:picLocks noChangeAspect="1"/>
          </p:cNvPicPr>
          <p:nvPr/>
        </p:nvPicPr>
        <p:blipFill>
          <a:blip r:embed="rId9"/>
          <a:stretch>
            <a:fillRect/>
          </a:stretch>
        </p:blipFill>
        <p:spPr>
          <a:xfrm>
            <a:off x="4774898" y="787408"/>
            <a:ext cx="642100" cy="642100"/>
          </a:xfrm>
          <a:prstGeom prst="rect">
            <a:avLst/>
          </a:prstGeom>
        </p:spPr>
      </p:pic>
      <p:pic>
        <p:nvPicPr>
          <p:cNvPr id="100" name="Picture 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5289" y="364162"/>
            <a:ext cx="447812" cy="447812"/>
          </a:xfrm>
          <a:prstGeom prst="rect">
            <a:avLst/>
          </a:prstGeom>
        </p:spPr>
      </p:pic>
      <p:sp>
        <p:nvSpPr>
          <p:cNvPr id="101" name="TextBox 100"/>
          <p:cNvSpPr txBox="1"/>
          <p:nvPr/>
        </p:nvSpPr>
        <p:spPr>
          <a:xfrm>
            <a:off x="4026491" y="1382952"/>
            <a:ext cx="2408154"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Media Encoding</a:t>
            </a:r>
          </a:p>
        </p:txBody>
      </p:sp>
      <p:cxnSp>
        <p:nvCxnSpPr>
          <p:cNvPr id="33" name="Straight Connector 32"/>
          <p:cNvCxnSpPr/>
          <p:nvPr/>
        </p:nvCxnSpPr>
        <p:spPr>
          <a:xfrm flipH="1" flipV="1">
            <a:off x="5813228" y="787407"/>
            <a:ext cx="793301" cy="5212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itle 16"/>
          <p:cNvSpPr txBox="1">
            <a:spLocks/>
          </p:cNvSpPr>
          <p:nvPr/>
        </p:nvSpPr>
        <p:spPr>
          <a:xfrm>
            <a:off x="102744" y="9434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3F3F3F"/>
                </a:solidFill>
                <a:effectLst/>
                <a:latin typeface="+mj-lt"/>
                <a:ea typeface="+mn-ea"/>
                <a:cs typeface="Segoe UI Semibold" panose="020B0702040204020203" pitchFamily="34" charset="0"/>
              </a:defRPr>
            </a:lvl1pPr>
          </a:lstStyle>
          <a:p>
            <a:r>
              <a:rPr lang="en-US" sz="4705" dirty="0"/>
              <a:t>IaaS Architecture</a:t>
            </a:r>
          </a:p>
        </p:txBody>
      </p:sp>
    </p:spTree>
    <p:extLst>
      <p:ext uri="{BB962C8B-B14F-4D97-AF65-F5344CB8AC3E}">
        <p14:creationId xmlns:p14="http://schemas.microsoft.com/office/powerpoint/2010/main" val="206318724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913" y="3342769"/>
            <a:ext cx="764949" cy="764949"/>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925" y="3342769"/>
            <a:ext cx="764949" cy="764949"/>
          </a:xfrm>
          <a:prstGeom prst="rect">
            <a:avLst/>
          </a:prstGeom>
        </p:spPr>
      </p:pic>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831" y="3292707"/>
            <a:ext cx="764949" cy="764949"/>
          </a:xfrm>
          <a:prstGeom prst="rect">
            <a:avLst/>
          </a:prstGeom>
        </p:spPr>
      </p:pic>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667" y="3342769"/>
            <a:ext cx="764949" cy="764949"/>
          </a:xfrm>
          <a:prstGeom prst="rect">
            <a:avLst/>
          </a:prstGeom>
        </p:spPr>
      </p:pic>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6789" y="5242554"/>
            <a:ext cx="764949" cy="764949"/>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3634" y="5129697"/>
            <a:ext cx="764949" cy="764949"/>
          </a:xfrm>
          <a:prstGeom prst="rect">
            <a:avLst/>
          </a:prstGeom>
        </p:spPr>
      </p:pic>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6261" y="5242554"/>
            <a:ext cx="764949" cy="764949"/>
          </a:xfrm>
          <a:prstGeom prst="rect">
            <a:avLst/>
          </a:prstGeom>
        </p:spPr>
      </p:pic>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44948" y="1592046"/>
            <a:ext cx="764949" cy="764949"/>
          </a:xfrm>
          <a:prstGeom prst="rect">
            <a:avLst/>
          </a:prstGeom>
        </p:spPr>
      </p:pic>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4577" y="1615856"/>
            <a:ext cx="741139" cy="741139"/>
          </a:xfrm>
          <a:prstGeom prst="rect">
            <a:avLst/>
          </a:prstGeom>
        </p:spPr>
      </p:pic>
      <p:sp>
        <p:nvSpPr>
          <p:cNvPr id="3" name="Rectangle 2"/>
          <p:cNvSpPr/>
          <p:nvPr/>
        </p:nvSpPr>
        <p:spPr bwMode="auto">
          <a:xfrm>
            <a:off x="8954696" y="5041738"/>
            <a:ext cx="2179419" cy="116658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44948" y="169710"/>
            <a:ext cx="764949" cy="764949"/>
          </a:xfrm>
          <a:prstGeom prst="rect">
            <a:avLst/>
          </a:prstGeom>
        </p:spPr>
      </p:pic>
      <p:grpSp>
        <p:nvGrpSpPr>
          <p:cNvPr id="5" name="Group 4"/>
          <p:cNvGrpSpPr/>
          <p:nvPr/>
        </p:nvGrpSpPr>
        <p:grpSpPr>
          <a:xfrm>
            <a:off x="8894005" y="1482016"/>
            <a:ext cx="3121926" cy="1166580"/>
            <a:chOff x="7500174" y="3823049"/>
            <a:chExt cx="3184527" cy="1189972"/>
          </a:xfrm>
        </p:grpSpPr>
        <p:sp>
          <p:nvSpPr>
            <p:cNvPr id="61" name="Rectangle 60"/>
            <p:cNvSpPr/>
            <p:nvPr/>
          </p:nvSpPr>
          <p:spPr bwMode="auto">
            <a:xfrm>
              <a:off x="7500174" y="3823049"/>
              <a:ext cx="3184527" cy="118997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7592123" y="3937903"/>
              <a:ext cx="2940036" cy="960263"/>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3</a:t>
              </a:r>
              <a:r>
                <a:rPr lang="en-US" sz="2353" baseline="30000">
                  <a:solidFill>
                    <a:schemeClr val="accent2">
                      <a:lumMod val="75000"/>
                    </a:schemeClr>
                  </a:solidFill>
                  <a:latin typeface="+mj-lt"/>
                </a:rPr>
                <a:t>rd</a:t>
              </a:r>
              <a:r>
                <a:rPr lang="en-US" sz="2353">
                  <a:solidFill>
                    <a:schemeClr val="accent2">
                      <a:lumMod val="75000"/>
                    </a:schemeClr>
                  </a:solidFill>
                  <a:latin typeface="+mj-lt"/>
                </a:rPr>
                <a:t> party integration</a:t>
              </a:r>
              <a:br>
                <a:rPr lang="en-US" sz="2353">
                  <a:solidFill>
                    <a:schemeClr val="accent2">
                      <a:lumMod val="75000"/>
                    </a:schemeClr>
                  </a:solidFill>
                  <a:latin typeface="+mj-lt"/>
                </a:rPr>
              </a:br>
              <a:r>
                <a:rPr lang="en-US" sz="2353">
                  <a:solidFill>
                    <a:schemeClr val="accent2">
                      <a:lumMod val="75000"/>
                    </a:schemeClr>
                  </a:solidFill>
                  <a:latin typeface="+mj-lt"/>
                </a:rPr>
                <a:t>PIM / external Data</a:t>
              </a:r>
            </a:p>
          </p:txBody>
        </p:sp>
      </p:grpSp>
      <p:sp>
        <p:nvSpPr>
          <p:cNvPr id="62" name="TextBox 61"/>
          <p:cNvSpPr txBox="1"/>
          <p:nvPr/>
        </p:nvSpPr>
        <p:spPr>
          <a:xfrm>
            <a:off x="6511013" y="2319079"/>
            <a:ext cx="1791689"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Service Bus</a:t>
            </a:r>
          </a:p>
        </p:txBody>
      </p:sp>
      <p:sp>
        <p:nvSpPr>
          <p:cNvPr id="63" name="TextBox 62"/>
          <p:cNvSpPr txBox="1"/>
          <p:nvPr/>
        </p:nvSpPr>
        <p:spPr>
          <a:xfrm>
            <a:off x="9286897" y="6171348"/>
            <a:ext cx="1711983"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Data Layer</a:t>
            </a:r>
          </a:p>
        </p:txBody>
      </p:sp>
      <p:sp>
        <p:nvSpPr>
          <p:cNvPr id="64" name="TextBox 63"/>
          <p:cNvSpPr txBox="1"/>
          <p:nvPr/>
        </p:nvSpPr>
        <p:spPr>
          <a:xfrm>
            <a:off x="6403712" y="4057656"/>
            <a:ext cx="1898990" cy="615522"/>
          </a:xfrm>
          <a:prstGeom prst="rect">
            <a:avLst/>
          </a:prstGeom>
          <a:noFill/>
        </p:spPr>
        <p:txBody>
          <a:bodyPr wrap="none" lIns="179285" tIns="143428" rIns="179285" bIns="143428" rtlCol="0">
            <a:spAutoFit/>
          </a:bodyPr>
          <a:lstStyle/>
          <a:p>
            <a:pPr>
              <a:lnSpc>
                <a:spcPct val="90000"/>
              </a:lnSpc>
              <a:spcAft>
                <a:spcPts val="588"/>
              </a:spcAft>
            </a:pPr>
            <a:r>
              <a:rPr lang="en-US" sz="2353" err="1">
                <a:solidFill>
                  <a:schemeClr val="accent2">
                    <a:lumMod val="75000"/>
                  </a:schemeClr>
                </a:solidFill>
                <a:latin typeface="+mj-lt"/>
              </a:rPr>
              <a:t>Redis</a:t>
            </a:r>
            <a:r>
              <a:rPr lang="en-US" sz="2353">
                <a:solidFill>
                  <a:schemeClr val="accent2">
                    <a:lumMod val="75000"/>
                  </a:schemeClr>
                </a:solidFill>
                <a:latin typeface="+mj-lt"/>
              </a:rPr>
              <a:t> Cache</a:t>
            </a:r>
          </a:p>
        </p:txBody>
      </p:sp>
      <p:sp>
        <p:nvSpPr>
          <p:cNvPr id="65" name="TextBox 64"/>
          <p:cNvSpPr txBox="1"/>
          <p:nvPr/>
        </p:nvSpPr>
        <p:spPr>
          <a:xfrm>
            <a:off x="4456866" y="5863587"/>
            <a:ext cx="1341111"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Storage</a:t>
            </a:r>
          </a:p>
        </p:txBody>
      </p:sp>
      <p:sp>
        <p:nvSpPr>
          <p:cNvPr id="66" name="TextBox 65"/>
          <p:cNvSpPr txBox="1"/>
          <p:nvPr/>
        </p:nvSpPr>
        <p:spPr>
          <a:xfrm>
            <a:off x="4424981" y="4057656"/>
            <a:ext cx="1556530"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Web App</a:t>
            </a:r>
          </a:p>
        </p:txBody>
      </p:sp>
      <p:sp>
        <p:nvSpPr>
          <p:cNvPr id="67" name="TextBox 66"/>
          <p:cNvSpPr txBox="1"/>
          <p:nvPr/>
        </p:nvSpPr>
        <p:spPr>
          <a:xfrm>
            <a:off x="4506445" y="2220666"/>
            <a:ext cx="1201499"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Search</a:t>
            </a:r>
          </a:p>
        </p:txBody>
      </p:sp>
      <p:sp>
        <p:nvSpPr>
          <p:cNvPr id="68" name="TextBox 67"/>
          <p:cNvSpPr txBox="1"/>
          <p:nvPr/>
        </p:nvSpPr>
        <p:spPr>
          <a:xfrm>
            <a:off x="4002140" y="866494"/>
            <a:ext cx="2250564"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Media Services</a:t>
            </a:r>
          </a:p>
        </p:txBody>
      </p:sp>
      <p:sp>
        <p:nvSpPr>
          <p:cNvPr id="69" name="TextBox 68"/>
          <p:cNvSpPr txBox="1"/>
          <p:nvPr/>
        </p:nvSpPr>
        <p:spPr>
          <a:xfrm>
            <a:off x="2229241" y="4026598"/>
            <a:ext cx="2302613"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Traffic Manager</a:t>
            </a:r>
          </a:p>
        </p:txBody>
      </p:sp>
      <p:sp>
        <p:nvSpPr>
          <p:cNvPr id="70" name="TextBox 69"/>
          <p:cNvSpPr txBox="1"/>
          <p:nvPr/>
        </p:nvSpPr>
        <p:spPr>
          <a:xfrm>
            <a:off x="1197537" y="4026598"/>
            <a:ext cx="965524"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CDN</a:t>
            </a:r>
          </a:p>
        </p:txBody>
      </p:sp>
      <p:cxnSp>
        <p:nvCxnSpPr>
          <p:cNvPr id="7" name="Straight Connector 6"/>
          <p:cNvCxnSpPr/>
          <p:nvPr/>
        </p:nvCxnSpPr>
        <p:spPr>
          <a:xfrm flipV="1">
            <a:off x="5727513" y="3716944"/>
            <a:ext cx="1043666" cy="39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002140" y="3745484"/>
            <a:ext cx="69411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163061" y="3747191"/>
            <a:ext cx="69411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179188" y="2782436"/>
            <a:ext cx="0" cy="4565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509897" y="2220667"/>
            <a:ext cx="1096632" cy="11221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865431" y="2008665"/>
            <a:ext cx="8043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179188" y="4585220"/>
            <a:ext cx="0" cy="4565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70" idx="2"/>
          </p:cNvCxnSpPr>
          <p:nvPr/>
        </p:nvCxnSpPr>
        <p:spPr>
          <a:xfrm rot="10800000">
            <a:off x="1680299" y="4642119"/>
            <a:ext cx="2929484" cy="87005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8067825" y="3832428"/>
            <a:ext cx="1976580" cy="1096713"/>
          </a:xfrm>
          <a:prstGeom prst="bentConnector3">
            <a:avLst>
              <a:gd name="adj1" fmla="val 10032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flipV="1">
            <a:off x="8030086" y="2781717"/>
            <a:ext cx="2014320" cy="813914"/>
          </a:xfrm>
          <a:prstGeom prst="bentConnector3">
            <a:avLst>
              <a:gd name="adj1" fmla="val 1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2" name="Picture 91"/>
          <p:cNvPicPr>
            <a:picLocks noChangeAspect="1"/>
          </p:cNvPicPr>
          <p:nvPr/>
        </p:nvPicPr>
        <p:blipFill>
          <a:blip r:embed="rId13"/>
          <a:stretch>
            <a:fillRect/>
          </a:stretch>
        </p:blipFill>
        <p:spPr>
          <a:xfrm>
            <a:off x="1078385" y="1482016"/>
            <a:ext cx="1175514" cy="1175514"/>
          </a:xfrm>
          <a:prstGeom prst="rect">
            <a:avLst/>
          </a:prstGeom>
        </p:spPr>
      </p:pic>
      <p:sp>
        <p:nvSpPr>
          <p:cNvPr id="93" name="TextBox 92"/>
          <p:cNvSpPr txBox="1"/>
          <p:nvPr/>
        </p:nvSpPr>
        <p:spPr>
          <a:xfrm>
            <a:off x="1217180" y="971897"/>
            <a:ext cx="926237" cy="615522"/>
          </a:xfrm>
          <a:prstGeom prst="rect">
            <a:avLst/>
          </a:prstGeom>
          <a:noFill/>
        </p:spPr>
        <p:txBody>
          <a:bodyPr wrap="none" lIns="179285" tIns="143428" rIns="179285" bIns="143428" rtlCol="0">
            <a:spAutoFit/>
          </a:bodyPr>
          <a:lstStyle/>
          <a:p>
            <a:pPr>
              <a:lnSpc>
                <a:spcPct val="90000"/>
              </a:lnSpc>
              <a:spcAft>
                <a:spcPts val="588"/>
              </a:spcAft>
            </a:pPr>
            <a:r>
              <a:rPr lang="en-US" sz="2353">
                <a:solidFill>
                  <a:schemeClr val="accent2">
                    <a:lumMod val="75000"/>
                  </a:schemeClr>
                </a:solidFill>
                <a:latin typeface="+mj-lt"/>
              </a:rPr>
              <a:t>User</a:t>
            </a:r>
          </a:p>
        </p:txBody>
      </p:sp>
      <p:cxnSp>
        <p:nvCxnSpPr>
          <p:cNvPr id="94" name="Straight Connector 93"/>
          <p:cNvCxnSpPr>
            <a:endCxn id="45" idx="0"/>
          </p:cNvCxnSpPr>
          <p:nvPr/>
        </p:nvCxnSpPr>
        <p:spPr>
          <a:xfrm>
            <a:off x="1666142" y="2781717"/>
            <a:ext cx="0" cy="56105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Title 16"/>
          <p:cNvSpPr txBox="1">
            <a:spLocks/>
          </p:cNvSpPr>
          <p:nvPr/>
        </p:nvSpPr>
        <p:spPr>
          <a:xfrm>
            <a:off x="1" y="104751"/>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3F3F3F"/>
                </a:solidFill>
                <a:effectLst/>
                <a:latin typeface="+mj-lt"/>
                <a:ea typeface="+mn-ea"/>
                <a:cs typeface="Segoe UI Semibold" panose="020B0702040204020203" pitchFamily="34" charset="0"/>
              </a:defRPr>
            </a:lvl1pPr>
          </a:lstStyle>
          <a:p>
            <a:r>
              <a:rPr lang="en-US" sz="4705"/>
              <a:t>PaaS Architecture</a:t>
            </a:r>
          </a:p>
        </p:txBody>
      </p:sp>
      <p:cxnSp>
        <p:nvCxnSpPr>
          <p:cNvPr id="47" name="Elbow Connector 46"/>
          <p:cNvCxnSpPr/>
          <p:nvPr/>
        </p:nvCxnSpPr>
        <p:spPr>
          <a:xfrm rot="10800000">
            <a:off x="5727514" y="508390"/>
            <a:ext cx="1679345" cy="929038"/>
          </a:xfrm>
          <a:prstGeom prst="bentConnector3">
            <a:avLst>
              <a:gd name="adj1" fmla="val -52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22936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4126" y="3541686"/>
            <a:ext cx="6341956" cy="2997199"/>
          </a:xfrm>
        </p:spPr>
        <p:txBody>
          <a:bodyPr anchor="b"/>
          <a:lstStyle/>
          <a:p>
            <a:pPr>
              <a:spcBef>
                <a:spcPts val="1200"/>
              </a:spcBef>
            </a:pPr>
            <a:r>
              <a:rPr lang="en-US" sz="4400" spc="0" dirty="0">
                <a:latin typeface="Segoe UI Semilight" charset="0"/>
                <a:ea typeface="Segoe UI Semilight" charset="0"/>
              </a:rPr>
              <a:t>DevOps with </a:t>
            </a:r>
            <a:br>
              <a:rPr lang="en-US" sz="4400" spc="0" dirty="0">
                <a:latin typeface="Segoe UI Semilight" charset="0"/>
                <a:ea typeface="Segoe UI Semilight" charset="0"/>
              </a:rPr>
            </a:br>
            <a:r>
              <a:rPr lang="en-US" sz="4400" spc="0" dirty="0">
                <a:latin typeface="Segoe UI Semilight" charset="0"/>
                <a:ea typeface="Segoe UI Semilight" charset="0"/>
              </a:rPr>
              <a:t>Azure DevOps</a:t>
            </a:r>
            <a:br>
              <a:rPr lang="en-US" sz="4400" spc="0" dirty="0">
                <a:latin typeface="Segoe UI Semilight" charset="0"/>
                <a:ea typeface="Segoe UI Semilight" charset="0"/>
              </a:rPr>
            </a:br>
            <a:endParaRPr lang="en-US" sz="2800" spc="0" dirty="0">
              <a:latin typeface="Segoe UI Semilight" charset="0"/>
              <a:ea typeface="Segoe UI Semilight" charset="0"/>
            </a:endParaRPr>
          </a:p>
        </p:txBody>
      </p:sp>
    </p:spTree>
    <p:extLst>
      <p:ext uri="{BB962C8B-B14F-4D97-AF65-F5344CB8AC3E}">
        <p14:creationId xmlns:p14="http://schemas.microsoft.com/office/powerpoint/2010/main" val="196654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anim calcmode="lin" valueType="num">
                                      <p:cBhvr>
                                        <p:cTn id="8" dur="350" fill="hold"/>
                                        <p:tgtEl>
                                          <p:spTgt spid="2"/>
                                        </p:tgtEl>
                                        <p:attrNameLst>
                                          <p:attrName>ppt_x</p:attrName>
                                        </p:attrNameLst>
                                      </p:cBhvr>
                                      <p:tavLst>
                                        <p:tav tm="0">
                                          <p:val>
                                            <p:strVal val="#ppt_x"/>
                                          </p:val>
                                        </p:tav>
                                        <p:tav tm="100000">
                                          <p:val>
                                            <p:strVal val="#ppt_x"/>
                                          </p:val>
                                        </p:tav>
                                      </p:tavLst>
                                    </p:anim>
                                    <p:anim calcmode="lin" valueType="num">
                                      <p:cBhvr>
                                        <p:cTn id="9" dur="3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The converged DevOps lifecycle</a:t>
            </a:r>
          </a:p>
        </p:txBody>
      </p:sp>
      <p:grpSp>
        <p:nvGrpSpPr>
          <p:cNvPr id="13" name="Group 12"/>
          <p:cNvGrpSpPr/>
          <p:nvPr/>
        </p:nvGrpSpPr>
        <p:grpSpPr>
          <a:xfrm>
            <a:off x="42695" y="1785555"/>
            <a:ext cx="12182616" cy="3753837"/>
            <a:chOff x="43550" y="1899446"/>
            <a:chExt cx="12426903" cy="3829109"/>
          </a:xfrm>
        </p:grpSpPr>
        <p:sp>
          <p:nvSpPr>
            <p:cNvPr id="14" name="AutoShape 63"/>
            <p:cNvSpPr>
              <a:spLocks noChangeAspect="1" noChangeArrowheads="1" noTextEdit="1"/>
            </p:cNvSpPr>
            <p:nvPr/>
          </p:nvSpPr>
          <p:spPr bwMode="auto">
            <a:xfrm>
              <a:off x="3370790" y="2363586"/>
              <a:ext cx="5807321" cy="288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15" name="Freeform 67"/>
            <p:cNvSpPr>
              <a:spLocks/>
            </p:cNvSpPr>
            <p:nvPr/>
          </p:nvSpPr>
          <p:spPr bwMode="auto">
            <a:xfrm>
              <a:off x="3370790" y="3584797"/>
              <a:ext cx="3039881" cy="1660944"/>
            </a:xfrm>
            <a:custGeom>
              <a:avLst/>
              <a:gdLst>
                <a:gd name="T0" fmla="*/ 2545 w 2545"/>
                <a:gd name="T1" fmla="*/ 365 h 1391"/>
                <a:gd name="T2" fmla="*/ 2464 w 2545"/>
                <a:gd name="T3" fmla="*/ 486 h 1391"/>
                <a:gd name="T4" fmla="*/ 2395 w 2545"/>
                <a:gd name="T5" fmla="*/ 587 h 1391"/>
                <a:gd name="T6" fmla="*/ 2333 w 2545"/>
                <a:gd name="T7" fmla="*/ 679 h 1391"/>
                <a:gd name="T8" fmla="*/ 2271 w 2545"/>
                <a:gd name="T9" fmla="*/ 767 h 1391"/>
                <a:gd name="T10" fmla="*/ 2203 w 2545"/>
                <a:gd name="T11" fmla="*/ 861 h 1391"/>
                <a:gd name="T12" fmla="*/ 2134 w 2545"/>
                <a:gd name="T13" fmla="*/ 951 h 1391"/>
                <a:gd name="T14" fmla="*/ 2059 w 2545"/>
                <a:gd name="T15" fmla="*/ 1033 h 1391"/>
                <a:gd name="T16" fmla="*/ 1968 w 2545"/>
                <a:gd name="T17" fmla="*/ 1114 h 1391"/>
                <a:gd name="T18" fmla="*/ 1859 w 2545"/>
                <a:gd name="T19" fmla="*/ 1192 h 1391"/>
                <a:gd name="T20" fmla="*/ 1733 w 2545"/>
                <a:gd name="T21" fmla="*/ 1263 h 1391"/>
                <a:gd name="T22" fmla="*/ 1591 w 2545"/>
                <a:gd name="T23" fmla="*/ 1322 h 1391"/>
                <a:gd name="T24" fmla="*/ 1430 w 2545"/>
                <a:gd name="T25" fmla="*/ 1366 h 1391"/>
                <a:gd name="T26" fmla="*/ 1250 w 2545"/>
                <a:gd name="T27" fmla="*/ 1390 h 1391"/>
                <a:gd name="T28" fmla="*/ 1250 w 2545"/>
                <a:gd name="T29" fmla="*/ 1390 h 1391"/>
                <a:gd name="T30" fmla="*/ 1100 w 2545"/>
                <a:gd name="T31" fmla="*/ 1387 h 1391"/>
                <a:gd name="T32" fmla="*/ 900 w 2545"/>
                <a:gd name="T33" fmla="*/ 1351 h 1391"/>
                <a:gd name="T34" fmla="*/ 713 w 2545"/>
                <a:gd name="T35" fmla="*/ 1287 h 1391"/>
                <a:gd name="T36" fmla="*/ 540 w 2545"/>
                <a:gd name="T37" fmla="*/ 1192 h 1391"/>
                <a:gd name="T38" fmla="*/ 387 w 2545"/>
                <a:gd name="T39" fmla="*/ 1072 h 1391"/>
                <a:gd name="T40" fmla="*/ 256 w 2545"/>
                <a:gd name="T41" fmla="*/ 929 h 1391"/>
                <a:gd name="T42" fmla="*/ 149 w 2545"/>
                <a:gd name="T43" fmla="*/ 766 h 1391"/>
                <a:gd name="T44" fmla="*/ 68 w 2545"/>
                <a:gd name="T45" fmla="*/ 586 h 1391"/>
                <a:gd name="T46" fmla="*/ 18 w 2545"/>
                <a:gd name="T47" fmla="*/ 392 h 1391"/>
                <a:gd name="T48" fmla="*/ 0 w 2545"/>
                <a:gd name="T49" fmla="*/ 187 h 1391"/>
                <a:gd name="T50" fmla="*/ 4 w 2545"/>
                <a:gd name="T51" fmla="*/ 125 h 1391"/>
                <a:gd name="T52" fmla="*/ 402 w 2545"/>
                <a:gd name="T53" fmla="*/ 187 h 1391"/>
                <a:gd name="T54" fmla="*/ 418 w 2545"/>
                <a:gd name="T55" fmla="*/ 349 h 1391"/>
                <a:gd name="T56" fmla="*/ 464 w 2545"/>
                <a:gd name="T57" fmla="*/ 499 h 1391"/>
                <a:gd name="T58" fmla="*/ 539 w 2545"/>
                <a:gd name="T59" fmla="*/ 636 h 1391"/>
                <a:gd name="T60" fmla="*/ 636 w 2545"/>
                <a:gd name="T61" fmla="*/ 754 h 1391"/>
                <a:gd name="T62" fmla="*/ 756 w 2545"/>
                <a:gd name="T63" fmla="*/ 852 h 1391"/>
                <a:gd name="T64" fmla="*/ 891 w 2545"/>
                <a:gd name="T65" fmla="*/ 926 h 1391"/>
                <a:gd name="T66" fmla="*/ 1043 w 2545"/>
                <a:gd name="T67" fmla="*/ 973 h 1391"/>
                <a:gd name="T68" fmla="*/ 1205 w 2545"/>
                <a:gd name="T69" fmla="*/ 989 h 1391"/>
                <a:gd name="T70" fmla="*/ 1250 w 2545"/>
                <a:gd name="T71" fmla="*/ 988 h 1391"/>
                <a:gd name="T72" fmla="*/ 1409 w 2545"/>
                <a:gd name="T73" fmla="*/ 963 h 1391"/>
                <a:gd name="T74" fmla="*/ 1558 w 2545"/>
                <a:gd name="T75" fmla="*/ 908 h 1391"/>
                <a:gd name="T76" fmla="*/ 1689 w 2545"/>
                <a:gd name="T77" fmla="*/ 829 h 1391"/>
                <a:gd name="T78" fmla="*/ 1801 w 2545"/>
                <a:gd name="T79" fmla="*/ 724 h 1391"/>
                <a:gd name="T80" fmla="*/ 1906 w 2545"/>
                <a:gd name="T81" fmla="*/ 583 h 1391"/>
                <a:gd name="T82" fmla="*/ 2031 w 2545"/>
                <a:gd name="T83" fmla="*/ 399 h 1391"/>
                <a:gd name="T84" fmla="*/ 2166 w 2545"/>
                <a:gd name="T85" fmla="*/ 202 h 1391"/>
                <a:gd name="T86" fmla="*/ 2306 w 2545"/>
                <a:gd name="T87" fmla="*/ 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5" h="1391">
                  <a:moveTo>
                    <a:pt x="2306" y="0"/>
                  </a:moveTo>
                  <a:lnTo>
                    <a:pt x="2545" y="365"/>
                  </a:lnTo>
                  <a:lnTo>
                    <a:pt x="2502" y="429"/>
                  </a:lnTo>
                  <a:lnTo>
                    <a:pt x="2464" y="486"/>
                  </a:lnTo>
                  <a:lnTo>
                    <a:pt x="2429" y="539"/>
                  </a:lnTo>
                  <a:lnTo>
                    <a:pt x="2395" y="587"/>
                  </a:lnTo>
                  <a:lnTo>
                    <a:pt x="2364" y="635"/>
                  </a:lnTo>
                  <a:lnTo>
                    <a:pt x="2333" y="679"/>
                  </a:lnTo>
                  <a:lnTo>
                    <a:pt x="2302" y="723"/>
                  </a:lnTo>
                  <a:lnTo>
                    <a:pt x="2271" y="767"/>
                  </a:lnTo>
                  <a:lnTo>
                    <a:pt x="2239" y="813"/>
                  </a:lnTo>
                  <a:lnTo>
                    <a:pt x="2203" y="861"/>
                  </a:lnTo>
                  <a:lnTo>
                    <a:pt x="2165" y="913"/>
                  </a:lnTo>
                  <a:lnTo>
                    <a:pt x="2134" y="951"/>
                  </a:lnTo>
                  <a:lnTo>
                    <a:pt x="2099" y="992"/>
                  </a:lnTo>
                  <a:lnTo>
                    <a:pt x="2059" y="1033"/>
                  </a:lnTo>
                  <a:lnTo>
                    <a:pt x="2015" y="1075"/>
                  </a:lnTo>
                  <a:lnTo>
                    <a:pt x="1968" y="1114"/>
                  </a:lnTo>
                  <a:lnTo>
                    <a:pt x="1915" y="1154"/>
                  </a:lnTo>
                  <a:lnTo>
                    <a:pt x="1859" y="1192"/>
                  </a:lnTo>
                  <a:lnTo>
                    <a:pt x="1798" y="1229"/>
                  </a:lnTo>
                  <a:lnTo>
                    <a:pt x="1733" y="1263"/>
                  </a:lnTo>
                  <a:lnTo>
                    <a:pt x="1664" y="1294"/>
                  </a:lnTo>
                  <a:lnTo>
                    <a:pt x="1591" y="1322"/>
                  </a:lnTo>
                  <a:lnTo>
                    <a:pt x="1512" y="1345"/>
                  </a:lnTo>
                  <a:lnTo>
                    <a:pt x="1430" y="1366"/>
                  </a:lnTo>
                  <a:lnTo>
                    <a:pt x="1342" y="1381"/>
                  </a:lnTo>
                  <a:lnTo>
                    <a:pt x="1250" y="1390"/>
                  </a:lnTo>
                  <a:lnTo>
                    <a:pt x="1250" y="1390"/>
                  </a:lnTo>
                  <a:lnTo>
                    <a:pt x="1250" y="1390"/>
                  </a:lnTo>
                  <a:lnTo>
                    <a:pt x="1205" y="1391"/>
                  </a:lnTo>
                  <a:lnTo>
                    <a:pt x="1100" y="1387"/>
                  </a:lnTo>
                  <a:lnTo>
                    <a:pt x="999" y="1373"/>
                  </a:lnTo>
                  <a:lnTo>
                    <a:pt x="900" y="1351"/>
                  </a:lnTo>
                  <a:lnTo>
                    <a:pt x="804" y="1323"/>
                  </a:lnTo>
                  <a:lnTo>
                    <a:pt x="713" y="1287"/>
                  </a:lnTo>
                  <a:lnTo>
                    <a:pt x="624" y="1242"/>
                  </a:lnTo>
                  <a:lnTo>
                    <a:pt x="540" y="1192"/>
                  </a:lnTo>
                  <a:lnTo>
                    <a:pt x="462" y="1135"/>
                  </a:lnTo>
                  <a:lnTo>
                    <a:pt x="387" y="1072"/>
                  </a:lnTo>
                  <a:lnTo>
                    <a:pt x="320" y="1002"/>
                  </a:lnTo>
                  <a:lnTo>
                    <a:pt x="256" y="929"/>
                  </a:lnTo>
                  <a:lnTo>
                    <a:pt x="199" y="849"/>
                  </a:lnTo>
                  <a:lnTo>
                    <a:pt x="149" y="766"/>
                  </a:lnTo>
                  <a:lnTo>
                    <a:pt x="105" y="679"/>
                  </a:lnTo>
                  <a:lnTo>
                    <a:pt x="68" y="586"/>
                  </a:lnTo>
                  <a:lnTo>
                    <a:pt x="38" y="490"/>
                  </a:lnTo>
                  <a:lnTo>
                    <a:pt x="18" y="392"/>
                  </a:lnTo>
                  <a:lnTo>
                    <a:pt x="4" y="292"/>
                  </a:lnTo>
                  <a:lnTo>
                    <a:pt x="0" y="187"/>
                  </a:lnTo>
                  <a:lnTo>
                    <a:pt x="1" y="156"/>
                  </a:lnTo>
                  <a:lnTo>
                    <a:pt x="4" y="125"/>
                  </a:lnTo>
                  <a:lnTo>
                    <a:pt x="404" y="125"/>
                  </a:lnTo>
                  <a:lnTo>
                    <a:pt x="402" y="187"/>
                  </a:lnTo>
                  <a:lnTo>
                    <a:pt x="405" y="270"/>
                  </a:lnTo>
                  <a:lnTo>
                    <a:pt x="418" y="349"/>
                  </a:lnTo>
                  <a:lnTo>
                    <a:pt x="437" y="426"/>
                  </a:lnTo>
                  <a:lnTo>
                    <a:pt x="464" y="499"/>
                  </a:lnTo>
                  <a:lnTo>
                    <a:pt x="498" y="570"/>
                  </a:lnTo>
                  <a:lnTo>
                    <a:pt x="539" y="636"/>
                  </a:lnTo>
                  <a:lnTo>
                    <a:pt x="585" y="698"/>
                  </a:lnTo>
                  <a:lnTo>
                    <a:pt x="636" y="754"/>
                  </a:lnTo>
                  <a:lnTo>
                    <a:pt x="694" y="807"/>
                  </a:lnTo>
                  <a:lnTo>
                    <a:pt x="756" y="852"/>
                  </a:lnTo>
                  <a:lnTo>
                    <a:pt x="822" y="892"/>
                  </a:lnTo>
                  <a:lnTo>
                    <a:pt x="891" y="926"/>
                  </a:lnTo>
                  <a:lnTo>
                    <a:pt x="965" y="954"/>
                  </a:lnTo>
                  <a:lnTo>
                    <a:pt x="1043" y="973"/>
                  </a:lnTo>
                  <a:lnTo>
                    <a:pt x="1122" y="985"/>
                  </a:lnTo>
                  <a:lnTo>
                    <a:pt x="1205" y="989"/>
                  </a:lnTo>
                  <a:lnTo>
                    <a:pt x="1250" y="988"/>
                  </a:lnTo>
                  <a:lnTo>
                    <a:pt x="1250" y="988"/>
                  </a:lnTo>
                  <a:lnTo>
                    <a:pt x="1331" y="979"/>
                  </a:lnTo>
                  <a:lnTo>
                    <a:pt x="1409" y="963"/>
                  </a:lnTo>
                  <a:lnTo>
                    <a:pt x="1486" y="939"/>
                  </a:lnTo>
                  <a:lnTo>
                    <a:pt x="1558" y="908"/>
                  </a:lnTo>
                  <a:lnTo>
                    <a:pt x="1626" y="872"/>
                  </a:lnTo>
                  <a:lnTo>
                    <a:pt x="1689" y="829"/>
                  </a:lnTo>
                  <a:lnTo>
                    <a:pt x="1748" y="779"/>
                  </a:lnTo>
                  <a:lnTo>
                    <a:pt x="1801" y="724"/>
                  </a:lnTo>
                  <a:lnTo>
                    <a:pt x="1848" y="665"/>
                  </a:lnTo>
                  <a:lnTo>
                    <a:pt x="1906" y="583"/>
                  </a:lnTo>
                  <a:lnTo>
                    <a:pt x="1966" y="493"/>
                  </a:lnTo>
                  <a:lnTo>
                    <a:pt x="2031" y="399"/>
                  </a:lnTo>
                  <a:lnTo>
                    <a:pt x="2097" y="302"/>
                  </a:lnTo>
                  <a:lnTo>
                    <a:pt x="2166" y="202"/>
                  </a:lnTo>
                  <a:lnTo>
                    <a:pt x="2236" y="102"/>
                  </a:lnTo>
                  <a:lnTo>
                    <a:pt x="2306" y="0"/>
                  </a:lnTo>
                  <a:close/>
                </a:path>
              </a:pathLst>
            </a:custGeom>
            <a:solidFill>
              <a:srgbClr val="CB262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Freeform 68"/>
            <p:cNvSpPr>
              <a:spLocks/>
            </p:cNvSpPr>
            <p:nvPr/>
          </p:nvSpPr>
          <p:spPr bwMode="auto">
            <a:xfrm>
              <a:off x="3748385" y="3018404"/>
              <a:ext cx="1687230" cy="1065871"/>
            </a:xfrm>
            <a:custGeom>
              <a:avLst/>
              <a:gdLst>
                <a:gd name="T0" fmla="*/ 161 w 1413"/>
                <a:gd name="T1" fmla="*/ 0 h 892"/>
                <a:gd name="T2" fmla="*/ 1413 w 1413"/>
                <a:gd name="T3" fmla="*/ 389 h 892"/>
                <a:gd name="T4" fmla="*/ 1252 w 1413"/>
                <a:gd name="T5" fmla="*/ 892 h 892"/>
                <a:gd name="T6" fmla="*/ 0 w 1413"/>
                <a:gd name="T7" fmla="*/ 504 h 892"/>
                <a:gd name="T8" fmla="*/ 161 w 1413"/>
                <a:gd name="T9" fmla="*/ 0 h 892"/>
              </a:gdLst>
              <a:ahLst/>
              <a:cxnLst>
                <a:cxn ang="0">
                  <a:pos x="T0" y="T1"/>
                </a:cxn>
                <a:cxn ang="0">
                  <a:pos x="T2" y="T3"/>
                </a:cxn>
                <a:cxn ang="0">
                  <a:pos x="T4" y="T5"/>
                </a:cxn>
                <a:cxn ang="0">
                  <a:pos x="T6" y="T7"/>
                </a:cxn>
                <a:cxn ang="0">
                  <a:pos x="T8" y="T9"/>
                </a:cxn>
              </a:cxnLst>
              <a:rect l="0" t="0" r="r" b="b"/>
              <a:pathLst>
                <a:path w="1413" h="892">
                  <a:moveTo>
                    <a:pt x="161" y="0"/>
                  </a:moveTo>
                  <a:lnTo>
                    <a:pt x="1413" y="389"/>
                  </a:lnTo>
                  <a:lnTo>
                    <a:pt x="1252" y="892"/>
                  </a:lnTo>
                  <a:lnTo>
                    <a:pt x="0" y="504"/>
                  </a:lnTo>
                  <a:lnTo>
                    <a:pt x="161" y="0"/>
                  </a:lnTo>
                  <a:close/>
                </a:path>
              </a:pathLst>
            </a:custGeom>
            <a:solidFill>
              <a:srgbClr val="00000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23" name="Freeform 69"/>
            <p:cNvSpPr>
              <a:spLocks/>
            </p:cNvSpPr>
            <p:nvPr/>
          </p:nvSpPr>
          <p:spPr bwMode="auto">
            <a:xfrm>
              <a:off x="3370790" y="2370756"/>
              <a:ext cx="3015983" cy="1646605"/>
            </a:xfrm>
            <a:custGeom>
              <a:avLst/>
              <a:gdLst>
                <a:gd name="T0" fmla="*/ 1404 w 2524"/>
                <a:gd name="T1" fmla="*/ 16 h 1377"/>
                <a:gd name="T2" fmla="*/ 1683 w 2524"/>
                <a:gd name="T3" fmla="*/ 103 h 1377"/>
                <a:gd name="T4" fmla="*/ 1931 w 2524"/>
                <a:gd name="T5" fmla="*/ 249 h 1377"/>
                <a:gd name="T6" fmla="*/ 2134 w 2524"/>
                <a:gd name="T7" fmla="*/ 441 h 1377"/>
                <a:gd name="T8" fmla="*/ 2216 w 2524"/>
                <a:gd name="T9" fmla="*/ 549 h 1377"/>
                <a:gd name="T10" fmla="*/ 2247 w 2524"/>
                <a:gd name="T11" fmla="*/ 591 h 1377"/>
                <a:gd name="T12" fmla="*/ 2268 w 2524"/>
                <a:gd name="T13" fmla="*/ 619 h 1377"/>
                <a:gd name="T14" fmla="*/ 2281 w 2524"/>
                <a:gd name="T15" fmla="*/ 637 h 1377"/>
                <a:gd name="T16" fmla="*/ 2287 w 2524"/>
                <a:gd name="T17" fmla="*/ 646 h 1377"/>
                <a:gd name="T18" fmla="*/ 2286 w 2524"/>
                <a:gd name="T19" fmla="*/ 644 h 1377"/>
                <a:gd name="T20" fmla="*/ 2281 w 2524"/>
                <a:gd name="T21" fmla="*/ 639 h 1377"/>
                <a:gd name="T22" fmla="*/ 2272 w 2524"/>
                <a:gd name="T23" fmla="*/ 625 h 1377"/>
                <a:gd name="T24" fmla="*/ 2261 w 2524"/>
                <a:gd name="T25" fmla="*/ 609 h 1377"/>
                <a:gd name="T26" fmla="*/ 2247 w 2524"/>
                <a:gd name="T27" fmla="*/ 591 h 1377"/>
                <a:gd name="T28" fmla="*/ 2233 w 2524"/>
                <a:gd name="T29" fmla="*/ 572 h 1377"/>
                <a:gd name="T30" fmla="*/ 2219 w 2524"/>
                <a:gd name="T31" fmla="*/ 553 h 1377"/>
                <a:gd name="T32" fmla="*/ 2208 w 2524"/>
                <a:gd name="T33" fmla="*/ 537 h 1377"/>
                <a:gd name="T34" fmla="*/ 2199 w 2524"/>
                <a:gd name="T35" fmla="*/ 524 h 1377"/>
                <a:gd name="T36" fmla="*/ 2193 w 2524"/>
                <a:gd name="T37" fmla="*/ 516 h 1377"/>
                <a:gd name="T38" fmla="*/ 2209 w 2524"/>
                <a:gd name="T39" fmla="*/ 536 h 1377"/>
                <a:gd name="T40" fmla="*/ 2278 w 2524"/>
                <a:gd name="T41" fmla="*/ 630 h 1377"/>
                <a:gd name="T42" fmla="*/ 2371 w 2524"/>
                <a:gd name="T43" fmla="*/ 765 h 1377"/>
                <a:gd name="T44" fmla="*/ 2483 w 2524"/>
                <a:gd name="T45" fmla="*/ 928 h 1377"/>
                <a:gd name="T46" fmla="*/ 2206 w 2524"/>
                <a:gd name="T47" fmla="*/ 1251 h 1377"/>
                <a:gd name="T48" fmla="*/ 1966 w 2524"/>
                <a:gd name="T49" fmla="*/ 902 h 1377"/>
                <a:gd name="T50" fmla="*/ 1804 w 2524"/>
                <a:gd name="T51" fmla="*/ 678 h 1377"/>
                <a:gd name="T52" fmla="*/ 1635 w 2524"/>
                <a:gd name="T53" fmla="*/ 533 h 1377"/>
                <a:gd name="T54" fmla="*/ 1433 w 2524"/>
                <a:gd name="T55" fmla="*/ 435 h 1377"/>
                <a:gd name="T56" fmla="*/ 1205 w 2524"/>
                <a:gd name="T57" fmla="*/ 400 h 1377"/>
                <a:gd name="T58" fmla="*/ 1118 w 2524"/>
                <a:gd name="T59" fmla="*/ 405 h 1377"/>
                <a:gd name="T60" fmla="*/ 950 w 2524"/>
                <a:gd name="T61" fmla="*/ 441 h 1377"/>
                <a:gd name="T62" fmla="*/ 745 w 2524"/>
                <a:gd name="T63" fmla="*/ 544 h 1377"/>
                <a:gd name="T64" fmla="*/ 580 w 2524"/>
                <a:gd name="T65" fmla="*/ 699 h 1377"/>
                <a:gd name="T66" fmla="*/ 465 w 2524"/>
                <a:gd name="T67" fmla="*/ 895 h 1377"/>
                <a:gd name="T68" fmla="*/ 408 w 2524"/>
                <a:gd name="T69" fmla="*/ 1118 h 1377"/>
                <a:gd name="T70" fmla="*/ 6 w 2524"/>
                <a:gd name="T71" fmla="*/ 1095 h 1377"/>
                <a:gd name="T72" fmla="*/ 71 w 2524"/>
                <a:gd name="T73" fmla="*/ 803 h 1377"/>
                <a:gd name="T74" fmla="*/ 202 w 2524"/>
                <a:gd name="T75" fmla="*/ 541 h 1377"/>
                <a:gd name="T76" fmla="*/ 387 w 2524"/>
                <a:gd name="T77" fmla="*/ 321 h 1377"/>
                <a:gd name="T78" fmla="*/ 623 w 2524"/>
                <a:gd name="T79" fmla="*/ 150 h 1377"/>
                <a:gd name="T80" fmla="*/ 898 w 2524"/>
                <a:gd name="T81" fmla="*/ 40 h 1377"/>
                <a:gd name="T82" fmla="*/ 1102 w 2524"/>
                <a:gd name="T83" fmla="*/ 4 h 1377"/>
                <a:gd name="T84" fmla="*/ 1158 w 2524"/>
                <a:gd name="T85" fmla="*/ 0 h 1377"/>
                <a:gd name="T86" fmla="*/ 1205 w 2524"/>
                <a:gd name="T87" fmla="*/ 0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24" h="1377">
                  <a:moveTo>
                    <a:pt x="1205" y="0"/>
                  </a:moveTo>
                  <a:lnTo>
                    <a:pt x="1305" y="4"/>
                  </a:lnTo>
                  <a:lnTo>
                    <a:pt x="1404" y="16"/>
                  </a:lnTo>
                  <a:lnTo>
                    <a:pt x="1501" y="38"/>
                  </a:lnTo>
                  <a:lnTo>
                    <a:pt x="1593" y="66"/>
                  </a:lnTo>
                  <a:lnTo>
                    <a:pt x="1683" y="103"/>
                  </a:lnTo>
                  <a:lnTo>
                    <a:pt x="1770" y="144"/>
                  </a:lnTo>
                  <a:lnTo>
                    <a:pt x="1853" y="194"/>
                  </a:lnTo>
                  <a:lnTo>
                    <a:pt x="1931" y="249"/>
                  </a:lnTo>
                  <a:lnTo>
                    <a:pt x="2003" y="307"/>
                  </a:lnTo>
                  <a:lnTo>
                    <a:pt x="2072" y="372"/>
                  </a:lnTo>
                  <a:lnTo>
                    <a:pt x="2134" y="441"/>
                  </a:lnTo>
                  <a:lnTo>
                    <a:pt x="2191" y="513"/>
                  </a:lnTo>
                  <a:lnTo>
                    <a:pt x="2205" y="533"/>
                  </a:lnTo>
                  <a:lnTo>
                    <a:pt x="2216" y="549"/>
                  </a:lnTo>
                  <a:lnTo>
                    <a:pt x="2228" y="565"/>
                  </a:lnTo>
                  <a:lnTo>
                    <a:pt x="2239" y="578"/>
                  </a:lnTo>
                  <a:lnTo>
                    <a:pt x="2247" y="591"/>
                  </a:lnTo>
                  <a:lnTo>
                    <a:pt x="2255" y="602"/>
                  </a:lnTo>
                  <a:lnTo>
                    <a:pt x="2262" y="612"/>
                  </a:lnTo>
                  <a:lnTo>
                    <a:pt x="2268" y="619"/>
                  </a:lnTo>
                  <a:lnTo>
                    <a:pt x="2272" y="627"/>
                  </a:lnTo>
                  <a:lnTo>
                    <a:pt x="2277" y="633"/>
                  </a:lnTo>
                  <a:lnTo>
                    <a:pt x="2281" y="637"/>
                  </a:lnTo>
                  <a:lnTo>
                    <a:pt x="2283" y="642"/>
                  </a:lnTo>
                  <a:lnTo>
                    <a:pt x="2286" y="643"/>
                  </a:lnTo>
                  <a:lnTo>
                    <a:pt x="2287" y="646"/>
                  </a:lnTo>
                  <a:lnTo>
                    <a:pt x="2287" y="646"/>
                  </a:lnTo>
                  <a:lnTo>
                    <a:pt x="2287" y="646"/>
                  </a:lnTo>
                  <a:lnTo>
                    <a:pt x="2286" y="644"/>
                  </a:lnTo>
                  <a:lnTo>
                    <a:pt x="2286" y="643"/>
                  </a:lnTo>
                  <a:lnTo>
                    <a:pt x="2283" y="642"/>
                  </a:lnTo>
                  <a:lnTo>
                    <a:pt x="2281" y="639"/>
                  </a:lnTo>
                  <a:lnTo>
                    <a:pt x="2278" y="634"/>
                  </a:lnTo>
                  <a:lnTo>
                    <a:pt x="2275" y="630"/>
                  </a:lnTo>
                  <a:lnTo>
                    <a:pt x="2272" y="625"/>
                  </a:lnTo>
                  <a:lnTo>
                    <a:pt x="2268" y="621"/>
                  </a:lnTo>
                  <a:lnTo>
                    <a:pt x="2265" y="615"/>
                  </a:lnTo>
                  <a:lnTo>
                    <a:pt x="2261" y="609"/>
                  </a:lnTo>
                  <a:lnTo>
                    <a:pt x="2256" y="603"/>
                  </a:lnTo>
                  <a:lnTo>
                    <a:pt x="2252" y="597"/>
                  </a:lnTo>
                  <a:lnTo>
                    <a:pt x="2247" y="591"/>
                  </a:lnTo>
                  <a:lnTo>
                    <a:pt x="2243" y="584"/>
                  </a:lnTo>
                  <a:lnTo>
                    <a:pt x="2239" y="578"/>
                  </a:lnTo>
                  <a:lnTo>
                    <a:pt x="2233" y="572"/>
                  </a:lnTo>
                  <a:lnTo>
                    <a:pt x="2228" y="565"/>
                  </a:lnTo>
                  <a:lnTo>
                    <a:pt x="2224" y="559"/>
                  </a:lnTo>
                  <a:lnTo>
                    <a:pt x="2219" y="553"/>
                  </a:lnTo>
                  <a:lnTo>
                    <a:pt x="2215" y="547"/>
                  </a:lnTo>
                  <a:lnTo>
                    <a:pt x="2212" y="541"/>
                  </a:lnTo>
                  <a:lnTo>
                    <a:pt x="2208" y="537"/>
                  </a:lnTo>
                  <a:lnTo>
                    <a:pt x="2205" y="531"/>
                  </a:lnTo>
                  <a:lnTo>
                    <a:pt x="2202" y="528"/>
                  </a:lnTo>
                  <a:lnTo>
                    <a:pt x="2199" y="524"/>
                  </a:lnTo>
                  <a:lnTo>
                    <a:pt x="2196" y="521"/>
                  </a:lnTo>
                  <a:lnTo>
                    <a:pt x="2194" y="518"/>
                  </a:lnTo>
                  <a:lnTo>
                    <a:pt x="2193" y="516"/>
                  </a:lnTo>
                  <a:lnTo>
                    <a:pt x="2193" y="515"/>
                  </a:lnTo>
                  <a:lnTo>
                    <a:pt x="2191" y="515"/>
                  </a:lnTo>
                  <a:lnTo>
                    <a:pt x="2209" y="536"/>
                  </a:lnTo>
                  <a:lnTo>
                    <a:pt x="2228" y="562"/>
                  </a:lnTo>
                  <a:lnTo>
                    <a:pt x="2252" y="594"/>
                  </a:lnTo>
                  <a:lnTo>
                    <a:pt x="2278" y="630"/>
                  </a:lnTo>
                  <a:lnTo>
                    <a:pt x="2306" y="671"/>
                  </a:lnTo>
                  <a:lnTo>
                    <a:pt x="2339" y="717"/>
                  </a:lnTo>
                  <a:lnTo>
                    <a:pt x="2371" y="765"/>
                  </a:lnTo>
                  <a:lnTo>
                    <a:pt x="2408" y="817"/>
                  </a:lnTo>
                  <a:lnTo>
                    <a:pt x="2445" y="873"/>
                  </a:lnTo>
                  <a:lnTo>
                    <a:pt x="2483" y="928"/>
                  </a:lnTo>
                  <a:lnTo>
                    <a:pt x="2524" y="987"/>
                  </a:lnTo>
                  <a:lnTo>
                    <a:pt x="2295" y="1377"/>
                  </a:lnTo>
                  <a:lnTo>
                    <a:pt x="2206" y="1251"/>
                  </a:lnTo>
                  <a:lnTo>
                    <a:pt x="2121" y="1130"/>
                  </a:lnTo>
                  <a:lnTo>
                    <a:pt x="2041" y="1014"/>
                  </a:lnTo>
                  <a:lnTo>
                    <a:pt x="1966" y="902"/>
                  </a:lnTo>
                  <a:lnTo>
                    <a:pt x="1895" y="796"/>
                  </a:lnTo>
                  <a:lnTo>
                    <a:pt x="1851" y="734"/>
                  </a:lnTo>
                  <a:lnTo>
                    <a:pt x="1804" y="678"/>
                  </a:lnTo>
                  <a:lnTo>
                    <a:pt x="1751" y="624"/>
                  </a:lnTo>
                  <a:lnTo>
                    <a:pt x="1695" y="575"/>
                  </a:lnTo>
                  <a:lnTo>
                    <a:pt x="1635" y="533"/>
                  </a:lnTo>
                  <a:lnTo>
                    <a:pt x="1571" y="494"/>
                  </a:lnTo>
                  <a:lnTo>
                    <a:pt x="1504" y="462"/>
                  </a:lnTo>
                  <a:lnTo>
                    <a:pt x="1433" y="435"/>
                  </a:lnTo>
                  <a:lnTo>
                    <a:pt x="1359" y="416"/>
                  </a:lnTo>
                  <a:lnTo>
                    <a:pt x="1283" y="405"/>
                  </a:lnTo>
                  <a:lnTo>
                    <a:pt x="1205" y="400"/>
                  </a:lnTo>
                  <a:lnTo>
                    <a:pt x="1194" y="400"/>
                  </a:lnTo>
                  <a:lnTo>
                    <a:pt x="1194" y="400"/>
                  </a:lnTo>
                  <a:lnTo>
                    <a:pt x="1118" y="405"/>
                  </a:lnTo>
                  <a:lnTo>
                    <a:pt x="1107" y="406"/>
                  </a:lnTo>
                  <a:lnTo>
                    <a:pt x="1026" y="419"/>
                  </a:lnTo>
                  <a:lnTo>
                    <a:pt x="950" y="441"/>
                  </a:lnTo>
                  <a:lnTo>
                    <a:pt x="878" y="469"/>
                  </a:lnTo>
                  <a:lnTo>
                    <a:pt x="810" y="503"/>
                  </a:lnTo>
                  <a:lnTo>
                    <a:pt x="745" y="544"/>
                  </a:lnTo>
                  <a:lnTo>
                    <a:pt x="685" y="590"/>
                  </a:lnTo>
                  <a:lnTo>
                    <a:pt x="630" y="643"/>
                  </a:lnTo>
                  <a:lnTo>
                    <a:pt x="580" y="699"/>
                  </a:lnTo>
                  <a:lnTo>
                    <a:pt x="536" y="759"/>
                  </a:lnTo>
                  <a:lnTo>
                    <a:pt x="498" y="825"/>
                  </a:lnTo>
                  <a:lnTo>
                    <a:pt x="465" y="895"/>
                  </a:lnTo>
                  <a:lnTo>
                    <a:pt x="440" y="967"/>
                  </a:lnTo>
                  <a:lnTo>
                    <a:pt x="420" y="1040"/>
                  </a:lnTo>
                  <a:lnTo>
                    <a:pt x="408" y="1118"/>
                  </a:lnTo>
                  <a:lnTo>
                    <a:pt x="402" y="1198"/>
                  </a:lnTo>
                  <a:lnTo>
                    <a:pt x="0" y="1198"/>
                  </a:lnTo>
                  <a:lnTo>
                    <a:pt x="6" y="1095"/>
                  </a:lnTo>
                  <a:lnTo>
                    <a:pt x="21" y="995"/>
                  </a:lnTo>
                  <a:lnTo>
                    <a:pt x="41" y="898"/>
                  </a:lnTo>
                  <a:lnTo>
                    <a:pt x="71" y="803"/>
                  </a:lnTo>
                  <a:lnTo>
                    <a:pt x="108" y="712"/>
                  </a:lnTo>
                  <a:lnTo>
                    <a:pt x="152" y="625"/>
                  </a:lnTo>
                  <a:lnTo>
                    <a:pt x="202" y="541"/>
                  </a:lnTo>
                  <a:lnTo>
                    <a:pt x="258" y="463"/>
                  </a:lnTo>
                  <a:lnTo>
                    <a:pt x="320" y="390"/>
                  </a:lnTo>
                  <a:lnTo>
                    <a:pt x="387" y="321"/>
                  </a:lnTo>
                  <a:lnTo>
                    <a:pt x="461" y="257"/>
                  </a:lnTo>
                  <a:lnTo>
                    <a:pt x="539" y="201"/>
                  </a:lnTo>
                  <a:lnTo>
                    <a:pt x="623" y="150"/>
                  </a:lnTo>
                  <a:lnTo>
                    <a:pt x="711" y="106"/>
                  </a:lnTo>
                  <a:lnTo>
                    <a:pt x="803" y="69"/>
                  </a:lnTo>
                  <a:lnTo>
                    <a:pt x="898" y="40"/>
                  </a:lnTo>
                  <a:lnTo>
                    <a:pt x="999" y="18"/>
                  </a:lnTo>
                  <a:lnTo>
                    <a:pt x="1102" y="4"/>
                  </a:lnTo>
                  <a:lnTo>
                    <a:pt x="1102" y="4"/>
                  </a:lnTo>
                  <a:lnTo>
                    <a:pt x="1102" y="3"/>
                  </a:lnTo>
                  <a:lnTo>
                    <a:pt x="1144" y="1"/>
                  </a:lnTo>
                  <a:lnTo>
                    <a:pt x="1158" y="0"/>
                  </a:lnTo>
                  <a:lnTo>
                    <a:pt x="1194" y="0"/>
                  </a:lnTo>
                  <a:lnTo>
                    <a:pt x="1194" y="0"/>
                  </a:lnTo>
                  <a:lnTo>
                    <a:pt x="1205" y="0"/>
                  </a:lnTo>
                  <a:close/>
                </a:path>
              </a:pathLst>
            </a:custGeom>
            <a:solidFill>
              <a:srgbClr val="B5359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27" name="Freeform 71"/>
            <p:cNvSpPr>
              <a:spLocks/>
            </p:cNvSpPr>
            <p:nvPr/>
          </p:nvSpPr>
          <p:spPr bwMode="auto">
            <a:xfrm>
              <a:off x="7139574" y="3011234"/>
              <a:ext cx="1634653" cy="1073041"/>
            </a:xfrm>
            <a:custGeom>
              <a:avLst/>
              <a:gdLst>
                <a:gd name="T0" fmla="*/ 1206 w 1366"/>
                <a:gd name="T1" fmla="*/ 0 h 897"/>
                <a:gd name="T2" fmla="*/ 1366 w 1366"/>
                <a:gd name="T3" fmla="*/ 503 h 897"/>
                <a:gd name="T4" fmla="*/ 160 w 1366"/>
                <a:gd name="T5" fmla="*/ 897 h 897"/>
                <a:gd name="T6" fmla="*/ 0 w 1366"/>
                <a:gd name="T7" fmla="*/ 394 h 897"/>
                <a:gd name="T8" fmla="*/ 1206 w 1366"/>
                <a:gd name="T9" fmla="*/ 0 h 897"/>
              </a:gdLst>
              <a:ahLst/>
              <a:cxnLst>
                <a:cxn ang="0">
                  <a:pos x="T0" y="T1"/>
                </a:cxn>
                <a:cxn ang="0">
                  <a:pos x="T2" y="T3"/>
                </a:cxn>
                <a:cxn ang="0">
                  <a:pos x="T4" y="T5"/>
                </a:cxn>
                <a:cxn ang="0">
                  <a:pos x="T6" y="T7"/>
                </a:cxn>
                <a:cxn ang="0">
                  <a:pos x="T8" y="T9"/>
                </a:cxn>
              </a:cxnLst>
              <a:rect l="0" t="0" r="r" b="b"/>
              <a:pathLst>
                <a:path w="1366" h="897">
                  <a:moveTo>
                    <a:pt x="1206" y="0"/>
                  </a:moveTo>
                  <a:lnTo>
                    <a:pt x="1366" y="503"/>
                  </a:lnTo>
                  <a:lnTo>
                    <a:pt x="160" y="897"/>
                  </a:lnTo>
                  <a:lnTo>
                    <a:pt x="0" y="394"/>
                  </a:lnTo>
                  <a:lnTo>
                    <a:pt x="1206" y="0"/>
                  </a:lnTo>
                  <a:close/>
                </a:path>
              </a:pathLst>
            </a:custGeom>
            <a:solidFill>
              <a:srgbClr val="000000"/>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29" name="Freeform 72"/>
            <p:cNvSpPr>
              <a:spLocks/>
            </p:cNvSpPr>
            <p:nvPr/>
          </p:nvSpPr>
          <p:spPr bwMode="auto">
            <a:xfrm>
              <a:off x="6099992" y="2370756"/>
              <a:ext cx="3068560" cy="1701570"/>
            </a:xfrm>
            <a:custGeom>
              <a:avLst/>
              <a:gdLst>
                <a:gd name="T0" fmla="*/ 1469 w 2569"/>
                <a:gd name="T1" fmla="*/ 4 h 1424"/>
                <a:gd name="T2" fmla="*/ 1667 w 2569"/>
                <a:gd name="T3" fmla="*/ 38 h 1424"/>
                <a:gd name="T4" fmla="*/ 1856 w 2569"/>
                <a:gd name="T5" fmla="*/ 103 h 1424"/>
                <a:gd name="T6" fmla="*/ 2027 w 2569"/>
                <a:gd name="T7" fmla="*/ 199 h 1424"/>
                <a:gd name="T8" fmla="*/ 2180 w 2569"/>
                <a:gd name="T9" fmla="*/ 318 h 1424"/>
                <a:gd name="T10" fmla="*/ 2312 w 2569"/>
                <a:gd name="T11" fmla="*/ 461 h 1424"/>
                <a:gd name="T12" fmla="*/ 2420 w 2569"/>
                <a:gd name="T13" fmla="*/ 624 h 1424"/>
                <a:gd name="T14" fmla="*/ 2501 w 2569"/>
                <a:gd name="T15" fmla="*/ 803 h 1424"/>
                <a:gd name="T16" fmla="*/ 2551 w 2569"/>
                <a:gd name="T17" fmla="*/ 998 h 1424"/>
                <a:gd name="T18" fmla="*/ 2569 w 2569"/>
                <a:gd name="T19" fmla="*/ 1202 h 1424"/>
                <a:gd name="T20" fmla="*/ 2162 w 2569"/>
                <a:gd name="T21" fmla="*/ 1285 h 1424"/>
                <a:gd name="T22" fmla="*/ 2162 w 2569"/>
                <a:gd name="T23" fmla="*/ 1120 h 1424"/>
                <a:gd name="T24" fmla="*/ 2131 w 2569"/>
                <a:gd name="T25" fmla="*/ 964 h 1424"/>
                <a:gd name="T26" fmla="*/ 2069 w 2569"/>
                <a:gd name="T27" fmla="*/ 820 h 1424"/>
                <a:gd name="T28" fmla="*/ 1984 w 2569"/>
                <a:gd name="T29" fmla="*/ 692 h 1424"/>
                <a:gd name="T30" fmla="*/ 1875 w 2569"/>
                <a:gd name="T31" fmla="*/ 583 h 1424"/>
                <a:gd name="T32" fmla="*/ 1747 w 2569"/>
                <a:gd name="T33" fmla="*/ 497 h 1424"/>
                <a:gd name="T34" fmla="*/ 1603 w 2569"/>
                <a:gd name="T35" fmla="*/ 437 h 1424"/>
                <a:gd name="T36" fmla="*/ 1446 w 2569"/>
                <a:gd name="T37" fmla="*/ 405 h 1424"/>
                <a:gd name="T38" fmla="*/ 1354 w 2569"/>
                <a:gd name="T39" fmla="*/ 400 h 1424"/>
                <a:gd name="T40" fmla="*/ 1305 w 2569"/>
                <a:gd name="T41" fmla="*/ 403 h 1424"/>
                <a:gd name="T42" fmla="*/ 1283 w 2569"/>
                <a:gd name="T43" fmla="*/ 405 h 1424"/>
                <a:gd name="T44" fmla="*/ 1187 w 2569"/>
                <a:gd name="T45" fmla="*/ 419 h 1424"/>
                <a:gd name="T46" fmla="*/ 1043 w 2569"/>
                <a:gd name="T47" fmla="*/ 468 h 1424"/>
                <a:gd name="T48" fmla="*/ 913 w 2569"/>
                <a:gd name="T49" fmla="*/ 540 h 1424"/>
                <a:gd name="T50" fmla="*/ 797 w 2569"/>
                <a:gd name="T51" fmla="*/ 637 h 1424"/>
                <a:gd name="T52" fmla="*/ 697 w 2569"/>
                <a:gd name="T53" fmla="*/ 756 h 1424"/>
                <a:gd name="T54" fmla="*/ 588 w 2569"/>
                <a:gd name="T55" fmla="*/ 911 h 1424"/>
                <a:gd name="T56" fmla="*/ 469 w 2569"/>
                <a:gd name="T57" fmla="*/ 1080 h 1424"/>
                <a:gd name="T58" fmla="*/ 348 w 2569"/>
                <a:gd name="T59" fmla="*/ 1254 h 1424"/>
                <a:gd name="T60" fmla="*/ 233 w 2569"/>
                <a:gd name="T61" fmla="*/ 1424 h 1424"/>
                <a:gd name="T62" fmla="*/ 30 w 2569"/>
                <a:gd name="T63" fmla="*/ 1004 h 1424"/>
                <a:gd name="T64" fmla="*/ 80 w 2569"/>
                <a:gd name="T65" fmla="*/ 934 h 1424"/>
                <a:gd name="T66" fmla="*/ 121 w 2569"/>
                <a:gd name="T67" fmla="*/ 874 h 1424"/>
                <a:gd name="T68" fmla="*/ 159 w 2569"/>
                <a:gd name="T69" fmla="*/ 820 h 1424"/>
                <a:gd name="T70" fmla="*/ 200 w 2569"/>
                <a:gd name="T71" fmla="*/ 761 h 1424"/>
                <a:gd name="T72" fmla="*/ 249 w 2569"/>
                <a:gd name="T73" fmla="*/ 694 h 1424"/>
                <a:gd name="T74" fmla="*/ 308 w 2569"/>
                <a:gd name="T75" fmla="*/ 612 h 1424"/>
                <a:gd name="T76" fmla="*/ 382 w 2569"/>
                <a:gd name="T77" fmla="*/ 513 h 1424"/>
                <a:gd name="T78" fmla="*/ 464 w 2569"/>
                <a:gd name="T79" fmla="*/ 415 h 1424"/>
                <a:gd name="T80" fmla="*/ 561 w 2569"/>
                <a:gd name="T81" fmla="*/ 318 h 1424"/>
                <a:gd name="T82" fmla="*/ 670 w 2569"/>
                <a:gd name="T83" fmla="*/ 228 h 1424"/>
                <a:gd name="T84" fmla="*/ 794 w 2569"/>
                <a:gd name="T85" fmla="*/ 149 h 1424"/>
                <a:gd name="T86" fmla="*/ 934 w 2569"/>
                <a:gd name="T87" fmla="*/ 82 h 1424"/>
                <a:gd name="T88" fmla="*/ 1089 w 2569"/>
                <a:gd name="T89" fmla="*/ 32 h 1424"/>
                <a:gd name="T90" fmla="*/ 1261 w 2569"/>
                <a:gd name="T91" fmla="*/ 4 h 1424"/>
                <a:gd name="T92" fmla="*/ 1267 w 2569"/>
                <a:gd name="T93" fmla="*/ 3 h 1424"/>
                <a:gd name="T94" fmla="*/ 1320 w 2569"/>
                <a:gd name="T95" fmla="*/ 0 h 1424"/>
                <a:gd name="T96" fmla="*/ 1354 w 2569"/>
                <a:gd name="T97"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9" h="1424">
                  <a:moveTo>
                    <a:pt x="1364" y="0"/>
                  </a:moveTo>
                  <a:lnTo>
                    <a:pt x="1469" y="4"/>
                  </a:lnTo>
                  <a:lnTo>
                    <a:pt x="1569" y="16"/>
                  </a:lnTo>
                  <a:lnTo>
                    <a:pt x="1667" y="38"/>
                  </a:lnTo>
                  <a:lnTo>
                    <a:pt x="1763" y="68"/>
                  </a:lnTo>
                  <a:lnTo>
                    <a:pt x="1856" y="103"/>
                  </a:lnTo>
                  <a:lnTo>
                    <a:pt x="1943" y="147"/>
                  </a:lnTo>
                  <a:lnTo>
                    <a:pt x="2027" y="199"/>
                  </a:lnTo>
                  <a:lnTo>
                    <a:pt x="2106" y="254"/>
                  </a:lnTo>
                  <a:lnTo>
                    <a:pt x="2180" y="318"/>
                  </a:lnTo>
                  <a:lnTo>
                    <a:pt x="2249" y="387"/>
                  </a:lnTo>
                  <a:lnTo>
                    <a:pt x="2312" y="461"/>
                  </a:lnTo>
                  <a:lnTo>
                    <a:pt x="2370" y="540"/>
                  </a:lnTo>
                  <a:lnTo>
                    <a:pt x="2420" y="624"/>
                  </a:lnTo>
                  <a:lnTo>
                    <a:pt x="2464" y="711"/>
                  </a:lnTo>
                  <a:lnTo>
                    <a:pt x="2501" y="803"/>
                  </a:lnTo>
                  <a:lnTo>
                    <a:pt x="2529" y="899"/>
                  </a:lnTo>
                  <a:lnTo>
                    <a:pt x="2551" y="998"/>
                  </a:lnTo>
                  <a:lnTo>
                    <a:pt x="2564" y="1098"/>
                  </a:lnTo>
                  <a:lnTo>
                    <a:pt x="2569" y="1202"/>
                  </a:lnTo>
                  <a:lnTo>
                    <a:pt x="2566" y="1285"/>
                  </a:lnTo>
                  <a:lnTo>
                    <a:pt x="2162" y="1285"/>
                  </a:lnTo>
                  <a:lnTo>
                    <a:pt x="2167" y="1202"/>
                  </a:lnTo>
                  <a:lnTo>
                    <a:pt x="2162" y="1120"/>
                  </a:lnTo>
                  <a:lnTo>
                    <a:pt x="2150" y="1040"/>
                  </a:lnTo>
                  <a:lnTo>
                    <a:pt x="2131" y="964"/>
                  </a:lnTo>
                  <a:lnTo>
                    <a:pt x="2103" y="890"/>
                  </a:lnTo>
                  <a:lnTo>
                    <a:pt x="2069" y="820"/>
                  </a:lnTo>
                  <a:lnTo>
                    <a:pt x="2030" y="753"/>
                  </a:lnTo>
                  <a:lnTo>
                    <a:pt x="1984" y="692"/>
                  </a:lnTo>
                  <a:lnTo>
                    <a:pt x="1931" y="636"/>
                  </a:lnTo>
                  <a:lnTo>
                    <a:pt x="1875" y="583"/>
                  </a:lnTo>
                  <a:lnTo>
                    <a:pt x="1813" y="537"/>
                  </a:lnTo>
                  <a:lnTo>
                    <a:pt x="1747" y="497"/>
                  </a:lnTo>
                  <a:lnTo>
                    <a:pt x="1676" y="463"/>
                  </a:lnTo>
                  <a:lnTo>
                    <a:pt x="1603" y="437"/>
                  </a:lnTo>
                  <a:lnTo>
                    <a:pt x="1526" y="416"/>
                  </a:lnTo>
                  <a:lnTo>
                    <a:pt x="1446" y="405"/>
                  </a:lnTo>
                  <a:lnTo>
                    <a:pt x="1364" y="400"/>
                  </a:lnTo>
                  <a:lnTo>
                    <a:pt x="1354" y="400"/>
                  </a:lnTo>
                  <a:lnTo>
                    <a:pt x="1354" y="400"/>
                  </a:lnTo>
                  <a:lnTo>
                    <a:pt x="1305" y="403"/>
                  </a:lnTo>
                  <a:lnTo>
                    <a:pt x="1296" y="403"/>
                  </a:lnTo>
                  <a:lnTo>
                    <a:pt x="1283" y="405"/>
                  </a:lnTo>
                  <a:lnTo>
                    <a:pt x="1265" y="406"/>
                  </a:lnTo>
                  <a:lnTo>
                    <a:pt x="1187" y="419"/>
                  </a:lnTo>
                  <a:lnTo>
                    <a:pt x="1114" y="440"/>
                  </a:lnTo>
                  <a:lnTo>
                    <a:pt x="1043" y="468"/>
                  </a:lnTo>
                  <a:lnTo>
                    <a:pt x="977" y="500"/>
                  </a:lnTo>
                  <a:lnTo>
                    <a:pt x="913" y="540"/>
                  </a:lnTo>
                  <a:lnTo>
                    <a:pt x="853" y="586"/>
                  </a:lnTo>
                  <a:lnTo>
                    <a:pt x="797" y="637"/>
                  </a:lnTo>
                  <a:lnTo>
                    <a:pt x="745" y="694"/>
                  </a:lnTo>
                  <a:lnTo>
                    <a:pt x="697" y="756"/>
                  </a:lnTo>
                  <a:lnTo>
                    <a:pt x="644" y="831"/>
                  </a:lnTo>
                  <a:lnTo>
                    <a:pt x="588" y="911"/>
                  </a:lnTo>
                  <a:lnTo>
                    <a:pt x="529" y="995"/>
                  </a:lnTo>
                  <a:lnTo>
                    <a:pt x="469" y="1080"/>
                  </a:lnTo>
                  <a:lnTo>
                    <a:pt x="408" y="1167"/>
                  </a:lnTo>
                  <a:lnTo>
                    <a:pt x="348" y="1254"/>
                  </a:lnTo>
                  <a:lnTo>
                    <a:pt x="289" y="1341"/>
                  </a:lnTo>
                  <a:lnTo>
                    <a:pt x="233" y="1424"/>
                  </a:lnTo>
                  <a:lnTo>
                    <a:pt x="0" y="1046"/>
                  </a:lnTo>
                  <a:lnTo>
                    <a:pt x="30" y="1004"/>
                  </a:lnTo>
                  <a:lnTo>
                    <a:pt x="56" y="967"/>
                  </a:lnTo>
                  <a:lnTo>
                    <a:pt x="80" y="934"/>
                  </a:lnTo>
                  <a:lnTo>
                    <a:pt x="100" y="903"/>
                  </a:lnTo>
                  <a:lnTo>
                    <a:pt x="121" y="874"/>
                  </a:lnTo>
                  <a:lnTo>
                    <a:pt x="140" y="846"/>
                  </a:lnTo>
                  <a:lnTo>
                    <a:pt x="159" y="820"/>
                  </a:lnTo>
                  <a:lnTo>
                    <a:pt x="180" y="790"/>
                  </a:lnTo>
                  <a:lnTo>
                    <a:pt x="200" y="761"/>
                  </a:lnTo>
                  <a:lnTo>
                    <a:pt x="224" y="730"/>
                  </a:lnTo>
                  <a:lnTo>
                    <a:pt x="249" y="694"/>
                  </a:lnTo>
                  <a:lnTo>
                    <a:pt x="277" y="655"/>
                  </a:lnTo>
                  <a:lnTo>
                    <a:pt x="308" y="612"/>
                  </a:lnTo>
                  <a:lnTo>
                    <a:pt x="345" y="562"/>
                  </a:lnTo>
                  <a:lnTo>
                    <a:pt x="382" y="513"/>
                  </a:lnTo>
                  <a:lnTo>
                    <a:pt x="421" y="463"/>
                  </a:lnTo>
                  <a:lnTo>
                    <a:pt x="464" y="415"/>
                  </a:lnTo>
                  <a:lnTo>
                    <a:pt x="511" y="366"/>
                  </a:lnTo>
                  <a:lnTo>
                    <a:pt x="561" y="318"/>
                  </a:lnTo>
                  <a:lnTo>
                    <a:pt x="614" y="272"/>
                  </a:lnTo>
                  <a:lnTo>
                    <a:pt x="670" y="228"/>
                  </a:lnTo>
                  <a:lnTo>
                    <a:pt x="731" y="187"/>
                  </a:lnTo>
                  <a:lnTo>
                    <a:pt x="794" y="149"/>
                  </a:lnTo>
                  <a:lnTo>
                    <a:pt x="862" y="113"/>
                  </a:lnTo>
                  <a:lnTo>
                    <a:pt x="934" y="82"/>
                  </a:lnTo>
                  <a:lnTo>
                    <a:pt x="1009" y="54"/>
                  </a:lnTo>
                  <a:lnTo>
                    <a:pt x="1089" y="32"/>
                  </a:lnTo>
                  <a:lnTo>
                    <a:pt x="1172" y="15"/>
                  </a:lnTo>
                  <a:lnTo>
                    <a:pt x="1261" y="4"/>
                  </a:lnTo>
                  <a:lnTo>
                    <a:pt x="1261" y="4"/>
                  </a:lnTo>
                  <a:lnTo>
                    <a:pt x="1267" y="3"/>
                  </a:lnTo>
                  <a:lnTo>
                    <a:pt x="1302" y="1"/>
                  </a:lnTo>
                  <a:lnTo>
                    <a:pt x="1320" y="0"/>
                  </a:lnTo>
                  <a:lnTo>
                    <a:pt x="1354" y="0"/>
                  </a:lnTo>
                  <a:lnTo>
                    <a:pt x="1354" y="0"/>
                  </a:lnTo>
                  <a:lnTo>
                    <a:pt x="1364" y="0"/>
                  </a:lnTo>
                  <a:close/>
                </a:path>
              </a:pathLst>
            </a:custGeom>
            <a:solidFill>
              <a:srgbClr val="4185C6"/>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0" name="Freeform 73"/>
            <p:cNvSpPr>
              <a:spLocks/>
            </p:cNvSpPr>
            <p:nvPr/>
          </p:nvSpPr>
          <p:spPr bwMode="auto">
            <a:xfrm>
              <a:off x="6143009" y="3620646"/>
              <a:ext cx="3025542" cy="1625095"/>
            </a:xfrm>
            <a:custGeom>
              <a:avLst/>
              <a:gdLst>
                <a:gd name="T0" fmla="*/ 337 w 2533"/>
                <a:gd name="T1" fmla="*/ 139 h 1360"/>
                <a:gd name="T2" fmla="*/ 524 w 2533"/>
                <a:gd name="T3" fmla="*/ 415 h 1360"/>
                <a:gd name="T4" fmla="*/ 714 w 2533"/>
                <a:gd name="T5" fmla="*/ 673 h 1360"/>
                <a:gd name="T6" fmla="*/ 764 w 2533"/>
                <a:gd name="T7" fmla="*/ 727 h 1360"/>
                <a:gd name="T8" fmla="*/ 880 w 2533"/>
                <a:gd name="T9" fmla="*/ 823 h 1360"/>
                <a:gd name="T10" fmla="*/ 1014 w 2533"/>
                <a:gd name="T11" fmla="*/ 895 h 1360"/>
                <a:gd name="T12" fmla="*/ 1160 w 2533"/>
                <a:gd name="T13" fmla="*/ 941 h 1360"/>
                <a:gd name="T14" fmla="*/ 1318 w 2533"/>
                <a:gd name="T15" fmla="*/ 958 h 1360"/>
                <a:gd name="T16" fmla="*/ 1328 w 2533"/>
                <a:gd name="T17" fmla="*/ 958 h 1360"/>
                <a:gd name="T18" fmla="*/ 1374 w 2533"/>
                <a:gd name="T19" fmla="*/ 957 h 1360"/>
                <a:gd name="T20" fmla="*/ 1537 w 2533"/>
                <a:gd name="T21" fmla="*/ 930 h 1360"/>
                <a:gd name="T22" fmla="*/ 1689 w 2533"/>
                <a:gd name="T23" fmla="*/ 873 h 1360"/>
                <a:gd name="T24" fmla="*/ 1823 w 2533"/>
                <a:gd name="T25" fmla="*/ 786 h 1360"/>
                <a:gd name="T26" fmla="*/ 1938 w 2533"/>
                <a:gd name="T27" fmla="*/ 676 h 1360"/>
                <a:gd name="T28" fmla="*/ 2029 w 2533"/>
                <a:gd name="T29" fmla="*/ 545 h 1360"/>
                <a:gd name="T30" fmla="*/ 2092 w 2533"/>
                <a:gd name="T31" fmla="*/ 398 h 1360"/>
                <a:gd name="T32" fmla="*/ 2126 w 2533"/>
                <a:gd name="T33" fmla="*/ 236 h 1360"/>
                <a:gd name="T34" fmla="*/ 2533 w 2533"/>
                <a:gd name="T35" fmla="*/ 152 h 1360"/>
                <a:gd name="T36" fmla="*/ 2515 w 2533"/>
                <a:gd name="T37" fmla="*/ 356 h 1360"/>
                <a:gd name="T38" fmla="*/ 2463 w 2533"/>
                <a:gd name="T39" fmla="*/ 551 h 1360"/>
                <a:gd name="T40" fmla="*/ 2384 w 2533"/>
                <a:gd name="T41" fmla="*/ 732 h 1360"/>
                <a:gd name="T42" fmla="*/ 2276 w 2533"/>
                <a:gd name="T43" fmla="*/ 895 h 1360"/>
                <a:gd name="T44" fmla="*/ 2144 w 2533"/>
                <a:gd name="T45" fmla="*/ 1039 h 1360"/>
                <a:gd name="T46" fmla="*/ 1991 w 2533"/>
                <a:gd name="T47" fmla="*/ 1160 h 1360"/>
                <a:gd name="T48" fmla="*/ 1820 w 2533"/>
                <a:gd name="T49" fmla="*/ 1254 h 1360"/>
                <a:gd name="T50" fmla="*/ 1631 w 2533"/>
                <a:gd name="T51" fmla="*/ 1320 h 1360"/>
                <a:gd name="T52" fmla="*/ 1433 w 2533"/>
                <a:gd name="T53" fmla="*/ 1356 h 1360"/>
                <a:gd name="T54" fmla="*/ 1318 w 2533"/>
                <a:gd name="T55" fmla="*/ 1359 h 1360"/>
                <a:gd name="T56" fmla="*/ 1220 w 2533"/>
                <a:gd name="T57" fmla="*/ 1354 h 1360"/>
                <a:gd name="T58" fmla="*/ 1032 w 2533"/>
                <a:gd name="T59" fmla="*/ 1322 h 1360"/>
                <a:gd name="T60" fmla="*/ 854 w 2533"/>
                <a:gd name="T61" fmla="*/ 1261 h 1360"/>
                <a:gd name="T62" fmla="*/ 690 w 2533"/>
                <a:gd name="T63" fmla="*/ 1178 h 1360"/>
                <a:gd name="T64" fmla="*/ 543 w 2533"/>
                <a:gd name="T65" fmla="*/ 1070 h 1360"/>
                <a:gd name="T66" fmla="*/ 418 w 2533"/>
                <a:gd name="T67" fmla="*/ 945 h 1360"/>
                <a:gd name="T68" fmla="*/ 237 w 2533"/>
                <a:gd name="T69" fmla="*/ 717 h 1360"/>
                <a:gd name="T70" fmla="*/ 72 w 2533"/>
                <a:gd name="T71" fmla="*/ 484 h 1360"/>
                <a:gd name="T72" fmla="*/ 244 w 2533"/>
                <a:gd name="T73"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33" h="1360">
                  <a:moveTo>
                    <a:pt x="244" y="0"/>
                  </a:moveTo>
                  <a:lnTo>
                    <a:pt x="337" y="139"/>
                  </a:lnTo>
                  <a:lnTo>
                    <a:pt x="430" y="278"/>
                  </a:lnTo>
                  <a:lnTo>
                    <a:pt x="524" y="415"/>
                  </a:lnTo>
                  <a:lnTo>
                    <a:pt x="618" y="548"/>
                  </a:lnTo>
                  <a:lnTo>
                    <a:pt x="714" y="673"/>
                  </a:lnTo>
                  <a:lnTo>
                    <a:pt x="714" y="673"/>
                  </a:lnTo>
                  <a:lnTo>
                    <a:pt x="764" y="727"/>
                  </a:lnTo>
                  <a:lnTo>
                    <a:pt x="820" y="777"/>
                  </a:lnTo>
                  <a:lnTo>
                    <a:pt x="880" y="823"/>
                  </a:lnTo>
                  <a:lnTo>
                    <a:pt x="945" y="861"/>
                  </a:lnTo>
                  <a:lnTo>
                    <a:pt x="1014" y="895"/>
                  </a:lnTo>
                  <a:lnTo>
                    <a:pt x="1085" y="921"/>
                  </a:lnTo>
                  <a:lnTo>
                    <a:pt x="1160" y="941"/>
                  </a:lnTo>
                  <a:lnTo>
                    <a:pt x="1238" y="954"/>
                  </a:lnTo>
                  <a:lnTo>
                    <a:pt x="1318" y="958"/>
                  </a:lnTo>
                  <a:lnTo>
                    <a:pt x="1318" y="958"/>
                  </a:lnTo>
                  <a:lnTo>
                    <a:pt x="1328" y="958"/>
                  </a:lnTo>
                  <a:lnTo>
                    <a:pt x="1362" y="957"/>
                  </a:lnTo>
                  <a:lnTo>
                    <a:pt x="1374" y="957"/>
                  </a:lnTo>
                  <a:lnTo>
                    <a:pt x="1458" y="948"/>
                  </a:lnTo>
                  <a:lnTo>
                    <a:pt x="1537" y="930"/>
                  </a:lnTo>
                  <a:lnTo>
                    <a:pt x="1615" y="905"/>
                  </a:lnTo>
                  <a:lnTo>
                    <a:pt x="1689" y="873"/>
                  </a:lnTo>
                  <a:lnTo>
                    <a:pt x="1758" y="833"/>
                  </a:lnTo>
                  <a:lnTo>
                    <a:pt x="1823" y="786"/>
                  </a:lnTo>
                  <a:lnTo>
                    <a:pt x="1883" y="733"/>
                  </a:lnTo>
                  <a:lnTo>
                    <a:pt x="1938" y="676"/>
                  </a:lnTo>
                  <a:lnTo>
                    <a:pt x="1986" y="612"/>
                  </a:lnTo>
                  <a:lnTo>
                    <a:pt x="2029" y="545"/>
                  </a:lnTo>
                  <a:lnTo>
                    <a:pt x="2064" y="473"/>
                  </a:lnTo>
                  <a:lnTo>
                    <a:pt x="2092" y="398"/>
                  </a:lnTo>
                  <a:lnTo>
                    <a:pt x="2113" y="318"/>
                  </a:lnTo>
                  <a:lnTo>
                    <a:pt x="2126" y="236"/>
                  </a:lnTo>
                  <a:lnTo>
                    <a:pt x="2131" y="152"/>
                  </a:lnTo>
                  <a:lnTo>
                    <a:pt x="2533" y="152"/>
                  </a:lnTo>
                  <a:lnTo>
                    <a:pt x="2528" y="255"/>
                  </a:lnTo>
                  <a:lnTo>
                    <a:pt x="2515" y="356"/>
                  </a:lnTo>
                  <a:lnTo>
                    <a:pt x="2493" y="455"/>
                  </a:lnTo>
                  <a:lnTo>
                    <a:pt x="2463" y="551"/>
                  </a:lnTo>
                  <a:lnTo>
                    <a:pt x="2428" y="643"/>
                  </a:lnTo>
                  <a:lnTo>
                    <a:pt x="2384" y="732"/>
                  </a:lnTo>
                  <a:lnTo>
                    <a:pt x="2334" y="815"/>
                  </a:lnTo>
                  <a:lnTo>
                    <a:pt x="2276" y="895"/>
                  </a:lnTo>
                  <a:lnTo>
                    <a:pt x="2213" y="970"/>
                  </a:lnTo>
                  <a:lnTo>
                    <a:pt x="2144" y="1039"/>
                  </a:lnTo>
                  <a:lnTo>
                    <a:pt x="2070" y="1102"/>
                  </a:lnTo>
                  <a:lnTo>
                    <a:pt x="1991" y="1160"/>
                  </a:lnTo>
                  <a:lnTo>
                    <a:pt x="1907" y="1210"/>
                  </a:lnTo>
                  <a:lnTo>
                    <a:pt x="1820" y="1254"/>
                  </a:lnTo>
                  <a:lnTo>
                    <a:pt x="1727" y="1291"/>
                  </a:lnTo>
                  <a:lnTo>
                    <a:pt x="1631" y="1320"/>
                  </a:lnTo>
                  <a:lnTo>
                    <a:pt x="1533" y="1342"/>
                  </a:lnTo>
                  <a:lnTo>
                    <a:pt x="1433" y="1356"/>
                  </a:lnTo>
                  <a:lnTo>
                    <a:pt x="1328" y="1360"/>
                  </a:lnTo>
                  <a:lnTo>
                    <a:pt x="1318" y="1359"/>
                  </a:lnTo>
                  <a:lnTo>
                    <a:pt x="1318" y="1359"/>
                  </a:lnTo>
                  <a:lnTo>
                    <a:pt x="1220" y="1354"/>
                  </a:lnTo>
                  <a:lnTo>
                    <a:pt x="1125" y="1342"/>
                  </a:lnTo>
                  <a:lnTo>
                    <a:pt x="1032" y="1322"/>
                  </a:lnTo>
                  <a:lnTo>
                    <a:pt x="941" y="1295"/>
                  </a:lnTo>
                  <a:lnTo>
                    <a:pt x="854" y="1261"/>
                  </a:lnTo>
                  <a:lnTo>
                    <a:pt x="770" y="1223"/>
                  </a:lnTo>
                  <a:lnTo>
                    <a:pt x="690" y="1178"/>
                  </a:lnTo>
                  <a:lnTo>
                    <a:pt x="614" y="1126"/>
                  </a:lnTo>
                  <a:lnTo>
                    <a:pt x="543" y="1070"/>
                  </a:lnTo>
                  <a:lnTo>
                    <a:pt x="478" y="1010"/>
                  </a:lnTo>
                  <a:lnTo>
                    <a:pt x="418" y="945"/>
                  </a:lnTo>
                  <a:lnTo>
                    <a:pt x="326" y="832"/>
                  </a:lnTo>
                  <a:lnTo>
                    <a:pt x="237" y="717"/>
                  </a:lnTo>
                  <a:lnTo>
                    <a:pt x="151" y="601"/>
                  </a:lnTo>
                  <a:lnTo>
                    <a:pt x="72" y="484"/>
                  </a:lnTo>
                  <a:lnTo>
                    <a:pt x="0" y="367"/>
                  </a:lnTo>
                  <a:lnTo>
                    <a:pt x="244" y="0"/>
                  </a:lnTo>
                  <a:close/>
                </a:path>
              </a:pathLst>
            </a:custGeom>
            <a:solidFill>
              <a:srgbClr val="F6941E"/>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1" name="Freeform 74"/>
            <p:cNvSpPr>
              <a:spLocks noEditPoints="1"/>
            </p:cNvSpPr>
            <p:nvPr/>
          </p:nvSpPr>
          <p:spPr bwMode="auto">
            <a:xfrm>
              <a:off x="5997228" y="3807053"/>
              <a:ext cx="86034" cy="344137"/>
            </a:xfrm>
            <a:custGeom>
              <a:avLst/>
              <a:gdLst>
                <a:gd name="T0" fmla="*/ 9 w 70"/>
                <a:gd name="T1" fmla="*/ 249 h 289"/>
                <a:gd name="T2" fmla="*/ 38 w 70"/>
                <a:gd name="T3" fmla="*/ 259 h 289"/>
                <a:gd name="T4" fmla="*/ 29 w 70"/>
                <a:gd name="T5" fmla="*/ 289 h 289"/>
                <a:gd name="T6" fmla="*/ 0 w 70"/>
                <a:gd name="T7" fmla="*/ 278 h 289"/>
                <a:gd name="T8" fmla="*/ 9 w 70"/>
                <a:gd name="T9" fmla="*/ 249 h 289"/>
                <a:gd name="T10" fmla="*/ 22 w 70"/>
                <a:gd name="T11" fmla="*/ 189 h 289"/>
                <a:gd name="T12" fmla="*/ 53 w 70"/>
                <a:gd name="T13" fmla="*/ 194 h 289"/>
                <a:gd name="T14" fmla="*/ 45 w 70"/>
                <a:gd name="T15" fmla="*/ 225 h 289"/>
                <a:gd name="T16" fmla="*/ 15 w 70"/>
                <a:gd name="T17" fmla="*/ 219 h 289"/>
                <a:gd name="T18" fmla="*/ 22 w 70"/>
                <a:gd name="T19" fmla="*/ 189 h 289"/>
                <a:gd name="T20" fmla="*/ 31 w 70"/>
                <a:gd name="T21" fmla="*/ 125 h 289"/>
                <a:gd name="T22" fmla="*/ 62 w 70"/>
                <a:gd name="T23" fmla="*/ 130 h 289"/>
                <a:gd name="T24" fmla="*/ 59 w 70"/>
                <a:gd name="T25" fmla="*/ 162 h 289"/>
                <a:gd name="T26" fmla="*/ 28 w 70"/>
                <a:gd name="T27" fmla="*/ 158 h 289"/>
                <a:gd name="T28" fmla="*/ 31 w 70"/>
                <a:gd name="T29" fmla="*/ 125 h 289"/>
                <a:gd name="T30" fmla="*/ 37 w 70"/>
                <a:gd name="T31" fmla="*/ 63 h 289"/>
                <a:gd name="T32" fmla="*/ 68 w 70"/>
                <a:gd name="T33" fmla="*/ 65 h 289"/>
                <a:gd name="T34" fmla="*/ 68 w 70"/>
                <a:gd name="T35" fmla="*/ 81 h 289"/>
                <a:gd name="T36" fmla="*/ 66 w 70"/>
                <a:gd name="T37" fmla="*/ 97 h 289"/>
                <a:gd name="T38" fmla="*/ 35 w 70"/>
                <a:gd name="T39" fmla="*/ 94 h 289"/>
                <a:gd name="T40" fmla="*/ 35 w 70"/>
                <a:gd name="T41" fmla="*/ 81 h 289"/>
                <a:gd name="T42" fmla="*/ 37 w 70"/>
                <a:gd name="T43" fmla="*/ 63 h 289"/>
                <a:gd name="T44" fmla="*/ 38 w 70"/>
                <a:gd name="T45" fmla="*/ 0 h 289"/>
                <a:gd name="T46" fmla="*/ 70 w 70"/>
                <a:gd name="T47" fmla="*/ 0 h 289"/>
                <a:gd name="T48" fmla="*/ 70 w 70"/>
                <a:gd name="T49" fmla="*/ 33 h 289"/>
                <a:gd name="T50" fmla="*/ 38 w 70"/>
                <a:gd name="T51" fmla="*/ 33 h 289"/>
                <a:gd name="T52" fmla="*/ 38 w 70"/>
                <a:gd name="T5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289">
                  <a:moveTo>
                    <a:pt x="9" y="249"/>
                  </a:moveTo>
                  <a:lnTo>
                    <a:pt x="38" y="259"/>
                  </a:lnTo>
                  <a:lnTo>
                    <a:pt x="29" y="289"/>
                  </a:lnTo>
                  <a:lnTo>
                    <a:pt x="0" y="278"/>
                  </a:lnTo>
                  <a:lnTo>
                    <a:pt x="9" y="249"/>
                  </a:lnTo>
                  <a:close/>
                  <a:moveTo>
                    <a:pt x="22" y="189"/>
                  </a:moveTo>
                  <a:lnTo>
                    <a:pt x="53" y="194"/>
                  </a:lnTo>
                  <a:lnTo>
                    <a:pt x="45" y="225"/>
                  </a:lnTo>
                  <a:lnTo>
                    <a:pt x="15" y="219"/>
                  </a:lnTo>
                  <a:lnTo>
                    <a:pt x="22" y="189"/>
                  </a:lnTo>
                  <a:close/>
                  <a:moveTo>
                    <a:pt x="31" y="125"/>
                  </a:moveTo>
                  <a:lnTo>
                    <a:pt x="62" y="130"/>
                  </a:lnTo>
                  <a:lnTo>
                    <a:pt x="59" y="162"/>
                  </a:lnTo>
                  <a:lnTo>
                    <a:pt x="28" y="158"/>
                  </a:lnTo>
                  <a:lnTo>
                    <a:pt x="31" y="125"/>
                  </a:lnTo>
                  <a:close/>
                  <a:moveTo>
                    <a:pt x="37" y="63"/>
                  </a:moveTo>
                  <a:lnTo>
                    <a:pt x="68" y="65"/>
                  </a:lnTo>
                  <a:lnTo>
                    <a:pt x="68" y="81"/>
                  </a:lnTo>
                  <a:lnTo>
                    <a:pt x="66" y="97"/>
                  </a:lnTo>
                  <a:lnTo>
                    <a:pt x="35" y="94"/>
                  </a:lnTo>
                  <a:lnTo>
                    <a:pt x="35" y="81"/>
                  </a:lnTo>
                  <a:lnTo>
                    <a:pt x="37" y="63"/>
                  </a:lnTo>
                  <a:close/>
                  <a:moveTo>
                    <a:pt x="38" y="0"/>
                  </a:moveTo>
                  <a:lnTo>
                    <a:pt x="70" y="0"/>
                  </a:lnTo>
                  <a:lnTo>
                    <a:pt x="70" y="33"/>
                  </a:lnTo>
                  <a:lnTo>
                    <a:pt x="38" y="33"/>
                  </a:lnTo>
                  <a:lnTo>
                    <a:pt x="38" y="0"/>
                  </a:lnTo>
                  <a:close/>
                </a:path>
              </a:pathLst>
            </a:custGeom>
            <a:solidFill>
              <a:srgbClr val="4206F8"/>
            </a:solidFill>
            <a:ln w="0">
              <a:solidFill>
                <a:srgbClr val="4206F8"/>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2" name="Freeform 75"/>
            <p:cNvSpPr>
              <a:spLocks/>
            </p:cNvSpPr>
            <p:nvPr/>
          </p:nvSpPr>
          <p:spPr bwMode="auto">
            <a:xfrm>
              <a:off x="5504921" y="3465305"/>
              <a:ext cx="860344" cy="795820"/>
            </a:xfrm>
            <a:custGeom>
              <a:avLst/>
              <a:gdLst>
                <a:gd name="T0" fmla="*/ 626 w 721"/>
                <a:gd name="T1" fmla="*/ 0 h 667"/>
                <a:gd name="T2" fmla="*/ 651 w 721"/>
                <a:gd name="T3" fmla="*/ 2 h 667"/>
                <a:gd name="T4" fmla="*/ 679 w 721"/>
                <a:gd name="T5" fmla="*/ 9 h 667"/>
                <a:gd name="T6" fmla="*/ 709 w 721"/>
                <a:gd name="T7" fmla="*/ 24 h 667"/>
                <a:gd name="T8" fmla="*/ 715 w 721"/>
                <a:gd name="T9" fmla="*/ 31 h 667"/>
                <a:gd name="T10" fmla="*/ 719 w 721"/>
                <a:gd name="T11" fmla="*/ 44 h 667"/>
                <a:gd name="T12" fmla="*/ 721 w 721"/>
                <a:gd name="T13" fmla="*/ 61 h 667"/>
                <a:gd name="T14" fmla="*/ 721 w 721"/>
                <a:gd name="T15" fmla="*/ 77 h 667"/>
                <a:gd name="T16" fmla="*/ 719 w 721"/>
                <a:gd name="T17" fmla="*/ 93 h 667"/>
                <a:gd name="T18" fmla="*/ 718 w 721"/>
                <a:gd name="T19" fmla="*/ 108 h 667"/>
                <a:gd name="T20" fmla="*/ 716 w 721"/>
                <a:gd name="T21" fmla="*/ 116 h 667"/>
                <a:gd name="T22" fmla="*/ 716 w 721"/>
                <a:gd name="T23" fmla="*/ 121 h 667"/>
                <a:gd name="T24" fmla="*/ 563 w 721"/>
                <a:gd name="T25" fmla="*/ 667 h 667"/>
                <a:gd name="T26" fmla="*/ 559 w 721"/>
                <a:gd name="T27" fmla="*/ 665 h 667"/>
                <a:gd name="T28" fmla="*/ 545 w 721"/>
                <a:gd name="T29" fmla="*/ 664 h 667"/>
                <a:gd name="T30" fmla="*/ 525 w 721"/>
                <a:gd name="T31" fmla="*/ 661 h 667"/>
                <a:gd name="T32" fmla="*/ 498 w 721"/>
                <a:gd name="T33" fmla="*/ 657 h 667"/>
                <a:gd name="T34" fmla="*/ 466 w 721"/>
                <a:gd name="T35" fmla="*/ 651 h 667"/>
                <a:gd name="T36" fmla="*/ 430 w 721"/>
                <a:gd name="T37" fmla="*/ 645 h 667"/>
                <a:gd name="T38" fmla="*/ 392 w 721"/>
                <a:gd name="T39" fmla="*/ 637 h 667"/>
                <a:gd name="T40" fmla="*/ 352 w 721"/>
                <a:gd name="T41" fmla="*/ 630 h 667"/>
                <a:gd name="T42" fmla="*/ 314 w 721"/>
                <a:gd name="T43" fmla="*/ 621 h 667"/>
                <a:gd name="T44" fmla="*/ 276 w 721"/>
                <a:gd name="T45" fmla="*/ 612 h 667"/>
                <a:gd name="T46" fmla="*/ 239 w 721"/>
                <a:gd name="T47" fmla="*/ 604 h 667"/>
                <a:gd name="T48" fmla="*/ 208 w 721"/>
                <a:gd name="T49" fmla="*/ 595 h 667"/>
                <a:gd name="T50" fmla="*/ 180 w 721"/>
                <a:gd name="T51" fmla="*/ 584 h 667"/>
                <a:gd name="T52" fmla="*/ 159 w 721"/>
                <a:gd name="T53" fmla="*/ 574 h 667"/>
                <a:gd name="T54" fmla="*/ 115 w 721"/>
                <a:gd name="T55" fmla="*/ 548 h 667"/>
                <a:gd name="T56" fmla="*/ 81 w 721"/>
                <a:gd name="T57" fmla="*/ 523 h 667"/>
                <a:gd name="T58" fmla="*/ 53 w 721"/>
                <a:gd name="T59" fmla="*/ 501 h 667"/>
                <a:gd name="T60" fmla="*/ 33 w 721"/>
                <a:gd name="T61" fmla="*/ 480 h 667"/>
                <a:gd name="T62" fmla="*/ 20 w 721"/>
                <a:gd name="T63" fmla="*/ 462 h 667"/>
                <a:gd name="T64" fmla="*/ 9 w 721"/>
                <a:gd name="T65" fmla="*/ 448 h 667"/>
                <a:gd name="T66" fmla="*/ 3 w 721"/>
                <a:gd name="T67" fmla="*/ 436 h 667"/>
                <a:gd name="T68" fmla="*/ 0 w 721"/>
                <a:gd name="T69" fmla="*/ 430 h 667"/>
                <a:gd name="T70" fmla="*/ 0 w 721"/>
                <a:gd name="T71" fmla="*/ 427 h 667"/>
                <a:gd name="T72" fmla="*/ 59 w 721"/>
                <a:gd name="T73" fmla="*/ 75 h 667"/>
                <a:gd name="T74" fmla="*/ 64 w 721"/>
                <a:gd name="T75" fmla="*/ 77 h 667"/>
                <a:gd name="T76" fmla="*/ 76 w 721"/>
                <a:gd name="T77" fmla="*/ 80 h 667"/>
                <a:gd name="T78" fmla="*/ 95 w 721"/>
                <a:gd name="T79" fmla="*/ 86 h 667"/>
                <a:gd name="T80" fmla="*/ 121 w 721"/>
                <a:gd name="T81" fmla="*/ 91 h 667"/>
                <a:gd name="T82" fmla="*/ 152 w 721"/>
                <a:gd name="T83" fmla="*/ 100 h 667"/>
                <a:gd name="T84" fmla="*/ 187 w 721"/>
                <a:gd name="T85" fmla="*/ 109 h 667"/>
                <a:gd name="T86" fmla="*/ 226 w 721"/>
                <a:gd name="T87" fmla="*/ 118 h 667"/>
                <a:gd name="T88" fmla="*/ 267 w 721"/>
                <a:gd name="T89" fmla="*/ 128 h 667"/>
                <a:gd name="T90" fmla="*/ 289 w 721"/>
                <a:gd name="T91" fmla="*/ 130 h 667"/>
                <a:gd name="T92" fmla="*/ 310 w 721"/>
                <a:gd name="T93" fmla="*/ 128 h 667"/>
                <a:gd name="T94" fmla="*/ 327 w 721"/>
                <a:gd name="T95" fmla="*/ 124 h 667"/>
                <a:gd name="T96" fmla="*/ 342 w 721"/>
                <a:gd name="T97" fmla="*/ 118 h 667"/>
                <a:gd name="T98" fmla="*/ 386 w 721"/>
                <a:gd name="T99" fmla="*/ 100 h 667"/>
                <a:gd name="T100" fmla="*/ 430 w 721"/>
                <a:gd name="T101" fmla="*/ 83 h 667"/>
                <a:gd name="T102" fmla="*/ 472 w 721"/>
                <a:gd name="T103" fmla="*/ 64 h 667"/>
                <a:gd name="T104" fmla="*/ 511 w 721"/>
                <a:gd name="T105" fmla="*/ 44 h 667"/>
                <a:gd name="T106" fmla="*/ 547 w 721"/>
                <a:gd name="T107" fmla="*/ 27 h 667"/>
                <a:gd name="T108" fmla="*/ 576 w 721"/>
                <a:gd name="T109" fmla="*/ 13 h 667"/>
                <a:gd name="T110" fmla="*/ 601 w 721"/>
                <a:gd name="T111" fmla="*/ 5 h 667"/>
                <a:gd name="T112" fmla="*/ 626 w 721"/>
                <a:gd name="T113"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1" h="667">
                  <a:moveTo>
                    <a:pt x="626" y="0"/>
                  </a:moveTo>
                  <a:lnTo>
                    <a:pt x="651" y="2"/>
                  </a:lnTo>
                  <a:lnTo>
                    <a:pt x="679" y="9"/>
                  </a:lnTo>
                  <a:lnTo>
                    <a:pt x="709" y="24"/>
                  </a:lnTo>
                  <a:lnTo>
                    <a:pt x="715" y="31"/>
                  </a:lnTo>
                  <a:lnTo>
                    <a:pt x="719" y="44"/>
                  </a:lnTo>
                  <a:lnTo>
                    <a:pt x="721" y="61"/>
                  </a:lnTo>
                  <a:lnTo>
                    <a:pt x="721" y="77"/>
                  </a:lnTo>
                  <a:lnTo>
                    <a:pt x="719" y="93"/>
                  </a:lnTo>
                  <a:lnTo>
                    <a:pt x="718" y="108"/>
                  </a:lnTo>
                  <a:lnTo>
                    <a:pt x="716" y="116"/>
                  </a:lnTo>
                  <a:lnTo>
                    <a:pt x="716" y="121"/>
                  </a:lnTo>
                  <a:lnTo>
                    <a:pt x="563" y="667"/>
                  </a:lnTo>
                  <a:lnTo>
                    <a:pt x="559" y="665"/>
                  </a:lnTo>
                  <a:lnTo>
                    <a:pt x="545" y="664"/>
                  </a:lnTo>
                  <a:lnTo>
                    <a:pt x="525" y="661"/>
                  </a:lnTo>
                  <a:lnTo>
                    <a:pt x="498" y="657"/>
                  </a:lnTo>
                  <a:lnTo>
                    <a:pt x="466" y="651"/>
                  </a:lnTo>
                  <a:lnTo>
                    <a:pt x="430" y="645"/>
                  </a:lnTo>
                  <a:lnTo>
                    <a:pt x="392" y="637"/>
                  </a:lnTo>
                  <a:lnTo>
                    <a:pt x="352" y="630"/>
                  </a:lnTo>
                  <a:lnTo>
                    <a:pt x="314" y="621"/>
                  </a:lnTo>
                  <a:lnTo>
                    <a:pt x="276" y="612"/>
                  </a:lnTo>
                  <a:lnTo>
                    <a:pt x="239" y="604"/>
                  </a:lnTo>
                  <a:lnTo>
                    <a:pt x="208" y="595"/>
                  </a:lnTo>
                  <a:lnTo>
                    <a:pt x="180" y="584"/>
                  </a:lnTo>
                  <a:lnTo>
                    <a:pt x="159" y="574"/>
                  </a:lnTo>
                  <a:lnTo>
                    <a:pt x="115" y="548"/>
                  </a:lnTo>
                  <a:lnTo>
                    <a:pt x="81" y="523"/>
                  </a:lnTo>
                  <a:lnTo>
                    <a:pt x="53" y="501"/>
                  </a:lnTo>
                  <a:lnTo>
                    <a:pt x="33" y="480"/>
                  </a:lnTo>
                  <a:lnTo>
                    <a:pt x="20" y="462"/>
                  </a:lnTo>
                  <a:lnTo>
                    <a:pt x="9" y="448"/>
                  </a:lnTo>
                  <a:lnTo>
                    <a:pt x="3" y="436"/>
                  </a:lnTo>
                  <a:lnTo>
                    <a:pt x="0" y="430"/>
                  </a:lnTo>
                  <a:lnTo>
                    <a:pt x="0" y="427"/>
                  </a:lnTo>
                  <a:lnTo>
                    <a:pt x="59" y="75"/>
                  </a:lnTo>
                  <a:lnTo>
                    <a:pt x="64" y="77"/>
                  </a:lnTo>
                  <a:lnTo>
                    <a:pt x="76" y="80"/>
                  </a:lnTo>
                  <a:lnTo>
                    <a:pt x="95" y="86"/>
                  </a:lnTo>
                  <a:lnTo>
                    <a:pt x="121" y="91"/>
                  </a:lnTo>
                  <a:lnTo>
                    <a:pt x="152" y="100"/>
                  </a:lnTo>
                  <a:lnTo>
                    <a:pt x="187" y="109"/>
                  </a:lnTo>
                  <a:lnTo>
                    <a:pt x="226" y="118"/>
                  </a:lnTo>
                  <a:lnTo>
                    <a:pt x="267" y="128"/>
                  </a:lnTo>
                  <a:lnTo>
                    <a:pt x="289" y="130"/>
                  </a:lnTo>
                  <a:lnTo>
                    <a:pt x="310" y="128"/>
                  </a:lnTo>
                  <a:lnTo>
                    <a:pt x="327" y="124"/>
                  </a:lnTo>
                  <a:lnTo>
                    <a:pt x="342" y="118"/>
                  </a:lnTo>
                  <a:lnTo>
                    <a:pt x="386" y="100"/>
                  </a:lnTo>
                  <a:lnTo>
                    <a:pt x="430" y="83"/>
                  </a:lnTo>
                  <a:lnTo>
                    <a:pt x="472" y="64"/>
                  </a:lnTo>
                  <a:lnTo>
                    <a:pt x="511" y="44"/>
                  </a:lnTo>
                  <a:lnTo>
                    <a:pt x="547" y="27"/>
                  </a:lnTo>
                  <a:lnTo>
                    <a:pt x="576" y="13"/>
                  </a:lnTo>
                  <a:lnTo>
                    <a:pt x="601" y="5"/>
                  </a:lnTo>
                  <a:lnTo>
                    <a:pt x="626" y="0"/>
                  </a:lnTo>
                  <a:close/>
                </a:path>
              </a:pathLst>
            </a:custGeom>
            <a:solidFill>
              <a:srgbClr val="CD9F5E"/>
            </a:solidFill>
            <a:ln w="0">
              <a:solidFill>
                <a:srgbClr val="CD9F5E"/>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3" name="Freeform 76"/>
            <p:cNvSpPr>
              <a:spLocks/>
            </p:cNvSpPr>
            <p:nvPr/>
          </p:nvSpPr>
          <p:spPr bwMode="auto">
            <a:xfrm>
              <a:off x="5239648" y="3482035"/>
              <a:ext cx="451681" cy="683496"/>
            </a:xfrm>
            <a:custGeom>
              <a:avLst/>
              <a:gdLst>
                <a:gd name="T0" fmla="*/ 161 w 379"/>
                <a:gd name="T1" fmla="*/ 0 h 572"/>
                <a:gd name="T2" fmla="*/ 379 w 379"/>
                <a:gd name="T3" fmla="*/ 69 h 572"/>
                <a:gd name="T4" fmla="*/ 217 w 379"/>
                <a:gd name="T5" fmla="*/ 572 h 572"/>
                <a:gd name="T6" fmla="*/ 0 w 379"/>
                <a:gd name="T7" fmla="*/ 503 h 572"/>
                <a:gd name="T8" fmla="*/ 161 w 379"/>
                <a:gd name="T9" fmla="*/ 0 h 572"/>
              </a:gdLst>
              <a:ahLst/>
              <a:cxnLst>
                <a:cxn ang="0">
                  <a:pos x="T0" y="T1"/>
                </a:cxn>
                <a:cxn ang="0">
                  <a:pos x="T2" y="T3"/>
                </a:cxn>
                <a:cxn ang="0">
                  <a:pos x="T4" y="T5"/>
                </a:cxn>
                <a:cxn ang="0">
                  <a:pos x="T6" y="T7"/>
                </a:cxn>
                <a:cxn ang="0">
                  <a:pos x="T8" y="T9"/>
                </a:cxn>
              </a:cxnLst>
              <a:rect l="0" t="0" r="r" b="b"/>
              <a:pathLst>
                <a:path w="379" h="572">
                  <a:moveTo>
                    <a:pt x="161" y="0"/>
                  </a:moveTo>
                  <a:lnTo>
                    <a:pt x="379" y="69"/>
                  </a:lnTo>
                  <a:lnTo>
                    <a:pt x="217" y="572"/>
                  </a:lnTo>
                  <a:lnTo>
                    <a:pt x="0" y="503"/>
                  </a:lnTo>
                  <a:lnTo>
                    <a:pt x="161" y="0"/>
                  </a:lnTo>
                  <a:close/>
                </a:path>
              </a:pathLst>
            </a:custGeom>
            <a:solidFill>
              <a:srgbClr val="D2C8BE"/>
            </a:solidFill>
            <a:ln w="0">
              <a:solidFill>
                <a:srgbClr val="D2C8BE"/>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4" name="Freeform 77"/>
            <p:cNvSpPr>
              <a:spLocks/>
            </p:cNvSpPr>
            <p:nvPr/>
          </p:nvSpPr>
          <p:spPr bwMode="auto">
            <a:xfrm>
              <a:off x="5361530" y="3916986"/>
              <a:ext cx="102764" cy="105153"/>
            </a:xfrm>
            <a:custGeom>
              <a:avLst/>
              <a:gdLst>
                <a:gd name="T0" fmla="*/ 39 w 87"/>
                <a:gd name="T1" fmla="*/ 0 h 87"/>
                <a:gd name="T2" fmla="*/ 57 w 87"/>
                <a:gd name="T3" fmla="*/ 3 h 87"/>
                <a:gd name="T4" fmla="*/ 72 w 87"/>
                <a:gd name="T5" fmla="*/ 10 h 87"/>
                <a:gd name="T6" fmla="*/ 82 w 87"/>
                <a:gd name="T7" fmla="*/ 23 h 87"/>
                <a:gd name="T8" fmla="*/ 87 w 87"/>
                <a:gd name="T9" fmla="*/ 40 h 87"/>
                <a:gd name="T10" fmla="*/ 85 w 87"/>
                <a:gd name="T11" fmla="*/ 57 h 87"/>
                <a:gd name="T12" fmla="*/ 76 w 87"/>
                <a:gd name="T13" fmla="*/ 72 h 87"/>
                <a:gd name="T14" fmla="*/ 63 w 87"/>
                <a:gd name="T15" fmla="*/ 82 h 87"/>
                <a:gd name="T16" fmla="*/ 47 w 87"/>
                <a:gd name="T17" fmla="*/ 87 h 87"/>
                <a:gd name="T18" fmla="*/ 31 w 87"/>
                <a:gd name="T19" fmla="*/ 85 h 87"/>
                <a:gd name="T20" fmla="*/ 14 w 87"/>
                <a:gd name="T21" fmla="*/ 76 h 87"/>
                <a:gd name="T22" fmla="*/ 4 w 87"/>
                <a:gd name="T23" fmla="*/ 63 h 87"/>
                <a:gd name="T24" fmla="*/ 0 w 87"/>
                <a:gd name="T25" fmla="*/ 47 h 87"/>
                <a:gd name="T26" fmla="*/ 3 w 87"/>
                <a:gd name="T27" fmla="*/ 31 h 87"/>
                <a:gd name="T28" fmla="*/ 10 w 87"/>
                <a:gd name="T29" fmla="*/ 15 h 87"/>
                <a:gd name="T30" fmla="*/ 23 w 87"/>
                <a:gd name="T31" fmla="*/ 4 h 87"/>
                <a:gd name="T32" fmla="*/ 39 w 87"/>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39" y="0"/>
                  </a:moveTo>
                  <a:lnTo>
                    <a:pt x="57" y="3"/>
                  </a:lnTo>
                  <a:lnTo>
                    <a:pt x="72" y="10"/>
                  </a:lnTo>
                  <a:lnTo>
                    <a:pt x="82" y="23"/>
                  </a:lnTo>
                  <a:lnTo>
                    <a:pt x="87" y="40"/>
                  </a:lnTo>
                  <a:lnTo>
                    <a:pt x="85" y="57"/>
                  </a:lnTo>
                  <a:lnTo>
                    <a:pt x="76" y="72"/>
                  </a:lnTo>
                  <a:lnTo>
                    <a:pt x="63" y="82"/>
                  </a:lnTo>
                  <a:lnTo>
                    <a:pt x="47" y="87"/>
                  </a:lnTo>
                  <a:lnTo>
                    <a:pt x="31" y="85"/>
                  </a:lnTo>
                  <a:lnTo>
                    <a:pt x="14" y="76"/>
                  </a:lnTo>
                  <a:lnTo>
                    <a:pt x="4" y="63"/>
                  </a:lnTo>
                  <a:lnTo>
                    <a:pt x="0" y="47"/>
                  </a:lnTo>
                  <a:lnTo>
                    <a:pt x="3" y="31"/>
                  </a:lnTo>
                  <a:lnTo>
                    <a:pt x="10" y="15"/>
                  </a:lnTo>
                  <a:lnTo>
                    <a:pt x="23" y="4"/>
                  </a:lnTo>
                  <a:lnTo>
                    <a:pt x="39"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5" name="Freeform 78"/>
            <p:cNvSpPr>
              <a:spLocks/>
            </p:cNvSpPr>
            <p:nvPr/>
          </p:nvSpPr>
          <p:spPr bwMode="auto">
            <a:xfrm>
              <a:off x="5884906" y="3465305"/>
              <a:ext cx="1168633" cy="795820"/>
            </a:xfrm>
            <a:custGeom>
              <a:avLst/>
              <a:gdLst>
                <a:gd name="T0" fmla="*/ 377 w 979"/>
                <a:gd name="T1" fmla="*/ 5 h 667"/>
                <a:gd name="T2" fmla="*/ 432 w 979"/>
                <a:gd name="T3" fmla="*/ 27 h 667"/>
                <a:gd name="T4" fmla="*/ 507 w 979"/>
                <a:gd name="T5" fmla="*/ 64 h 667"/>
                <a:gd name="T6" fmla="*/ 592 w 979"/>
                <a:gd name="T7" fmla="*/ 100 h 667"/>
                <a:gd name="T8" fmla="*/ 652 w 979"/>
                <a:gd name="T9" fmla="*/ 124 h 667"/>
                <a:gd name="T10" fmla="*/ 689 w 979"/>
                <a:gd name="T11" fmla="*/ 130 h 667"/>
                <a:gd name="T12" fmla="*/ 753 w 979"/>
                <a:gd name="T13" fmla="*/ 118 h 667"/>
                <a:gd name="T14" fmla="*/ 826 w 979"/>
                <a:gd name="T15" fmla="*/ 100 h 667"/>
                <a:gd name="T16" fmla="*/ 884 w 979"/>
                <a:gd name="T17" fmla="*/ 86 h 667"/>
                <a:gd name="T18" fmla="*/ 915 w 979"/>
                <a:gd name="T19" fmla="*/ 77 h 667"/>
                <a:gd name="T20" fmla="*/ 979 w 979"/>
                <a:gd name="T21" fmla="*/ 427 h 667"/>
                <a:gd name="T22" fmla="*/ 971 w 979"/>
                <a:gd name="T23" fmla="*/ 437 h 667"/>
                <a:gd name="T24" fmla="*/ 947 w 979"/>
                <a:gd name="T25" fmla="*/ 465 h 667"/>
                <a:gd name="T26" fmla="*/ 912 w 979"/>
                <a:gd name="T27" fmla="*/ 502 h 667"/>
                <a:gd name="T28" fmla="*/ 862 w 979"/>
                <a:gd name="T29" fmla="*/ 540 h 667"/>
                <a:gd name="T30" fmla="*/ 803 w 979"/>
                <a:gd name="T31" fmla="*/ 571 h 667"/>
                <a:gd name="T32" fmla="*/ 745 w 979"/>
                <a:gd name="T33" fmla="*/ 590 h 667"/>
                <a:gd name="T34" fmla="*/ 683 w 979"/>
                <a:gd name="T35" fmla="*/ 605 h 667"/>
                <a:gd name="T36" fmla="*/ 611 w 979"/>
                <a:gd name="T37" fmla="*/ 623 h 667"/>
                <a:gd name="T38" fmla="*/ 541 w 979"/>
                <a:gd name="T39" fmla="*/ 639 h 667"/>
                <a:gd name="T40" fmla="*/ 477 w 979"/>
                <a:gd name="T41" fmla="*/ 654 h 667"/>
                <a:gd name="T42" fmla="*/ 433 w 979"/>
                <a:gd name="T43" fmla="*/ 662 h 667"/>
                <a:gd name="T44" fmla="*/ 415 w 979"/>
                <a:gd name="T45" fmla="*/ 667 h 667"/>
                <a:gd name="T46" fmla="*/ 321 w 979"/>
                <a:gd name="T47" fmla="*/ 161 h 667"/>
                <a:gd name="T48" fmla="*/ 296 w 979"/>
                <a:gd name="T49" fmla="*/ 174 h 667"/>
                <a:gd name="T50" fmla="*/ 250 w 979"/>
                <a:gd name="T51" fmla="*/ 194 h 667"/>
                <a:gd name="T52" fmla="*/ 194 w 979"/>
                <a:gd name="T53" fmla="*/ 221 h 667"/>
                <a:gd name="T54" fmla="*/ 133 w 979"/>
                <a:gd name="T55" fmla="*/ 247 h 667"/>
                <a:gd name="T56" fmla="*/ 87 w 979"/>
                <a:gd name="T57" fmla="*/ 255 h 667"/>
                <a:gd name="T58" fmla="*/ 50 w 979"/>
                <a:gd name="T59" fmla="*/ 242 h 667"/>
                <a:gd name="T60" fmla="*/ 25 w 979"/>
                <a:gd name="T61" fmla="*/ 218 h 667"/>
                <a:gd name="T62" fmla="*/ 9 w 979"/>
                <a:gd name="T63" fmla="*/ 192 h 667"/>
                <a:gd name="T64" fmla="*/ 2 w 979"/>
                <a:gd name="T65" fmla="*/ 174 h 667"/>
                <a:gd name="T66" fmla="*/ 3 w 979"/>
                <a:gd name="T67" fmla="*/ 169 h 667"/>
                <a:gd name="T68" fmla="*/ 27 w 979"/>
                <a:gd name="T69" fmla="*/ 156 h 667"/>
                <a:gd name="T70" fmla="*/ 68 w 979"/>
                <a:gd name="T71" fmla="*/ 134 h 667"/>
                <a:gd name="T72" fmla="*/ 121 w 979"/>
                <a:gd name="T73" fmla="*/ 106 h 667"/>
                <a:gd name="T74" fmla="*/ 175 w 979"/>
                <a:gd name="T75" fmla="*/ 77 h 667"/>
                <a:gd name="T76" fmla="*/ 227 w 979"/>
                <a:gd name="T77" fmla="*/ 47 h 667"/>
                <a:gd name="T78" fmla="*/ 270 w 979"/>
                <a:gd name="T79" fmla="*/ 24 h 667"/>
                <a:gd name="T80" fmla="*/ 327 w 979"/>
                <a:gd name="T81" fmla="*/ 2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9" h="667">
                  <a:moveTo>
                    <a:pt x="354" y="0"/>
                  </a:moveTo>
                  <a:lnTo>
                    <a:pt x="377" y="5"/>
                  </a:lnTo>
                  <a:lnTo>
                    <a:pt x="402" y="13"/>
                  </a:lnTo>
                  <a:lnTo>
                    <a:pt x="432" y="27"/>
                  </a:lnTo>
                  <a:lnTo>
                    <a:pt x="467" y="44"/>
                  </a:lnTo>
                  <a:lnTo>
                    <a:pt x="507" y="64"/>
                  </a:lnTo>
                  <a:lnTo>
                    <a:pt x="549" y="83"/>
                  </a:lnTo>
                  <a:lnTo>
                    <a:pt x="592" y="100"/>
                  </a:lnTo>
                  <a:lnTo>
                    <a:pt x="636" y="118"/>
                  </a:lnTo>
                  <a:lnTo>
                    <a:pt x="652" y="124"/>
                  </a:lnTo>
                  <a:lnTo>
                    <a:pt x="669" y="128"/>
                  </a:lnTo>
                  <a:lnTo>
                    <a:pt x="689" y="130"/>
                  </a:lnTo>
                  <a:lnTo>
                    <a:pt x="711" y="128"/>
                  </a:lnTo>
                  <a:lnTo>
                    <a:pt x="753" y="118"/>
                  </a:lnTo>
                  <a:lnTo>
                    <a:pt x="791" y="109"/>
                  </a:lnTo>
                  <a:lnTo>
                    <a:pt x="826" y="100"/>
                  </a:lnTo>
                  <a:lnTo>
                    <a:pt x="857" y="91"/>
                  </a:lnTo>
                  <a:lnTo>
                    <a:pt x="884" y="86"/>
                  </a:lnTo>
                  <a:lnTo>
                    <a:pt x="903" y="80"/>
                  </a:lnTo>
                  <a:lnTo>
                    <a:pt x="915" y="77"/>
                  </a:lnTo>
                  <a:lnTo>
                    <a:pt x="919" y="75"/>
                  </a:lnTo>
                  <a:lnTo>
                    <a:pt x="979" y="427"/>
                  </a:lnTo>
                  <a:lnTo>
                    <a:pt x="976" y="430"/>
                  </a:lnTo>
                  <a:lnTo>
                    <a:pt x="971" y="437"/>
                  </a:lnTo>
                  <a:lnTo>
                    <a:pt x="960" y="449"/>
                  </a:lnTo>
                  <a:lnTo>
                    <a:pt x="947" y="465"/>
                  </a:lnTo>
                  <a:lnTo>
                    <a:pt x="931" y="483"/>
                  </a:lnTo>
                  <a:lnTo>
                    <a:pt x="912" y="502"/>
                  </a:lnTo>
                  <a:lnTo>
                    <a:pt x="888" y="521"/>
                  </a:lnTo>
                  <a:lnTo>
                    <a:pt x="862" y="540"/>
                  </a:lnTo>
                  <a:lnTo>
                    <a:pt x="834" y="557"/>
                  </a:lnTo>
                  <a:lnTo>
                    <a:pt x="803" y="571"/>
                  </a:lnTo>
                  <a:lnTo>
                    <a:pt x="770" y="583"/>
                  </a:lnTo>
                  <a:lnTo>
                    <a:pt x="745" y="590"/>
                  </a:lnTo>
                  <a:lnTo>
                    <a:pt x="716" y="598"/>
                  </a:lnTo>
                  <a:lnTo>
                    <a:pt x="683" y="605"/>
                  </a:lnTo>
                  <a:lnTo>
                    <a:pt x="648" y="614"/>
                  </a:lnTo>
                  <a:lnTo>
                    <a:pt x="611" y="623"/>
                  </a:lnTo>
                  <a:lnTo>
                    <a:pt x="576" y="630"/>
                  </a:lnTo>
                  <a:lnTo>
                    <a:pt x="541" y="639"/>
                  </a:lnTo>
                  <a:lnTo>
                    <a:pt x="507" y="646"/>
                  </a:lnTo>
                  <a:lnTo>
                    <a:pt x="477" y="654"/>
                  </a:lnTo>
                  <a:lnTo>
                    <a:pt x="452" y="658"/>
                  </a:lnTo>
                  <a:lnTo>
                    <a:pt x="433" y="662"/>
                  </a:lnTo>
                  <a:lnTo>
                    <a:pt x="420" y="665"/>
                  </a:lnTo>
                  <a:lnTo>
                    <a:pt x="415" y="667"/>
                  </a:lnTo>
                  <a:lnTo>
                    <a:pt x="324" y="159"/>
                  </a:lnTo>
                  <a:lnTo>
                    <a:pt x="321" y="161"/>
                  </a:lnTo>
                  <a:lnTo>
                    <a:pt x="311" y="165"/>
                  </a:lnTo>
                  <a:lnTo>
                    <a:pt x="296" y="174"/>
                  </a:lnTo>
                  <a:lnTo>
                    <a:pt x="275" y="184"/>
                  </a:lnTo>
                  <a:lnTo>
                    <a:pt x="250" y="194"/>
                  </a:lnTo>
                  <a:lnTo>
                    <a:pt x="224" y="208"/>
                  </a:lnTo>
                  <a:lnTo>
                    <a:pt x="194" y="221"/>
                  </a:lnTo>
                  <a:lnTo>
                    <a:pt x="164" y="234"/>
                  </a:lnTo>
                  <a:lnTo>
                    <a:pt x="133" y="247"/>
                  </a:lnTo>
                  <a:lnTo>
                    <a:pt x="108" y="255"/>
                  </a:lnTo>
                  <a:lnTo>
                    <a:pt x="87" y="255"/>
                  </a:lnTo>
                  <a:lnTo>
                    <a:pt x="68" y="250"/>
                  </a:lnTo>
                  <a:lnTo>
                    <a:pt x="50" y="242"/>
                  </a:lnTo>
                  <a:lnTo>
                    <a:pt x="37" y="230"/>
                  </a:lnTo>
                  <a:lnTo>
                    <a:pt x="25" y="218"/>
                  </a:lnTo>
                  <a:lnTo>
                    <a:pt x="16" y="205"/>
                  </a:lnTo>
                  <a:lnTo>
                    <a:pt x="9" y="192"/>
                  </a:lnTo>
                  <a:lnTo>
                    <a:pt x="4" y="181"/>
                  </a:lnTo>
                  <a:lnTo>
                    <a:pt x="2" y="174"/>
                  </a:lnTo>
                  <a:lnTo>
                    <a:pt x="0" y="171"/>
                  </a:lnTo>
                  <a:lnTo>
                    <a:pt x="3" y="169"/>
                  </a:lnTo>
                  <a:lnTo>
                    <a:pt x="13" y="165"/>
                  </a:lnTo>
                  <a:lnTo>
                    <a:pt x="27" y="156"/>
                  </a:lnTo>
                  <a:lnTo>
                    <a:pt x="46" y="147"/>
                  </a:lnTo>
                  <a:lnTo>
                    <a:pt x="68" y="134"/>
                  </a:lnTo>
                  <a:lnTo>
                    <a:pt x="93" y="121"/>
                  </a:lnTo>
                  <a:lnTo>
                    <a:pt x="121" y="106"/>
                  </a:lnTo>
                  <a:lnTo>
                    <a:pt x="147" y="91"/>
                  </a:lnTo>
                  <a:lnTo>
                    <a:pt x="175" y="77"/>
                  </a:lnTo>
                  <a:lnTo>
                    <a:pt x="202" y="62"/>
                  </a:lnTo>
                  <a:lnTo>
                    <a:pt x="227" y="47"/>
                  </a:lnTo>
                  <a:lnTo>
                    <a:pt x="250" y="36"/>
                  </a:lnTo>
                  <a:lnTo>
                    <a:pt x="270" y="24"/>
                  </a:lnTo>
                  <a:lnTo>
                    <a:pt x="299" y="9"/>
                  </a:lnTo>
                  <a:lnTo>
                    <a:pt x="327" y="2"/>
                  </a:lnTo>
                  <a:lnTo>
                    <a:pt x="354" y="0"/>
                  </a:lnTo>
                  <a:close/>
                </a:path>
              </a:pathLst>
            </a:custGeom>
            <a:solidFill>
              <a:srgbClr val="4D3713"/>
            </a:solidFill>
            <a:ln w="0">
              <a:solidFill>
                <a:srgbClr val="4D3713"/>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6" name="Freeform 79"/>
            <p:cNvSpPr>
              <a:spLocks/>
            </p:cNvSpPr>
            <p:nvPr/>
          </p:nvSpPr>
          <p:spPr bwMode="auto">
            <a:xfrm>
              <a:off x="5674600" y="3654103"/>
              <a:ext cx="1209261" cy="900973"/>
            </a:xfrm>
            <a:custGeom>
              <a:avLst/>
              <a:gdLst>
                <a:gd name="T0" fmla="*/ 501 w 1012"/>
                <a:gd name="T1" fmla="*/ 0 h 754"/>
                <a:gd name="T2" fmla="*/ 979 w 1012"/>
                <a:gd name="T3" fmla="*/ 350 h 754"/>
                <a:gd name="T4" fmla="*/ 995 w 1012"/>
                <a:gd name="T5" fmla="*/ 365 h 754"/>
                <a:gd name="T6" fmla="*/ 1007 w 1012"/>
                <a:gd name="T7" fmla="*/ 384 h 754"/>
                <a:gd name="T8" fmla="*/ 1012 w 1012"/>
                <a:gd name="T9" fmla="*/ 406 h 754"/>
                <a:gd name="T10" fmla="*/ 1010 w 1012"/>
                <a:gd name="T11" fmla="*/ 428 h 754"/>
                <a:gd name="T12" fmla="*/ 1001 w 1012"/>
                <a:gd name="T13" fmla="*/ 449 h 754"/>
                <a:gd name="T14" fmla="*/ 994 w 1012"/>
                <a:gd name="T15" fmla="*/ 459 h 754"/>
                <a:gd name="T16" fmla="*/ 978 w 1012"/>
                <a:gd name="T17" fmla="*/ 473 h 754"/>
                <a:gd name="T18" fmla="*/ 960 w 1012"/>
                <a:gd name="T19" fmla="*/ 480 h 754"/>
                <a:gd name="T20" fmla="*/ 939 w 1012"/>
                <a:gd name="T21" fmla="*/ 483 h 754"/>
                <a:gd name="T22" fmla="*/ 920 w 1012"/>
                <a:gd name="T23" fmla="*/ 480 h 754"/>
                <a:gd name="T24" fmla="*/ 920 w 1012"/>
                <a:gd name="T25" fmla="*/ 480 h 754"/>
                <a:gd name="T26" fmla="*/ 938 w 1012"/>
                <a:gd name="T27" fmla="*/ 495 h 754"/>
                <a:gd name="T28" fmla="*/ 948 w 1012"/>
                <a:gd name="T29" fmla="*/ 514 h 754"/>
                <a:gd name="T30" fmla="*/ 954 w 1012"/>
                <a:gd name="T31" fmla="*/ 536 h 754"/>
                <a:gd name="T32" fmla="*/ 951 w 1012"/>
                <a:gd name="T33" fmla="*/ 558 h 754"/>
                <a:gd name="T34" fmla="*/ 942 w 1012"/>
                <a:gd name="T35" fmla="*/ 579 h 754"/>
                <a:gd name="T36" fmla="*/ 939 w 1012"/>
                <a:gd name="T37" fmla="*/ 583 h 754"/>
                <a:gd name="T38" fmla="*/ 935 w 1012"/>
                <a:gd name="T39" fmla="*/ 589 h 754"/>
                <a:gd name="T40" fmla="*/ 920 w 1012"/>
                <a:gd name="T41" fmla="*/ 601 h 754"/>
                <a:gd name="T42" fmla="*/ 901 w 1012"/>
                <a:gd name="T43" fmla="*/ 609 h 754"/>
                <a:gd name="T44" fmla="*/ 882 w 1012"/>
                <a:gd name="T45" fmla="*/ 612 h 754"/>
                <a:gd name="T46" fmla="*/ 863 w 1012"/>
                <a:gd name="T47" fmla="*/ 609 h 754"/>
                <a:gd name="T48" fmla="*/ 844 w 1012"/>
                <a:gd name="T49" fmla="*/ 601 h 754"/>
                <a:gd name="T50" fmla="*/ 801 w 1012"/>
                <a:gd name="T51" fmla="*/ 574 h 754"/>
                <a:gd name="T52" fmla="*/ 814 w 1012"/>
                <a:gd name="T53" fmla="*/ 590 h 754"/>
                <a:gd name="T54" fmla="*/ 823 w 1012"/>
                <a:gd name="T55" fmla="*/ 608 h 754"/>
                <a:gd name="T56" fmla="*/ 826 w 1012"/>
                <a:gd name="T57" fmla="*/ 627 h 754"/>
                <a:gd name="T58" fmla="*/ 823 w 1012"/>
                <a:gd name="T59" fmla="*/ 648 h 754"/>
                <a:gd name="T60" fmla="*/ 814 w 1012"/>
                <a:gd name="T61" fmla="*/ 667 h 754"/>
                <a:gd name="T62" fmla="*/ 811 w 1012"/>
                <a:gd name="T63" fmla="*/ 671 h 754"/>
                <a:gd name="T64" fmla="*/ 807 w 1012"/>
                <a:gd name="T65" fmla="*/ 676 h 754"/>
                <a:gd name="T66" fmla="*/ 792 w 1012"/>
                <a:gd name="T67" fmla="*/ 689 h 754"/>
                <a:gd name="T68" fmla="*/ 773 w 1012"/>
                <a:gd name="T69" fmla="*/ 698 h 754"/>
                <a:gd name="T70" fmla="*/ 754 w 1012"/>
                <a:gd name="T71" fmla="*/ 699 h 754"/>
                <a:gd name="T72" fmla="*/ 735 w 1012"/>
                <a:gd name="T73" fmla="*/ 696 h 754"/>
                <a:gd name="T74" fmla="*/ 716 w 1012"/>
                <a:gd name="T75" fmla="*/ 689 h 754"/>
                <a:gd name="T76" fmla="*/ 642 w 1012"/>
                <a:gd name="T77" fmla="*/ 643 h 754"/>
                <a:gd name="T78" fmla="*/ 651 w 1012"/>
                <a:gd name="T79" fmla="*/ 661 h 754"/>
                <a:gd name="T80" fmla="*/ 654 w 1012"/>
                <a:gd name="T81" fmla="*/ 682 h 754"/>
                <a:gd name="T82" fmla="*/ 651 w 1012"/>
                <a:gd name="T83" fmla="*/ 702 h 754"/>
                <a:gd name="T84" fmla="*/ 643 w 1012"/>
                <a:gd name="T85" fmla="*/ 721 h 754"/>
                <a:gd name="T86" fmla="*/ 635 w 1012"/>
                <a:gd name="T87" fmla="*/ 730 h 754"/>
                <a:gd name="T88" fmla="*/ 620 w 1012"/>
                <a:gd name="T89" fmla="*/ 743 h 754"/>
                <a:gd name="T90" fmla="*/ 602 w 1012"/>
                <a:gd name="T91" fmla="*/ 751 h 754"/>
                <a:gd name="T92" fmla="*/ 582 w 1012"/>
                <a:gd name="T93" fmla="*/ 754 h 754"/>
                <a:gd name="T94" fmla="*/ 562 w 1012"/>
                <a:gd name="T95" fmla="*/ 751 h 754"/>
                <a:gd name="T96" fmla="*/ 543 w 1012"/>
                <a:gd name="T97" fmla="*/ 742 h 754"/>
                <a:gd name="T98" fmla="*/ 0 w 1012"/>
                <a:gd name="T99" fmla="*/ 405 h 754"/>
                <a:gd name="T100" fmla="*/ 341 w 1012"/>
                <a:gd name="T101" fmla="*/ 141 h 754"/>
                <a:gd name="T102" fmla="*/ 334 w 1012"/>
                <a:gd name="T103" fmla="*/ 105 h 754"/>
                <a:gd name="T104" fmla="*/ 501 w 1012"/>
                <a:gd name="T105"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2" h="754">
                  <a:moveTo>
                    <a:pt x="501" y="0"/>
                  </a:moveTo>
                  <a:lnTo>
                    <a:pt x="979" y="350"/>
                  </a:lnTo>
                  <a:lnTo>
                    <a:pt x="995" y="365"/>
                  </a:lnTo>
                  <a:lnTo>
                    <a:pt x="1007" y="384"/>
                  </a:lnTo>
                  <a:lnTo>
                    <a:pt x="1012" y="406"/>
                  </a:lnTo>
                  <a:lnTo>
                    <a:pt x="1010" y="428"/>
                  </a:lnTo>
                  <a:lnTo>
                    <a:pt x="1001" y="449"/>
                  </a:lnTo>
                  <a:lnTo>
                    <a:pt x="994" y="459"/>
                  </a:lnTo>
                  <a:lnTo>
                    <a:pt x="978" y="473"/>
                  </a:lnTo>
                  <a:lnTo>
                    <a:pt x="960" y="480"/>
                  </a:lnTo>
                  <a:lnTo>
                    <a:pt x="939" y="483"/>
                  </a:lnTo>
                  <a:lnTo>
                    <a:pt x="920" y="480"/>
                  </a:lnTo>
                  <a:lnTo>
                    <a:pt x="920" y="480"/>
                  </a:lnTo>
                  <a:lnTo>
                    <a:pt x="938" y="495"/>
                  </a:lnTo>
                  <a:lnTo>
                    <a:pt x="948" y="514"/>
                  </a:lnTo>
                  <a:lnTo>
                    <a:pt x="954" y="536"/>
                  </a:lnTo>
                  <a:lnTo>
                    <a:pt x="951" y="558"/>
                  </a:lnTo>
                  <a:lnTo>
                    <a:pt x="942" y="579"/>
                  </a:lnTo>
                  <a:lnTo>
                    <a:pt x="939" y="583"/>
                  </a:lnTo>
                  <a:lnTo>
                    <a:pt x="935" y="589"/>
                  </a:lnTo>
                  <a:lnTo>
                    <a:pt x="920" y="601"/>
                  </a:lnTo>
                  <a:lnTo>
                    <a:pt x="901" y="609"/>
                  </a:lnTo>
                  <a:lnTo>
                    <a:pt x="882" y="612"/>
                  </a:lnTo>
                  <a:lnTo>
                    <a:pt x="863" y="609"/>
                  </a:lnTo>
                  <a:lnTo>
                    <a:pt x="844" y="601"/>
                  </a:lnTo>
                  <a:lnTo>
                    <a:pt x="801" y="574"/>
                  </a:lnTo>
                  <a:lnTo>
                    <a:pt x="814" y="590"/>
                  </a:lnTo>
                  <a:lnTo>
                    <a:pt x="823" y="608"/>
                  </a:lnTo>
                  <a:lnTo>
                    <a:pt x="826" y="627"/>
                  </a:lnTo>
                  <a:lnTo>
                    <a:pt x="823" y="648"/>
                  </a:lnTo>
                  <a:lnTo>
                    <a:pt x="814" y="667"/>
                  </a:lnTo>
                  <a:lnTo>
                    <a:pt x="811" y="671"/>
                  </a:lnTo>
                  <a:lnTo>
                    <a:pt x="807" y="676"/>
                  </a:lnTo>
                  <a:lnTo>
                    <a:pt x="792" y="689"/>
                  </a:lnTo>
                  <a:lnTo>
                    <a:pt x="773" y="698"/>
                  </a:lnTo>
                  <a:lnTo>
                    <a:pt x="754" y="699"/>
                  </a:lnTo>
                  <a:lnTo>
                    <a:pt x="735" y="696"/>
                  </a:lnTo>
                  <a:lnTo>
                    <a:pt x="716" y="689"/>
                  </a:lnTo>
                  <a:lnTo>
                    <a:pt x="642" y="643"/>
                  </a:lnTo>
                  <a:lnTo>
                    <a:pt x="651" y="661"/>
                  </a:lnTo>
                  <a:lnTo>
                    <a:pt x="654" y="682"/>
                  </a:lnTo>
                  <a:lnTo>
                    <a:pt x="651" y="702"/>
                  </a:lnTo>
                  <a:lnTo>
                    <a:pt x="643" y="721"/>
                  </a:lnTo>
                  <a:lnTo>
                    <a:pt x="635" y="730"/>
                  </a:lnTo>
                  <a:lnTo>
                    <a:pt x="620" y="743"/>
                  </a:lnTo>
                  <a:lnTo>
                    <a:pt x="602" y="751"/>
                  </a:lnTo>
                  <a:lnTo>
                    <a:pt x="582" y="754"/>
                  </a:lnTo>
                  <a:lnTo>
                    <a:pt x="562" y="751"/>
                  </a:lnTo>
                  <a:lnTo>
                    <a:pt x="543" y="742"/>
                  </a:lnTo>
                  <a:lnTo>
                    <a:pt x="0" y="405"/>
                  </a:lnTo>
                  <a:lnTo>
                    <a:pt x="341" y="141"/>
                  </a:lnTo>
                  <a:lnTo>
                    <a:pt x="334" y="105"/>
                  </a:lnTo>
                  <a:lnTo>
                    <a:pt x="501" y="0"/>
                  </a:lnTo>
                  <a:close/>
                </a:path>
              </a:pathLst>
            </a:custGeom>
            <a:solidFill>
              <a:srgbClr val="CD9F5E"/>
            </a:solidFill>
            <a:ln w="0">
              <a:solidFill>
                <a:srgbClr val="CD9F5E"/>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7" name="Freeform 80"/>
            <p:cNvSpPr>
              <a:spLocks/>
            </p:cNvSpPr>
            <p:nvPr/>
          </p:nvSpPr>
          <p:spPr bwMode="auto">
            <a:xfrm>
              <a:off x="6886251" y="3482035"/>
              <a:ext cx="449290" cy="683496"/>
            </a:xfrm>
            <a:custGeom>
              <a:avLst/>
              <a:gdLst>
                <a:gd name="T0" fmla="*/ 217 w 377"/>
                <a:gd name="T1" fmla="*/ 0 h 572"/>
                <a:gd name="T2" fmla="*/ 377 w 377"/>
                <a:gd name="T3" fmla="*/ 503 h 572"/>
                <a:gd name="T4" fmla="*/ 161 w 377"/>
                <a:gd name="T5" fmla="*/ 572 h 572"/>
                <a:gd name="T6" fmla="*/ 0 w 377"/>
                <a:gd name="T7" fmla="*/ 69 h 572"/>
                <a:gd name="T8" fmla="*/ 217 w 377"/>
                <a:gd name="T9" fmla="*/ 0 h 572"/>
              </a:gdLst>
              <a:ahLst/>
              <a:cxnLst>
                <a:cxn ang="0">
                  <a:pos x="T0" y="T1"/>
                </a:cxn>
                <a:cxn ang="0">
                  <a:pos x="T2" y="T3"/>
                </a:cxn>
                <a:cxn ang="0">
                  <a:pos x="T4" y="T5"/>
                </a:cxn>
                <a:cxn ang="0">
                  <a:pos x="T6" y="T7"/>
                </a:cxn>
                <a:cxn ang="0">
                  <a:pos x="T8" y="T9"/>
                </a:cxn>
              </a:cxnLst>
              <a:rect l="0" t="0" r="r" b="b"/>
              <a:pathLst>
                <a:path w="377" h="572">
                  <a:moveTo>
                    <a:pt x="217" y="0"/>
                  </a:moveTo>
                  <a:lnTo>
                    <a:pt x="377" y="503"/>
                  </a:lnTo>
                  <a:lnTo>
                    <a:pt x="161" y="572"/>
                  </a:lnTo>
                  <a:lnTo>
                    <a:pt x="0" y="69"/>
                  </a:lnTo>
                  <a:lnTo>
                    <a:pt x="217" y="0"/>
                  </a:lnTo>
                  <a:close/>
                </a:path>
              </a:pathLst>
            </a:custGeom>
            <a:solidFill>
              <a:srgbClr val="857E79"/>
            </a:solidFill>
            <a:ln w="0">
              <a:solidFill>
                <a:srgbClr val="857E79"/>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8" name="Freeform 81"/>
            <p:cNvSpPr>
              <a:spLocks/>
            </p:cNvSpPr>
            <p:nvPr/>
          </p:nvSpPr>
          <p:spPr bwMode="auto">
            <a:xfrm>
              <a:off x="7110896" y="3916986"/>
              <a:ext cx="102764" cy="105153"/>
            </a:xfrm>
            <a:custGeom>
              <a:avLst/>
              <a:gdLst>
                <a:gd name="T0" fmla="*/ 47 w 86"/>
                <a:gd name="T1" fmla="*/ 0 h 87"/>
                <a:gd name="T2" fmla="*/ 63 w 86"/>
                <a:gd name="T3" fmla="*/ 4 h 87"/>
                <a:gd name="T4" fmla="*/ 76 w 86"/>
                <a:gd name="T5" fmla="*/ 15 h 87"/>
                <a:gd name="T6" fmla="*/ 85 w 86"/>
                <a:gd name="T7" fmla="*/ 31 h 87"/>
                <a:gd name="T8" fmla="*/ 86 w 86"/>
                <a:gd name="T9" fmla="*/ 47 h 87"/>
                <a:gd name="T10" fmla="*/ 82 w 86"/>
                <a:gd name="T11" fmla="*/ 63 h 87"/>
                <a:gd name="T12" fmla="*/ 72 w 86"/>
                <a:gd name="T13" fmla="*/ 76 h 87"/>
                <a:gd name="T14" fmla="*/ 57 w 86"/>
                <a:gd name="T15" fmla="*/ 85 h 87"/>
                <a:gd name="T16" fmla="*/ 39 w 86"/>
                <a:gd name="T17" fmla="*/ 87 h 87"/>
                <a:gd name="T18" fmla="*/ 23 w 86"/>
                <a:gd name="T19" fmla="*/ 82 h 87"/>
                <a:gd name="T20" fmla="*/ 10 w 86"/>
                <a:gd name="T21" fmla="*/ 72 h 87"/>
                <a:gd name="T22" fmla="*/ 2 w 86"/>
                <a:gd name="T23" fmla="*/ 57 h 87"/>
                <a:gd name="T24" fmla="*/ 0 w 86"/>
                <a:gd name="T25" fmla="*/ 40 h 87"/>
                <a:gd name="T26" fmla="*/ 4 w 86"/>
                <a:gd name="T27" fmla="*/ 23 h 87"/>
                <a:gd name="T28" fmla="*/ 14 w 86"/>
                <a:gd name="T29" fmla="*/ 10 h 87"/>
                <a:gd name="T30" fmla="*/ 30 w 86"/>
                <a:gd name="T31" fmla="*/ 3 h 87"/>
                <a:gd name="T32" fmla="*/ 47 w 86"/>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7">
                  <a:moveTo>
                    <a:pt x="47" y="0"/>
                  </a:moveTo>
                  <a:lnTo>
                    <a:pt x="63" y="4"/>
                  </a:lnTo>
                  <a:lnTo>
                    <a:pt x="76" y="15"/>
                  </a:lnTo>
                  <a:lnTo>
                    <a:pt x="85" y="31"/>
                  </a:lnTo>
                  <a:lnTo>
                    <a:pt x="86" y="47"/>
                  </a:lnTo>
                  <a:lnTo>
                    <a:pt x="82" y="63"/>
                  </a:lnTo>
                  <a:lnTo>
                    <a:pt x="72" y="76"/>
                  </a:lnTo>
                  <a:lnTo>
                    <a:pt x="57" y="85"/>
                  </a:lnTo>
                  <a:lnTo>
                    <a:pt x="39" y="87"/>
                  </a:lnTo>
                  <a:lnTo>
                    <a:pt x="23" y="82"/>
                  </a:lnTo>
                  <a:lnTo>
                    <a:pt x="10" y="72"/>
                  </a:lnTo>
                  <a:lnTo>
                    <a:pt x="2" y="57"/>
                  </a:lnTo>
                  <a:lnTo>
                    <a:pt x="0" y="40"/>
                  </a:lnTo>
                  <a:lnTo>
                    <a:pt x="4" y="23"/>
                  </a:lnTo>
                  <a:lnTo>
                    <a:pt x="14" y="10"/>
                  </a:lnTo>
                  <a:lnTo>
                    <a:pt x="30" y="3"/>
                  </a:lnTo>
                  <a:lnTo>
                    <a:pt x="47"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39" name="Freeform 82"/>
            <p:cNvSpPr>
              <a:spLocks/>
            </p:cNvSpPr>
            <p:nvPr/>
          </p:nvSpPr>
          <p:spPr bwMode="auto">
            <a:xfrm>
              <a:off x="5997228" y="3819003"/>
              <a:ext cx="886632" cy="736073"/>
            </a:xfrm>
            <a:custGeom>
              <a:avLst/>
              <a:gdLst>
                <a:gd name="T0" fmla="*/ 417 w 741"/>
                <a:gd name="T1" fmla="*/ 0 h 617"/>
                <a:gd name="T2" fmla="*/ 708 w 741"/>
                <a:gd name="T3" fmla="*/ 213 h 617"/>
                <a:gd name="T4" fmla="*/ 724 w 741"/>
                <a:gd name="T5" fmla="*/ 228 h 617"/>
                <a:gd name="T6" fmla="*/ 736 w 741"/>
                <a:gd name="T7" fmla="*/ 247 h 617"/>
                <a:gd name="T8" fmla="*/ 741 w 741"/>
                <a:gd name="T9" fmla="*/ 269 h 617"/>
                <a:gd name="T10" fmla="*/ 739 w 741"/>
                <a:gd name="T11" fmla="*/ 291 h 617"/>
                <a:gd name="T12" fmla="*/ 730 w 741"/>
                <a:gd name="T13" fmla="*/ 312 h 617"/>
                <a:gd name="T14" fmla="*/ 723 w 741"/>
                <a:gd name="T15" fmla="*/ 322 h 617"/>
                <a:gd name="T16" fmla="*/ 707 w 741"/>
                <a:gd name="T17" fmla="*/ 336 h 617"/>
                <a:gd name="T18" fmla="*/ 689 w 741"/>
                <a:gd name="T19" fmla="*/ 343 h 617"/>
                <a:gd name="T20" fmla="*/ 668 w 741"/>
                <a:gd name="T21" fmla="*/ 346 h 617"/>
                <a:gd name="T22" fmla="*/ 649 w 741"/>
                <a:gd name="T23" fmla="*/ 343 h 617"/>
                <a:gd name="T24" fmla="*/ 649 w 741"/>
                <a:gd name="T25" fmla="*/ 343 h 617"/>
                <a:gd name="T26" fmla="*/ 667 w 741"/>
                <a:gd name="T27" fmla="*/ 358 h 617"/>
                <a:gd name="T28" fmla="*/ 677 w 741"/>
                <a:gd name="T29" fmla="*/ 377 h 617"/>
                <a:gd name="T30" fmla="*/ 683 w 741"/>
                <a:gd name="T31" fmla="*/ 399 h 617"/>
                <a:gd name="T32" fmla="*/ 680 w 741"/>
                <a:gd name="T33" fmla="*/ 421 h 617"/>
                <a:gd name="T34" fmla="*/ 671 w 741"/>
                <a:gd name="T35" fmla="*/ 442 h 617"/>
                <a:gd name="T36" fmla="*/ 668 w 741"/>
                <a:gd name="T37" fmla="*/ 446 h 617"/>
                <a:gd name="T38" fmla="*/ 664 w 741"/>
                <a:gd name="T39" fmla="*/ 452 h 617"/>
                <a:gd name="T40" fmla="*/ 649 w 741"/>
                <a:gd name="T41" fmla="*/ 464 h 617"/>
                <a:gd name="T42" fmla="*/ 630 w 741"/>
                <a:gd name="T43" fmla="*/ 472 h 617"/>
                <a:gd name="T44" fmla="*/ 611 w 741"/>
                <a:gd name="T45" fmla="*/ 475 h 617"/>
                <a:gd name="T46" fmla="*/ 592 w 741"/>
                <a:gd name="T47" fmla="*/ 472 h 617"/>
                <a:gd name="T48" fmla="*/ 573 w 741"/>
                <a:gd name="T49" fmla="*/ 464 h 617"/>
                <a:gd name="T50" fmla="*/ 530 w 741"/>
                <a:gd name="T51" fmla="*/ 437 h 617"/>
                <a:gd name="T52" fmla="*/ 543 w 741"/>
                <a:gd name="T53" fmla="*/ 453 h 617"/>
                <a:gd name="T54" fmla="*/ 552 w 741"/>
                <a:gd name="T55" fmla="*/ 471 h 617"/>
                <a:gd name="T56" fmla="*/ 555 w 741"/>
                <a:gd name="T57" fmla="*/ 490 h 617"/>
                <a:gd name="T58" fmla="*/ 552 w 741"/>
                <a:gd name="T59" fmla="*/ 511 h 617"/>
                <a:gd name="T60" fmla="*/ 543 w 741"/>
                <a:gd name="T61" fmla="*/ 530 h 617"/>
                <a:gd name="T62" fmla="*/ 540 w 741"/>
                <a:gd name="T63" fmla="*/ 534 h 617"/>
                <a:gd name="T64" fmla="*/ 536 w 741"/>
                <a:gd name="T65" fmla="*/ 539 h 617"/>
                <a:gd name="T66" fmla="*/ 521 w 741"/>
                <a:gd name="T67" fmla="*/ 552 h 617"/>
                <a:gd name="T68" fmla="*/ 502 w 741"/>
                <a:gd name="T69" fmla="*/ 561 h 617"/>
                <a:gd name="T70" fmla="*/ 483 w 741"/>
                <a:gd name="T71" fmla="*/ 562 h 617"/>
                <a:gd name="T72" fmla="*/ 464 w 741"/>
                <a:gd name="T73" fmla="*/ 559 h 617"/>
                <a:gd name="T74" fmla="*/ 445 w 741"/>
                <a:gd name="T75" fmla="*/ 552 h 617"/>
                <a:gd name="T76" fmla="*/ 371 w 741"/>
                <a:gd name="T77" fmla="*/ 506 h 617"/>
                <a:gd name="T78" fmla="*/ 380 w 741"/>
                <a:gd name="T79" fmla="*/ 524 h 617"/>
                <a:gd name="T80" fmla="*/ 383 w 741"/>
                <a:gd name="T81" fmla="*/ 545 h 617"/>
                <a:gd name="T82" fmla="*/ 380 w 741"/>
                <a:gd name="T83" fmla="*/ 565 h 617"/>
                <a:gd name="T84" fmla="*/ 372 w 741"/>
                <a:gd name="T85" fmla="*/ 584 h 617"/>
                <a:gd name="T86" fmla="*/ 364 w 741"/>
                <a:gd name="T87" fmla="*/ 593 h 617"/>
                <a:gd name="T88" fmla="*/ 349 w 741"/>
                <a:gd name="T89" fmla="*/ 606 h 617"/>
                <a:gd name="T90" fmla="*/ 331 w 741"/>
                <a:gd name="T91" fmla="*/ 614 h 617"/>
                <a:gd name="T92" fmla="*/ 311 w 741"/>
                <a:gd name="T93" fmla="*/ 617 h 617"/>
                <a:gd name="T94" fmla="*/ 291 w 741"/>
                <a:gd name="T95" fmla="*/ 614 h 617"/>
                <a:gd name="T96" fmla="*/ 272 w 741"/>
                <a:gd name="T97" fmla="*/ 605 h 617"/>
                <a:gd name="T98" fmla="*/ 0 w 741"/>
                <a:gd name="T99" fmla="*/ 437 h 617"/>
                <a:gd name="T100" fmla="*/ 417 w 741"/>
                <a:gd name="T101"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1" h="617">
                  <a:moveTo>
                    <a:pt x="417" y="0"/>
                  </a:moveTo>
                  <a:lnTo>
                    <a:pt x="708" y="213"/>
                  </a:lnTo>
                  <a:lnTo>
                    <a:pt x="724" y="228"/>
                  </a:lnTo>
                  <a:lnTo>
                    <a:pt x="736" y="247"/>
                  </a:lnTo>
                  <a:lnTo>
                    <a:pt x="741" y="269"/>
                  </a:lnTo>
                  <a:lnTo>
                    <a:pt x="739" y="291"/>
                  </a:lnTo>
                  <a:lnTo>
                    <a:pt x="730" y="312"/>
                  </a:lnTo>
                  <a:lnTo>
                    <a:pt x="723" y="322"/>
                  </a:lnTo>
                  <a:lnTo>
                    <a:pt x="707" y="336"/>
                  </a:lnTo>
                  <a:lnTo>
                    <a:pt x="689" y="343"/>
                  </a:lnTo>
                  <a:lnTo>
                    <a:pt x="668" y="346"/>
                  </a:lnTo>
                  <a:lnTo>
                    <a:pt x="649" y="343"/>
                  </a:lnTo>
                  <a:lnTo>
                    <a:pt x="649" y="343"/>
                  </a:lnTo>
                  <a:lnTo>
                    <a:pt x="667" y="358"/>
                  </a:lnTo>
                  <a:lnTo>
                    <a:pt x="677" y="377"/>
                  </a:lnTo>
                  <a:lnTo>
                    <a:pt x="683" y="399"/>
                  </a:lnTo>
                  <a:lnTo>
                    <a:pt x="680" y="421"/>
                  </a:lnTo>
                  <a:lnTo>
                    <a:pt x="671" y="442"/>
                  </a:lnTo>
                  <a:lnTo>
                    <a:pt x="668" y="446"/>
                  </a:lnTo>
                  <a:lnTo>
                    <a:pt x="664" y="452"/>
                  </a:lnTo>
                  <a:lnTo>
                    <a:pt x="649" y="464"/>
                  </a:lnTo>
                  <a:lnTo>
                    <a:pt x="630" y="472"/>
                  </a:lnTo>
                  <a:lnTo>
                    <a:pt x="611" y="475"/>
                  </a:lnTo>
                  <a:lnTo>
                    <a:pt x="592" y="472"/>
                  </a:lnTo>
                  <a:lnTo>
                    <a:pt x="573" y="464"/>
                  </a:lnTo>
                  <a:lnTo>
                    <a:pt x="530" y="437"/>
                  </a:lnTo>
                  <a:lnTo>
                    <a:pt x="543" y="453"/>
                  </a:lnTo>
                  <a:lnTo>
                    <a:pt x="552" y="471"/>
                  </a:lnTo>
                  <a:lnTo>
                    <a:pt x="555" y="490"/>
                  </a:lnTo>
                  <a:lnTo>
                    <a:pt x="552" y="511"/>
                  </a:lnTo>
                  <a:lnTo>
                    <a:pt x="543" y="530"/>
                  </a:lnTo>
                  <a:lnTo>
                    <a:pt x="540" y="534"/>
                  </a:lnTo>
                  <a:lnTo>
                    <a:pt x="536" y="539"/>
                  </a:lnTo>
                  <a:lnTo>
                    <a:pt x="521" y="552"/>
                  </a:lnTo>
                  <a:lnTo>
                    <a:pt x="502" y="561"/>
                  </a:lnTo>
                  <a:lnTo>
                    <a:pt x="483" y="562"/>
                  </a:lnTo>
                  <a:lnTo>
                    <a:pt x="464" y="559"/>
                  </a:lnTo>
                  <a:lnTo>
                    <a:pt x="445" y="552"/>
                  </a:lnTo>
                  <a:lnTo>
                    <a:pt x="371" y="506"/>
                  </a:lnTo>
                  <a:lnTo>
                    <a:pt x="380" y="524"/>
                  </a:lnTo>
                  <a:lnTo>
                    <a:pt x="383" y="545"/>
                  </a:lnTo>
                  <a:lnTo>
                    <a:pt x="380" y="565"/>
                  </a:lnTo>
                  <a:lnTo>
                    <a:pt x="372" y="584"/>
                  </a:lnTo>
                  <a:lnTo>
                    <a:pt x="364" y="593"/>
                  </a:lnTo>
                  <a:lnTo>
                    <a:pt x="349" y="606"/>
                  </a:lnTo>
                  <a:lnTo>
                    <a:pt x="331" y="614"/>
                  </a:lnTo>
                  <a:lnTo>
                    <a:pt x="311" y="617"/>
                  </a:lnTo>
                  <a:lnTo>
                    <a:pt x="291" y="614"/>
                  </a:lnTo>
                  <a:lnTo>
                    <a:pt x="272" y="605"/>
                  </a:lnTo>
                  <a:lnTo>
                    <a:pt x="0" y="437"/>
                  </a:lnTo>
                  <a:lnTo>
                    <a:pt x="417" y="0"/>
                  </a:lnTo>
                  <a:close/>
                </a:path>
              </a:pathLst>
            </a:custGeom>
            <a:solidFill>
              <a:srgbClr val="BF8848"/>
            </a:solidFill>
            <a:ln w="0">
              <a:solidFill>
                <a:srgbClr val="BF8848"/>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0" name="Freeform 83"/>
            <p:cNvSpPr>
              <a:spLocks/>
            </p:cNvSpPr>
            <p:nvPr/>
          </p:nvSpPr>
          <p:spPr bwMode="auto">
            <a:xfrm>
              <a:off x="5851449" y="4043648"/>
              <a:ext cx="212697" cy="394325"/>
            </a:xfrm>
            <a:custGeom>
              <a:avLst/>
              <a:gdLst>
                <a:gd name="T0" fmla="*/ 99 w 178"/>
                <a:gd name="T1" fmla="*/ 0 h 330"/>
                <a:gd name="T2" fmla="*/ 121 w 178"/>
                <a:gd name="T3" fmla="*/ 2 h 330"/>
                <a:gd name="T4" fmla="*/ 143 w 178"/>
                <a:gd name="T5" fmla="*/ 9 h 330"/>
                <a:gd name="T6" fmla="*/ 159 w 178"/>
                <a:gd name="T7" fmla="*/ 24 h 330"/>
                <a:gd name="T8" fmla="*/ 171 w 178"/>
                <a:gd name="T9" fmla="*/ 42 h 330"/>
                <a:gd name="T10" fmla="*/ 178 w 178"/>
                <a:gd name="T11" fmla="*/ 64 h 330"/>
                <a:gd name="T12" fmla="*/ 177 w 178"/>
                <a:gd name="T13" fmla="*/ 86 h 330"/>
                <a:gd name="T14" fmla="*/ 141 w 178"/>
                <a:gd name="T15" fmla="*/ 274 h 330"/>
                <a:gd name="T16" fmla="*/ 133 w 178"/>
                <a:gd name="T17" fmla="*/ 295 h 330"/>
                <a:gd name="T18" fmla="*/ 119 w 178"/>
                <a:gd name="T19" fmla="*/ 312 h 330"/>
                <a:gd name="T20" fmla="*/ 100 w 178"/>
                <a:gd name="T21" fmla="*/ 324 h 330"/>
                <a:gd name="T22" fmla="*/ 80 w 178"/>
                <a:gd name="T23" fmla="*/ 330 h 330"/>
                <a:gd name="T24" fmla="*/ 56 w 178"/>
                <a:gd name="T25" fmla="*/ 330 h 330"/>
                <a:gd name="T26" fmla="*/ 50 w 178"/>
                <a:gd name="T27" fmla="*/ 327 h 330"/>
                <a:gd name="T28" fmla="*/ 44 w 178"/>
                <a:gd name="T29" fmla="*/ 326 h 330"/>
                <a:gd name="T30" fmla="*/ 28 w 178"/>
                <a:gd name="T31" fmla="*/ 315 h 330"/>
                <a:gd name="T32" fmla="*/ 13 w 178"/>
                <a:gd name="T33" fmla="*/ 302 h 330"/>
                <a:gd name="T34" fmla="*/ 4 w 178"/>
                <a:gd name="T35" fmla="*/ 284 h 330"/>
                <a:gd name="T36" fmla="*/ 0 w 178"/>
                <a:gd name="T37" fmla="*/ 265 h 330"/>
                <a:gd name="T38" fmla="*/ 2 w 178"/>
                <a:gd name="T39" fmla="*/ 245 h 330"/>
                <a:gd name="T40" fmla="*/ 35 w 178"/>
                <a:gd name="T41" fmla="*/ 56 h 330"/>
                <a:gd name="T42" fmla="*/ 44 w 178"/>
                <a:gd name="T43" fmla="*/ 36 h 330"/>
                <a:gd name="T44" fmla="*/ 59 w 178"/>
                <a:gd name="T45" fmla="*/ 18 h 330"/>
                <a:gd name="T46" fmla="*/ 77 w 178"/>
                <a:gd name="T47" fmla="*/ 6 h 330"/>
                <a:gd name="T48" fmla="*/ 99 w 178"/>
                <a:gd name="T4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30">
                  <a:moveTo>
                    <a:pt x="99" y="0"/>
                  </a:moveTo>
                  <a:lnTo>
                    <a:pt x="121" y="2"/>
                  </a:lnTo>
                  <a:lnTo>
                    <a:pt x="143" y="9"/>
                  </a:lnTo>
                  <a:lnTo>
                    <a:pt x="159" y="24"/>
                  </a:lnTo>
                  <a:lnTo>
                    <a:pt x="171" y="42"/>
                  </a:lnTo>
                  <a:lnTo>
                    <a:pt x="178" y="64"/>
                  </a:lnTo>
                  <a:lnTo>
                    <a:pt x="177" y="86"/>
                  </a:lnTo>
                  <a:lnTo>
                    <a:pt x="141" y="274"/>
                  </a:lnTo>
                  <a:lnTo>
                    <a:pt x="133" y="295"/>
                  </a:lnTo>
                  <a:lnTo>
                    <a:pt x="119" y="312"/>
                  </a:lnTo>
                  <a:lnTo>
                    <a:pt x="100" y="324"/>
                  </a:lnTo>
                  <a:lnTo>
                    <a:pt x="80" y="330"/>
                  </a:lnTo>
                  <a:lnTo>
                    <a:pt x="56" y="330"/>
                  </a:lnTo>
                  <a:lnTo>
                    <a:pt x="50" y="327"/>
                  </a:lnTo>
                  <a:lnTo>
                    <a:pt x="44" y="326"/>
                  </a:lnTo>
                  <a:lnTo>
                    <a:pt x="28" y="315"/>
                  </a:lnTo>
                  <a:lnTo>
                    <a:pt x="13" y="302"/>
                  </a:lnTo>
                  <a:lnTo>
                    <a:pt x="4" y="284"/>
                  </a:lnTo>
                  <a:lnTo>
                    <a:pt x="0" y="265"/>
                  </a:lnTo>
                  <a:lnTo>
                    <a:pt x="2" y="245"/>
                  </a:lnTo>
                  <a:lnTo>
                    <a:pt x="35" y="56"/>
                  </a:lnTo>
                  <a:lnTo>
                    <a:pt x="44" y="36"/>
                  </a:lnTo>
                  <a:lnTo>
                    <a:pt x="59" y="18"/>
                  </a:lnTo>
                  <a:lnTo>
                    <a:pt x="77" y="6"/>
                  </a:lnTo>
                  <a:lnTo>
                    <a:pt x="99" y="0"/>
                  </a:lnTo>
                  <a:close/>
                </a:path>
              </a:pathLst>
            </a:custGeom>
            <a:solidFill>
              <a:srgbClr val="4D3713"/>
            </a:solidFill>
            <a:ln w="0">
              <a:solidFill>
                <a:srgbClr val="4D3713"/>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1" name="Freeform 84"/>
            <p:cNvSpPr>
              <a:spLocks/>
            </p:cNvSpPr>
            <p:nvPr/>
          </p:nvSpPr>
          <p:spPr bwMode="auto">
            <a:xfrm>
              <a:off x="6004398" y="4132072"/>
              <a:ext cx="205526" cy="377596"/>
            </a:xfrm>
            <a:custGeom>
              <a:avLst/>
              <a:gdLst>
                <a:gd name="T0" fmla="*/ 94 w 171"/>
                <a:gd name="T1" fmla="*/ 0 h 317"/>
                <a:gd name="T2" fmla="*/ 116 w 171"/>
                <a:gd name="T3" fmla="*/ 0 h 317"/>
                <a:gd name="T4" fmla="*/ 137 w 171"/>
                <a:gd name="T5" fmla="*/ 9 h 317"/>
                <a:gd name="T6" fmla="*/ 154 w 171"/>
                <a:gd name="T7" fmla="*/ 23 h 317"/>
                <a:gd name="T8" fmla="*/ 165 w 171"/>
                <a:gd name="T9" fmla="*/ 40 h 317"/>
                <a:gd name="T10" fmla="*/ 171 w 171"/>
                <a:gd name="T11" fmla="*/ 61 h 317"/>
                <a:gd name="T12" fmla="*/ 171 w 171"/>
                <a:gd name="T13" fmla="*/ 83 h 317"/>
                <a:gd name="T14" fmla="*/ 137 w 171"/>
                <a:gd name="T15" fmla="*/ 262 h 317"/>
                <a:gd name="T16" fmla="*/ 128 w 171"/>
                <a:gd name="T17" fmla="*/ 283 h 317"/>
                <a:gd name="T18" fmla="*/ 115 w 171"/>
                <a:gd name="T19" fmla="*/ 301 h 317"/>
                <a:gd name="T20" fmla="*/ 97 w 171"/>
                <a:gd name="T21" fmla="*/ 311 h 317"/>
                <a:gd name="T22" fmla="*/ 76 w 171"/>
                <a:gd name="T23" fmla="*/ 317 h 317"/>
                <a:gd name="T24" fmla="*/ 54 w 171"/>
                <a:gd name="T25" fmla="*/ 317 h 317"/>
                <a:gd name="T26" fmla="*/ 44 w 171"/>
                <a:gd name="T27" fmla="*/ 312 h 317"/>
                <a:gd name="T28" fmla="*/ 26 w 171"/>
                <a:gd name="T29" fmla="*/ 304 h 317"/>
                <a:gd name="T30" fmla="*/ 13 w 171"/>
                <a:gd name="T31" fmla="*/ 290 h 317"/>
                <a:gd name="T32" fmla="*/ 4 w 171"/>
                <a:gd name="T33" fmla="*/ 273 h 317"/>
                <a:gd name="T34" fmla="*/ 0 w 171"/>
                <a:gd name="T35" fmla="*/ 255 h 317"/>
                <a:gd name="T36" fmla="*/ 1 w 171"/>
                <a:gd name="T37" fmla="*/ 234 h 317"/>
                <a:gd name="T38" fmla="*/ 35 w 171"/>
                <a:gd name="T39" fmla="*/ 55 h 317"/>
                <a:gd name="T40" fmla="*/ 42 w 171"/>
                <a:gd name="T41" fmla="*/ 34 h 317"/>
                <a:gd name="T42" fmla="*/ 57 w 171"/>
                <a:gd name="T43" fmla="*/ 17 h 317"/>
                <a:gd name="T44" fmla="*/ 75 w 171"/>
                <a:gd name="T45" fmla="*/ 6 h 317"/>
                <a:gd name="T46" fmla="*/ 94 w 171"/>
                <a:gd name="T4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317">
                  <a:moveTo>
                    <a:pt x="94" y="0"/>
                  </a:moveTo>
                  <a:lnTo>
                    <a:pt x="116" y="0"/>
                  </a:lnTo>
                  <a:lnTo>
                    <a:pt x="137" y="9"/>
                  </a:lnTo>
                  <a:lnTo>
                    <a:pt x="154" y="23"/>
                  </a:lnTo>
                  <a:lnTo>
                    <a:pt x="165" y="40"/>
                  </a:lnTo>
                  <a:lnTo>
                    <a:pt x="171" y="61"/>
                  </a:lnTo>
                  <a:lnTo>
                    <a:pt x="171" y="83"/>
                  </a:lnTo>
                  <a:lnTo>
                    <a:pt x="137" y="262"/>
                  </a:lnTo>
                  <a:lnTo>
                    <a:pt x="128" y="283"/>
                  </a:lnTo>
                  <a:lnTo>
                    <a:pt x="115" y="301"/>
                  </a:lnTo>
                  <a:lnTo>
                    <a:pt x="97" y="311"/>
                  </a:lnTo>
                  <a:lnTo>
                    <a:pt x="76" y="317"/>
                  </a:lnTo>
                  <a:lnTo>
                    <a:pt x="54" y="317"/>
                  </a:lnTo>
                  <a:lnTo>
                    <a:pt x="44" y="312"/>
                  </a:lnTo>
                  <a:lnTo>
                    <a:pt x="26" y="304"/>
                  </a:lnTo>
                  <a:lnTo>
                    <a:pt x="13" y="290"/>
                  </a:lnTo>
                  <a:lnTo>
                    <a:pt x="4" y="273"/>
                  </a:lnTo>
                  <a:lnTo>
                    <a:pt x="0" y="255"/>
                  </a:lnTo>
                  <a:lnTo>
                    <a:pt x="1" y="234"/>
                  </a:lnTo>
                  <a:lnTo>
                    <a:pt x="35" y="55"/>
                  </a:lnTo>
                  <a:lnTo>
                    <a:pt x="42" y="34"/>
                  </a:lnTo>
                  <a:lnTo>
                    <a:pt x="57" y="17"/>
                  </a:lnTo>
                  <a:lnTo>
                    <a:pt x="75" y="6"/>
                  </a:lnTo>
                  <a:lnTo>
                    <a:pt x="94" y="0"/>
                  </a:lnTo>
                  <a:close/>
                </a:path>
              </a:pathLst>
            </a:custGeom>
            <a:solidFill>
              <a:srgbClr val="4D3713"/>
            </a:solidFill>
            <a:ln w="0">
              <a:solidFill>
                <a:srgbClr val="4D3713"/>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2" name="Freeform 85"/>
            <p:cNvSpPr>
              <a:spLocks/>
            </p:cNvSpPr>
            <p:nvPr/>
          </p:nvSpPr>
          <p:spPr bwMode="auto">
            <a:xfrm>
              <a:off x="6143009" y="4218108"/>
              <a:ext cx="184019" cy="341748"/>
            </a:xfrm>
            <a:custGeom>
              <a:avLst/>
              <a:gdLst>
                <a:gd name="T0" fmla="*/ 85 w 154"/>
                <a:gd name="T1" fmla="*/ 0 h 285"/>
                <a:gd name="T2" fmla="*/ 104 w 154"/>
                <a:gd name="T3" fmla="*/ 0 h 285"/>
                <a:gd name="T4" fmla="*/ 123 w 154"/>
                <a:gd name="T5" fmla="*/ 7 h 285"/>
                <a:gd name="T6" fmla="*/ 138 w 154"/>
                <a:gd name="T7" fmla="*/ 20 h 285"/>
                <a:gd name="T8" fmla="*/ 148 w 154"/>
                <a:gd name="T9" fmla="*/ 35 h 285"/>
                <a:gd name="T10" fmla="*/ 154 w 154"/>
                <a:gd name="T11" fmla="*/ 54 h 285"/>
                <a:gd name="T12" fmla="*/ 153 w 154"/>
                <a:gd name="T13" fmla="*/ 73 h 285"/>
                <a:gd name="T14" fmla="*/ 122 w 154"/>
                <a:gd name="T15" fmla="*/ 237 h 285"/>
                <a:gd name="T16" fmla="*/ 116 w 154"/>
                <a:gd name="T17" fmla="*/ 256 h 285"/>
                <a:gd name="T18" fmla="*/ 103 w 154"/>
                <a:gd name="T19" fmla="*/ 270 h 285"/>
                <a:gd name="T20" fmla="*/ 88 w 154"/>
                <a:gd name="T21" fmla="*/ 281 h 285"/>
                <a:gd name="T22" fmla="*/ 69 w 154"/>
                <a:gd name="T23" fmla="*/ 285 h 285"/>
                <a:gd name="T24" fmla="*/ 48 w 154"/>
                <a:gd name="T25" fmla="*/ 285 h 285"/>
                <a:gd name="T26" fmla="*/ 39 w 154"/>
                <a:gd name="T27" fmla="*/ 282 h 285"/>
                <a:gd name="T28" fmla="*/ 20 w 154"/>
                <a:gd name="T29" fmla="*/ 270 h 285"/>
                <a:gd name="T30" fmla="*/ 7 w 154"/>
                <a:gd name="T31" fmla="*/ 254 h 285"/>
                <a:gd name="T32" fmla="*/ 0 w 154"/>
                <a:gd name="T33" fmla="*/ 234 h 285"/>
                <a:gd name="T34" fmla="*/ 1 w 154"/>
                <a:gd name="T35" fmla="*/ 211 h 285"/>
                <a:gd name="T36" fmla="*/ 30 w 154"/>
                <a:gd name="T37" fmla="*/ 48 h 285"/>
                <a:gd name="T38" fmla="*/ 38 w 154"/>
                <a:gd name="T39" fmla="*/ 30 h 285"/>
                <a:gd name="T40" fmla="*/ 50 w 154"/>
                <a:gd name="T41" fmla="*/ 14 h 285"/>
                <a:gd name="T42" fmla="*/ 66 w 154"/>
                <a:gd name="T43" fmla="*/ 4 h 285"/>
                <a:gd name="T44" fmla="*/ 85 w 154"/>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285">
                  <a:moveTo>
                    <a:pt x="85" y="0"/>
                  </a:moveTo>
                  <a:lnTo>
                    <a:pt x="104" y="0"/>
                  </a:lnTo>
                  <a:lnTo>
                    <a:pt x="123" y="7"/>
                  </a:lnTo>
                  <a:lnTo>
                    <a:pt x="138" y="20"/>
                  </a:lnTo>
                  <a:lnTo>
                    <a:pt x="148" y="35"/>
                  </a:lnTo>
                  <a:lnTo>
                    <a:pt x="154" y="54"/>
                  </a:lnTo>
                  <a:lnTo>
                    <a:pt x="153" y="73"/>
                  </a:lnTo>
                  <a:lnTo>
                    <a:pt x="122" y="237"/>
                  </a:lnTo>
                  <a:lnTo>
                    <a:pt x="116" y="256"/>
                  </a:lnTo>
                  <a:lnTo>
                    <a:pt x="103" y="270"/>
                  </a:lnTo>
                  <a:lnTo>
                    <a:pt x="88" y="281"/>
                  </a:lnTo>
                  <a:lnTo>
                    <a:pt x="69" y="285"/>
                  </a:lnTo>
                  <a:lnTo>
                    <a:pt x="48" y="285"/>
                  </a:lnTo>
                  <a:lnTo>
                    <a:pt x="39" y="282"/>
                  </a:lnTo>
                  <a:lnTo>
                    <a:pt x="20" y="270"/>
                  </a:lnTo>
                  <a:lnTo>
                    <a:pt x="7" y="254"/>
                  </a:lnTo>
                  <a:lnTo>
                    <a:pt x="0" y="234"/>
                  </a:lnTo>
                  <a:lnTo>
                    <a:pt x="1" y="211"/>
                  </a:lnTo>
                  <a:lnTo>
                    <a:pt x="30" y="48"/>
                  </a:lnTo>
                  <a:lnTo>
                    <a:pt x="38" y="30"/>
                  </a:lnTo>
                  <a:lnTo>
                    <a:pt x="50" y="14"/>
                  </a:lnTo>
                  <a:lnTo>
                    <a:pt x="66" y="4"/>
                  </a:lnTo>
                  <a:lnTo>
                    <a:pt x="85" y="0"/>
                  </a:lnTo>
                  <a:close/>
                </a:path>
              </a:pathLst>
            </a:custGeom>
            <a:solidFill>
              <a:srgbClr val="4D3713"/>
            </a:solidFill>
            <a:ln w="0">
              <a:solidFill>
                <a:srgbClr val="4D3713"/>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3" name="Freeform 86"/>
            <p:cNvSpPr>
              <a:spLocks/>
            </p:cNvSpPr>
            <p:nvPr/>
          </p:nvSpPr>
          <p:spPr bwMode="auto">
            <a:xfrm>
              <a:off x="5717617" y="4012580"/>
              <a:ext cx="181628" cy="344137"/>
            </a:xfrm>
            <a:custGeom>
              <a:avLst/>
              <a:gdLst>
                <a:gd name="T0" fmla="*/ 84 w 153"/>
                <a:gd name="T1" fmla="*/ 0 h 287"/>
                <a:gd name="T2" fmla="*/ 105 w 153"/>
                <a:gd name="T3" fmla="*/ 2 h 287"/>
                <a:gd name="T4" fmla="*/ 122 w 153"/>
                <a:gd name="T5" fmla="*/ 8 h 287"/>
                <a:gd name="T6" fmla="*/ 139 w 153"/>
                <a:gd name="T7" fmla="*/ 21 h 287"/>
                <a:gd name="T8" fmla="*/ 149 w 153"/>
                <a:gd name="T9" fmla="*/ 37 h 287"/>
                <a:gd name="T10" fmla="*/ 153 w 153"/>
                <a:gd name="T11" fmla="*/ 55 h 287"/>
                <a:gd name="T12" fmla="*/ 153 w 153"/>
                <a:gd name="T13" fmla="*/ 75 h 287"/>
                <a:gd name="T14" fmla="*/ 122 w 153"/>
                <a:gd name="T15" fmla="*/ 237 h 287"/>
                <a:gd name="T16" fmla="*/ 115 w 153"/>
                <a:gd name="T17" fmla="*/ 256 h 287"/>
                <a:gd name="T18" fmla="*/ 103 w 153"/>
                <a:gd name="T19" fmla="*/ 271 h 287"/>
                <a:gd name="T20" fmla="*/ 87 w 153"/>
                <a:gd name="T21" fmla="*/ 281 h 287"/>
                <a:gd name="T22" fmla="*/ 68 w 153"/>
                <a:gd name="T23" fmla="*/ 287 h 287"/>
                <a:gd name="T24" fmla="*/ 49 w 153"/>
                <a:gd name="T25" fmla="*/ 286 h 287"/>
                <a:gd name="T26" fmla="*/ 38 w 153"/>
                <a:gd name="T27" fmla="*/ 283 h 287"/>
                <a:gd name="T28" fmla="*/ 19 w 153"/>
                <a:gd name="T29" fmla="*/ 271 h 287"/>
                <a:gd name="T30" fmla="*/ 6 w 153"/>
                <a:gd name="T31" fmla="*/ 255 h 287"/>
                <a:gd name="T32" fmla="*/ 0 w 153"/>
                <a:gd name="T33" fmla="*/ 234 h 287"/>
                <a:gd name="T34" fmla="*/ 0 w 153"/>
                <a:gd name="T35" fmla="*/ 212 h 287"/>
                <a:gd name="T36" fmla="*/ 31 w 153"/>
                <a:gd name="T37" fmla="*/ 49 h 287"/>
                <a:gd name="T38" fmla="*/ 38 w 153"/>
                <a:gd name="T39" fmla="*/ 31 h 287"/>
                <a:gd name="T40" fmla="*/ 50 w 153"/>
                <a:gd name="T41" fmla="*/ 17 h 287"/>
                <a:gd name="T42" fmla="*/ 66 w 153"/>
                <a:gd name="T43" fmla="*/ 5 h 287"/>
                <a:gd name="T44" fmla="*/ 84 w 153"/>
                <a:gd name="T4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87">
                  <a:moveTo>
                    <a:pt x="84" y="0"/>
                  </a:moveTo>
                  <a:lnTo>
                    <a:pt x="105" y="2"/>
                  </a:lnTo>
                  <a:lnTo>
                    <a:pt x="122" y="8"/>
                  </a:lnTo>
                  <a:lnTo>
                    <a:pt x="139" y="21"/>
                  </a:lnTo>
                  <a:lnTo>
                    <a:pt x="149" y="37"/>
                  </a:lnTo>
                  <a:lnTo>
                    <a:pt x="153" y="55"/>
                  </a:lnTo>
                  <a:lnTo>
                    <a:pt x="153" y="75"/>
                  </a:lnTo>
                  <a:lnTo>
                    <a:pt x="122" y="237"/>
                  </a:lnTo>
                  <a:lnTo>
                    <a:pt x="115" y="256"/>
                  </a:lnTo>
                  <a:lnTo>
                    <a:pt x="103" y="271"/>
                  </a:lnTo>
                  <a:lnTo>
                    <a:pt x="87" y="281"/>
                  </a:lnTo>
                  <a:lnTo>
                    <a:pt x="68" y="287"/>
                  </a:lnTo>
                  <a:lnTo>
                    <a:pt x="49" y="286"/>
                  </a:lnTo>
                  <a:lnTo>
                    <a:pt x="38" y="283"/>
                  </a:lnTo>
                  <a:lnTo>
                    <a:pt x="19" y="271"/>
                  </a:lnTo>
                  <a:lnTo>
                    <a:pt x="6" y="255"/>
                  </a:lnTo>
                  <a:lnTo>
                    <a:pt x="0" y="234"/>
                  </a:lnTo>
                  <a:lnTo>
                    <a:pt x="0" y="212"/>
                  </a:lnTo>
                  <a:lnTo>
                    <a:pt x="31" y="49"/>
                  </a:lnTo>
                  <a:lnTo>
                    <a:pt x="38" y="31"/>
                  </a:lnTo>
                  <a:lnTo>
                    <a:pt x="50" y="17"/>
                  </a:lnTo>
                  <a:lnTo>
                    <a:pt x="66" y="5"/>
                  </a:lnTo>
                  <a:lnTo>
                    <a:pt x="84" y="0"/>
                  </a:lnTo>
                  <a:close/>
                </a:path>
              </a:pathLst>
            </a:custGeom>
            <a:solidFill>
              <a:srgbClr val="4D3713"/>
            </a:solidFill>
            <a:ln w="0">
              <a:solidFill>
                <a:srgbClr val="4D3713"/>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4" name="Freeform 87"/>
            <p:cNvSpPr>
              <a:spLocks noEditPoints="1"/>
            </p:cNvSpPr>
            <p:nvPr/>
          </p:nvSpPr>
          <p:spPr bwMode="auto">
            <a:xfrm>
              <a:off x="5459513" y="2798539"/>
              <a:ext cx="272442" cy="265273"/>
            </a:xfrm>
            <a:custGeom>
              <a:avLst/>
              <a:gdLst>
                <a:gd name="T0" fmla="*/ 208 w 228"/>
                <a:gd name="T1" fmla="*/ 179 h 223"/>
                <a:gd name="T2" fmla="*/ 228 w 228"/>
                <a:gd name="T3" fmla="*/ 204 h 223"/>
                <a:gd name="T4" fmla="*/ 203 w 228"/>
                <a:gd name="T5" fmla="*/ 223 h 223"/>
                <a:gd name="T6" fmla="*/ 183 w 228"/>
                <a:gd name="T7" fmla="*/ 198 h 223"/>
                <a:gd name="T8" fmla="*/ 208 w 228"/>
                <a:gd name="T9" fmla="*/ 179 h 223"/>
                <a:gd name="T10" fmla="*/ 165 w 228"/>
                <a:gd name="T11" fmla="*/ 129 h 223"/>
                <a:gd name="T12" fmla="*/ 181 w 228"/>
                <a:gd name="T13" fmla="*/ 146 h 223"/>
                <a:gd name="T14" fmla="*/ 187 w 228"/>
                <a:gd name="T15" fmla="*/ 154 h 223"/>
                <a:gd name="T16" fmla="*/ 162 w 228"/>
                <a:gd name="T17" fmla="*/ 173 h 223"/>
                <a:gd name="T18" fmla="*/ 159 w 228"/>
                <a:gd name="T19" fmla="*/ 168 h 223"/>
                <a:gd name="T20" fmla="*/ 142 w 228"/>
                <a:gd name="T21" fmla="*/ 151 h 223"/>
                <a:gd name="T22" fmla="*/ 165 w 228"/>
                <a:gd name="T23" fmla="*/ 129 h 223"/>
                <a:gd name="T24" fmla="*/ 118 w 228"/>
                <a:gd name="T25" fmla="*/ 83 h 223"/>
                <a:gd name="T26" fmla="*/ 133 w 228"/>
                <a:gd name="T27" fmla="*/ 95 h 223"/>
                <a:gd name="T28" fmla="*/ 143 w 228"/>
                <a:gd name="T29" fmla="*/ 105 h 223"/>
                <a:gd name="T30" fmla="*/ 119 w 228"/>
                <a:gd name="T31" fmla="*/ 127 h 223"/>
                <a:gd name="T32" fmla="*/ 111 w 228"/>
                <a:gd name="T33" fmla="*/ 117 h 223"/>
                <a:gd name="T34" fmla="*/ 97 w 228"/>
                <a:gd name="T35" fmla="*/ 106 h 223"/>
                <a:gd name="T36" fmla="*/ 118 w 228"/>
                <a:gd name="T37" fmla="*/ 83 h 223"/>
                <a:gd name="T38" fmla="*/ 69 w 228"/>
                <a:gd name="T39" fmla="*/ 39 h 223"/>
                <a:gd name="T40" fmla="*/ 78 w 228"/>
                <a:gd name="T41" fmla="*/ 46 h 223"/>
                <a:gd name="T42" fmla="*/ 94 w 228"/>
                <a:gd name="T43" fmla="*/ 61 h 223"/>
                <a:gd name="T44" fmla="*/ 74 w 228"/>
                <a:gd name="T45" fmla="*/ 84 h 223"/>
                <a:gd name="T46" fmla="*/ 56 w 228"/>
                <a:gd name="T47" fmla="*/ 68 h 223"/>
                <a:gd name="T48" fmla="*/ 52 w 228"/>
                <a:gd name="T49" fmla="*/ 65 h 223"/>
                <a:gd name="T50" fmla="*/ 69 w 228"/>
                <a:gd name="T51" fmla="*/ 39 h 223"/>
                <a:gd name="T52" fmla="*/ 18 w 228"/>
                <a:gd name="T53" fmla="*/ 0 h 223"/>
                <a:gd name="T54" fmla="*/ 43 w 228"/>
                <a:gd name="T55" fmla="*/ 20 h 223"/>
                <a:gd name="T56" fmla="*/ 25 w 228"/>
                <a:gd name="T57" fmla="*/ 46 h 223"/>
                <a:gd name="T58" fmla="*/ 0 w 228"/>
                <a:gd name="T59" fmla="*/ 27 h 223"/>
                <a:gd name="T60" fmla="*/ 18 w 228"/>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3">
                  <a:moveTo>
                    <a:pt x="208" y="179"/>
                  </a:moveTo>
                  <a:lnTo>
                    <a:pt x="228" y="204"/>
                  </a:lnTo>
                  <a:lnTo>
                    <a:pt x="203" y="223"/>
                  </a:lnTo>
                  <a:lnTo>
                    <a:pt x="183" y="198"/>
                  </a:lnTo>
                  <a:lnTo>
                    <a:pt x="208" y="179"/>
                  </a:lnTo>
                  <a:close/>
                  <a:moveTo>
                    <a:pt x="165" y="129"/>
                  </a:moveTo>
                  <a:lnTo>
                    <a:pt x="181" y="146"/>
                  </a:lnTo>
                  <a:lnTo>
                    <a:pt x="187" y="154"/>
                  </a:lnTo>
                  <a:lnTo>
                    <a:pt x="162" y="173"/>
                  </a:lnTo>
                  <a:lnTo>
                    <a:pt x="159" y="168"/>
                  </a:lnTo>
                  <a:lnTo>
                    <a:pt x="142" y="151"/>
                  </a:lnTo>
                  <a:lnTo>
                    <a:pt x="165" y="129"/>
                  </a:lnTo>
                  <a:close/>
                  <a:moveTo>
                    <a:pt x="118" y="83"/>
                  </a:moveTo>
                  <a:lnTo>
                    <a:pt x="133" y="95"/>
                  </a:lnTo>
                  <a:lnTo>
                    <a:pt x="143" y="105"/>
                  </a:lnTo>
                  <a:lnTo>
                    <a:pt x="119" y="127"/>
                  </a:lnTo>
                  <a:lnTo>
                    <a:pt x="111" y="117"/>
                  </a:lnTo>
                  <a:lnTo>
                    <a:pt x="97" y="106"/>
                  </a:lnTo>
                  <a:lnTo>
                    <a:pt x="118" y="83"/>
                  </a:lnTo>
                  <a:close/>
                  <a:moveTo>
                    <a:pt x="69" y="39"/>
                  </a:moveTo>
                  <a:lnTo>
                    <a:pt x="78" y="46"/>
                  </a:lnTo>
                  <a:lnTo>
                    <a:pt x="94" y="61"/>
                  </a:lnTo>
                  <a:lnTo>
                    <a:pt x="74" y="84"/>
                  </a:lnTo>
                  <a:lnTo>
                    <a:pt x="56" y="68"/>
                  </a:lnTo>
                  <a:lnTo>
                    <a:pt x="52" y="65"/>
                  </a:lnTo>
                  <a:lnTo>
                    <a:pt x="69" y="39"/>
                  </a:lnTo>
                  <a:close/>
                  <a:moveTo>
                    <a:pt x="18" y="0"/>
                  </a:moveTo>
                  <a:lnTo>
                    <a:pt x="43" y="20"/>
                  </a:lnTo>
                  <a:lnTo>
                    <a:pt x="25" y="46"/>
                  </a:lnTo>
                  <a:lnTo>
                    <a:pt x="0" y="27"/>
                  </a:lnTo>
                  <a:lnTo>
                    <a:pt x="18"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5" name="Freeform 88"/>
            <p:cNvSpPr>
              <a:spLocks/>
            </p:cNvSpPr>
            <p:nvPr/>
          </p:nvSpPr>
          <p:spPr bwMode="auto">
            <a:xfrm>
              <a:off x="3898946" y="2583451"/>
              <a:ext cx="1582077" cy="470800"/>
            </a:xfrm>
            <a:custGeom>
              <a:avLst/>
              <a:gdLst>
                <a:gd name="T0" fmla="*/ 801 w 1324"/>
                <a:gd name="T1" fmla="*/ 0 h 394"/>
                <a:gd name="T2" fmla="*/ 935 w 1324"/>
                <a:gd name="T3" fmla="*/ 15 h 394"/>
                <a:gd name="T4" fmla="*/ 987 w 1324"/>
                <a:gd name="T5" fmla="*/ 26 h 394"/>
                <a:gd name="T6" fmla="*/ 1073 w 1324"/>
                <a:gd name="T7" fmla="*/ 51 h 394"/>
                <a:gd name="T8" fmla="*/ 1159 w 1324"/>
                <a:gd name="T9" fmla="*/ 84 h 394"/>
                <a:gd name="T10" fmla="*/ 1241 w 1324"/>
                <a:gd name="T11" fmla="*/ 127 h 394"/>
                <a:gd name="T12" fmla="*/ 1287 w 1324"/>
                <a:gd name="T13" fmla="*/ 154 h 394"/>
                <a:gd name="T14" fmla="*/ 1306 w 1324"/>
                <a:gd name="T15" fmla="*/ 206 h 394"/>
                <a:gd name="T16" fmla="*/ 1263 w 1324"/>
                <a:gd name="T17" fmla="*/ 178 h 394"/>
                <a:gd name="T18" fmla="*/ 1187 w 1324"/>
                <a:gd name="T19" fmla="*/ 134 h 394"/>
                <a:gd name="T20" fmla="*/ 1103 w 1324"/>
                <a:gd name="T21" fmla="*/ 96 h 394"/>
                <a:gd name="T22" fmla="*/ 1016 w 1324"/>
                <a:gd name="T23" fmla="*/ 66 h 394"/>
                <a:gd name="T24" fmla="*/ 935 w 1324"/>
                <a:gd name="T25" fmla="*/ 47 h 394"/>
                <a:gd name="T26" fmla="*/ 847 w 1324"/>
                <a:gd name="T27" fmla="*/ 35 h 394"/>
                <a:gd name="T28" fmla="*/ 757 w 1324"/>
                <a:gd name="T29" fmla="*/ 32 h 394"/>
                <a:gd name="T30" fmla="*/ 668 w 1324"/>
                <a:gd name="T31" fmla="*/ 37 h 394"/>
                <a:gd name="T32" fmla="*/ 580 w 1324"/>
                <a:gd name="T33" fmla="*/ 50 h 394"/>
                <a:gd name="T34" fmla="*/ 543 w 1324"/>
                <a:gd name="T35" fmla="*/ 59 h 394"/>
                <a:gd name="T36" fmla="*/ 458 w 1324"/>
                <a:gd name="T37" fmla="*/ 84 h 394"/>
                <a:gd name="T38" fmla="*/ 374 w 1324"/>
                <a:gd name="T39" fmla="*/ 116 h 394"/>
                <a:gd name="T40" fmla="*/ 256 w 1324"/>
                <a:gd name="T41" fmla="*/ 181 h 394"/>
                <a:gd name="T42" fmla="*/ 224 w 1324"/>
                <a:gd name="T43" fmla="*/ 203 h 394"/>
                <a:gd name="T44" fmla="*/ 152 w 1324"/>
                <a:gd name="T45" fmla="*/ 260 h 394"/>
                <a:gd name="T46" fmla="*/ 85 w 1324"/>
                <a:gd name="T47" fmla="*/ 324 h 394"/>
                <a:gd name="T48" fmla="*/ 25 w 1324"/>
                <a:gd name="T49" fmla="*/ 394 h 394"/>
                <a:gd name="T50" fmla="*/ 29 w 1324"/>
                <a:gd name="T51" fmla="*/ 335 h 394"/>
                <a:gd name="T52" fmla="*/ 94 w 1324"/>
                <a:gd name="T53" fmla="*/ 268 h 394"/>
                <a:gd name="T54" fmla="*/ 163 w 1324"/>
                <a:gd name="T55" fmla="*/ 207 h 394"/>
                <a:gd name="T56" fmla="*/ 205 w 1324"/>
                <a:gd name="T57" fmla="*/ 177 h 394"/>
                <a:gd name="T58" fmla="*/ 281 w 1324"/>
                <a:gd name="T59" fmla="*/ 128 h 394"/>
                <a:gd name="T60" fmla="*/ 402 w 1324"/>
                <a:gd name="T61" fmla="*/ 69 h 394"/>
                <a:gd name="T62" fmla="*/ 486 w 1324"/>
                <a:gd name="T63" fmla="*/ 40 h 394"/>
                <a:gd name="T64" fmla="*/ 573 w 1324"/>
                <a:gd name="T65" fmla="*/ 19 h 394"/>
                <a:gd name="T66" fmla="*/ 624 w 1324"/>
                <a:gd name="T67" fmla="*/ 10 h 394"/>
                <a:gd name="T68" fmla="*/ 713 w 1324"/>
                <a:gd name="T69" fmla="*/ 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4" h="394">
                  <a:moveTo>
                    <a:pt x="757" y="0"/>
                  </a:moveTo>
                  <a:lnTo>
                    <a:pt x="801" y="0"/>
                  </a:lnTo>
                  <a:lnTo>
                    <a:pt x="847" y="3"/>
                  </a:lnTo>
                  <a:lnTo>
                    <a:pt x="935" y="15"/>
                  </a:lnTo>
                  <a:lnTo>
                    <a:pt x="942" y="16"/>
                  </a:lnTo>
                  <a:lnTo>
                    <a:pt x="987" y="26"/>
                  </a:lnTo>
                  <a:lnTo>
                    <a:pt x="1029" y="37"/>
                  </a:lnTo>
                  <a:lnTo>
                    <a:pt x="1073" y="51"/>
                  </a:lnTo>
                  <a:lnTo>
                    <a:pt x="1116" y="66"/>
                  </a:lnTo>
                  <a:lnTo>
                    <a:pt x="1159" y="84"/>
                  </a:lnTo>
                  <a:lnTo>
                    <a:pt x="1200" y="104"/>
                  </a:lnTo>
                  <a:lnTo>
                    <a:pt x="1241" y="127"/>
                  </a:lnTo>
                  <a:lnTo>
                    <a:pt x="1283" y="152"/>
                  </a:lnTo>
                  <a:lnTo>
                    <a:pt x="1287" y="154"/>
                  </a:lnTo>
                  <a:lnTo>
                    <a:pt x="1324" y="179"/>
                  </a:lnTo>
                  <a:lnTo>
                    <a:pt x="1306" y="206"/>
                  </a:lnTo>
                  <a:lnTo>
                    <a:pt x="1263" y="178"/>
                  </a:lnTo>
                  <a:lnTo>
                    <a:pt x="1263" y="178"/>
                  </a:lnTo>
                  <a:lnTo>
                    <a:pt x="1228" y="156"/>
                  </a:lnTo>
                  <a:lnTo>
                    <a:pt x="1187" y="134"/>
                  </a:lnTo>
                  <a:lnTo>
                    <a:pt x="1146" y="113"/>
                  </a:lnTo>
                  <a:lnTo>
                    <a:pt x="1103" y="96"/>
                  </a:lnTo>
                  <a:lnTo>
                    <a:pt x="1060" y="81"/>
                  </a:lnTo>
                  <a:lnTo>
                    <a:pt x="1016" y="66"/>
                  </a:lnTo>
                  <a:lnTo>
                    <a:pt x="973" y="56"/>
                  </a:lnTo>
                  <a:lnTo>
                    <a:pt x="935" y="47"/>
                  </a:lnTo>
                  <a:lnTo>
                    <a:pt x="935" y="47"/>
                  </a:lnTo>
                  <a:lnTo>
                    <a:pt x="847" y="35"/>
                  </a:lnTo>
                  <a:lnTo>
                    <a:pt x="801" y="32"/>
                  </a:lnTo>
                  <a:lnTo>
                    <a:pt x="757" y="32"/>
                  </a:lnTo>
                  <a:lnTo>
                    <a:pt x="713" y="34"/>
                  </a:lnTo>
                  <a:lnTo>
                    <a:pt x="668" y="37"/>
                  </a:lnTo>
                  <a:lnTo>
                    <a:pt x="624" y="43"/>
                  </a:lnTo>
                  <a:lnTo>
                    <a:pt x="580" y="50"/>
                  </a:lnTo>
                  <a:lnTo>
                    <a:pt x="580" y="50"/>
                  </a:lnTo>
                  <a:lnTo>
                    <a:pt x="543" y="59"/>
                  </a:lnTo>
                  <a:lnTo>
                    <a:pt x="499" y="69"/>
                  </a:lnTo>
                  <a:lnTo>
                    <a:pt x="458" y="84"/>
                  </a:lnTo>
                  <a:lnTo>
                    <a:pt x="415" y="99"/>
                  </a:lnTo>
                  <a:lnTo>
                    <a:pt x="374" y="116"/>
                  </a:lnTo>
                  <a:lnTo>
                    <a:pt x="294" y="157"/>
                  </a:lnTo>
                  <a:lnTo>
                    <a:pt x="256" y="181"/>
                  </a:lnTo>
                  <a:lnTo>
                    <a:pt x="224" y="203"/>
                  </a:lnTo>
                  <a:lnTo>
                    <a:pt x="224" y="203"/>
                  </a:lnTo>
                  <a:lnTo>
                    <a:pt x="187" y="231"/>
                  </a:lnTo>
                  <a:lnTo>
                    <a:pt x="152" y="260"/>
                  </a:lnTo>
                  <a:lnTo>
                    <a:pt x="118" y="291"/>
                  </a:lnTo>
                  <a:lnTo>
                    <a:pt x="85" y="324"/>
                  </a:lnTo>
                  <a:lnTo>
                    <a:pt x="53" y="359"/>
                  </a:lnTo>
                  <a:lnTo>
                    <a:pt x="25" y="394"/>
                  </a:lnTo>
                  <a:lnTo>
                    <a:pt x="0" y="375"/>
                  </a:lnTo>
                  <a:lnTo>
                    <a:pt x="29" y="335"/>
                  </a:lnTo>
                  <a:lnTo>
                    <a:pt x="62" y="300"/>
                  </a:lnTo>
                  <a:lnTo>
                    <a:pt x="94" y="268"/>
                  </a:lnTo>
                  <a:lnTo>
                    <a:pt x="128" y="237"/>
                  </a:lnTo>
                  <a:lnTo>
                    <a:pt x="163" y="207"/>
                  </a:lnTo>
                  <a:lnTo>
                    <a:pt x="200" y="179"/>
                  </a:lnTo>
                  <a:lnTo>
                    <a:pt x="205" y="177"/>
                  </a:lnTo>
                  <a:lnTo>
                    <a:pt x="243" y="152"/>
                  </a:lnTo>
                  <a:lnTo>
                    <a:pt x="281" y="128"/>
                  </a:lnTo>
                  <a:lnTo>
                    <a:pt x="361" y="87"/>
                  </a:lnTo>
                  <a:lnTo>
                    <a:pt x="402" y="69"/>
                  </a:lnTo>
                  <a:lnTo>
                    <a:pt x="445" y="54"/>
                  </a:lnTo>
                  <a:lnTo>
                    <a:pt x="486" y="40"/>
                  </a:lnTo>
                  <a:lnTo>
                    <a:pt x="530" y="29"/>
                  </a:lnTo>
                  <a:lnTo>
                    <a:pt x="573" y="19"/>
                  </a:lnTo>
                  <a:lnTo>
                    <a:pt x="580" y="18"/>
                  </a:lnTo>
                  <a:lnTo>
                    <a:pt x="624" y="10"/>
                  </a:lnTo>
                  <a:lnTo>
                    <a:pt x="668" y="4"/>
                  </a:lnTo>
                  <a:lnTo>
                    <a:pt x="713" y="1"/>
                  </a:lnTo>
                  <a:lnTo>
                    <a:pt x="757"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6" name="Freeform 89"/>
            <p:cNvSpPr>
              <a:spLocks/>
            </p:cNvSpPr>
            <p:nvPr/>
          </p:nvSpPr>
          <p:spPr bwMode="auto">
            <a:xfrm>
              <a:off x="3875047" y="2944318"/>
              <a:ext cx="136222" cy="133831"/>
            </a:xfrm>
            <a:custGeom>
              <a:avLst/>
              <a:gdLst>
                <a:gd name="T0" fmla="*/ 28 w 115"/>
                <a:gd name="T1" fmla="*/ 0 h 111"/>
                <a:gd name="T2" fmla="*/ 38 w 115"/>
                <a:gd name="T3" fmla="*/ 75 h 111"/>
                <a:gd name="T4" fmla="*/ 115 w 115"/>
                <a:gd name="T5" fmla="*/ 64 h 111"/>
                <a:gd name="T6" fmla="*/ 87 w 115"/>
                <a:gd name="T7" fmla="*/ 101 h 111"/>
                <a:gd name="T8" fmla="*/ 11 w 115"/>
                <a:gd name="T9" fmla="*/ 111 h 111"/>
                <a:gd name="T10" fmla="*/ 0 w 115"/>
                <a:gd name="T11" fmla="*/ 36 h 111"/>
                <a:gd name="T12" fmla="*/ 28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28" y="0"/>
                  </a:moveTo>
                  <a:lnTo>
                    <a:pt x="38" y="75"/>
                  </a:lnTo>
                  <a:lnTo>
                    <a:pt x="115" y="64"/>
                  </a:lnTo>
                  <a:lnTo>
                    <a:pt x="87" y="101"/>
                  </a:lnTo>
                  <a:lnTo>
                    <a:pt x="11" y="111"/>
                  </a:lnTo>
                  <a:lnTo>
                    <a:pt x="0" y="36"/>
                  </a:lnTo>
                  <a:lnTo>
                    <a:pt x="28"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7" name="Freeform 90"/>
            <p:cNvSpPr>
              <a:spLocks noEditPoints="1"/>
            </p:cNvSpPr>
            <p:nvPr/>
          </p:nvSpPr>
          <p:spPr bwMode="auto">
            <a:xfrm>
              <a:off x="3901335" y="4550296"/>
              <a:ext cx="272442" cy="262883"/>
            </a:xfrm>
            <a:custGeom>
              <a:avLst/>
              <a:gdLst>
                <a:gd name="T0" fmla="*/ 202 w 227"/>
                <a:gd name="T1" fmla="*/ 175 h 221"/>
                <a:gd name="T2" fmla="*/ 227 w 227"/>
                <a:gd name="T3" fmla="*/ 196 h 221"/>
                <a:gd name="T4" fmla="*/ 209 w 227"/>
                <a:gd name="T5" fmla="*/ 221 h 221"/>
                <a:gd name="T6" fmla="*/ 184 w 227"/>
                <a:gd name="T7" fmla="*/ 200 h 221"/>
                <a:gd name="T8" fmla="*/ 202 w 227"/>
                <a:gd name="T9" fmla="*/ 175 h 221"/>
                <a:gd name="T10" fmla="*/ 153 w 227"/>
                <a:gd name="T11" fmla="*/ 136 h 221"/>
                <a:gd name="T12" fmla="*/ 171 w 227"/>
                <a:gd name="T13" fmla="*/ 152 h 221"/>
                <a:gd name="T14" fmla="*/ 176 w 227"/>
                <a:gd name="T15" fmla="*/ 156 h 221"/>
                <a:gd name="T16" fmla="*/ 159 w 227"/>
                <a:gd name="T17" fmla="*/ 181 h 221"/>
                <a:gd name="T18" fmla="*/ 149 w 227"/>
                <a:gd name="T19" fmla="*/ 174 h 221"/>
                <a:gd name="T20" fmla="*/ 132 w 227"/>
                <a:gd name="T21" fmla="*/ 159 h 221"/>
                <a:gd name="T22" fmla="*/ 153 w 227"/>
                <a:gd name="T23" fmla="*/ 136 h 221"/>
                <a:gd name="T24" fmla="*/ 107 w 227"/>
                <a:gd name="T25" fmla="*/ 93 h 221"/>
                <a:gd name="T26" fmla="*/ 118 w 227"/>
                <a:gd name="T27" fmla="*/ 105 h 221"/>
                <a:gd name="T28" fmla="*/ 129 w 227"/>
                <a:gd name="T29" fmla="*/ 115 h 221"/>
                <a:gd name="T30" fmla="*/ 109 w 227"/>
                <a:gd name="T31" fmla="*/ 139 h 221"/>
                <a:gd name="T32" fmla="*/ 95 w 227"/>
                <a:gd name="T33" fmla="*/ 127 h 221"/>
                <a:gd name="T34" fmla="*/ 84 w 227"/>
                <a:gd name="T35" fmla="*/ 115 h 221"/>
                <a:gd name="T36" fmla="*/ 107 w 227"/>
                <a:gd name="T37" fmla="*/ 93 h 221"/>
                <a:gd name="T38" fmla="*/ 65 w 227"/>
                <a:gd name="T39" fmla="*/ 49 h 221"/>
                <a:gd name="T40" fmla="*/ 68 w 227"/>
                <a:gd name="T41" fmla="*/ 53 h 221"/>
                <a:gd name="T42" fmla="*/ 85 w 227"/>
                <a:gd name="T43" fmla="*/ 71 h 221"/>
                <a:gd name="T44" fmla="*/ 62 w 227"/>
                <a:gd name="T45" fmla="*/ 93 h 221"/>
                <a:gd name="T46" fmla="*/ 45 w 227"/>
                <a:gd name="T47" fmla="*/ 75 h 221"/>
                <a:gd name="T48" fmla="*/ 40 w 227"/>
                <a:gd name="T49" fmla="*/ 68 h 221"/>
                <a:gd name="T50" fmla="*/ 65 w 227"/>
                <a:gd name="T51" fmla="*/ 49 h 221"/>
                <a:gd name="T52" fmla="*/ 25 w 227"/>
                <a:gd name="T53" fmla="*/ 0 h 221"/>
                <a:gd name="T54" fmla="*/ 44 w 227"/>
                <a:gd name="T55" fmla="*/ 24 h 221"/>
                <a:gd name="T56" fmla="*/ 19 w 227"/>
                <a:gd name="T57" fmla="*/ 43 h 221"/>
                <a:gd name="T58" fmla="*/ 0 w 227"/>
                <a:gd name="T59" fmla="*/ 19 h 221"/>
                <a:gd name="T60" fmla="*/ 25 w 227"/>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221">
                  <a:moveTo>
                    <a:pt x="202" y="175"/>
                  </a:moveTo>
                  <a:lnTo>
                    <a:pt x="227" y="196"/>
                  </a:lnTo>
                  <a:lnTo>
                    <a:pt x="209" y="221"/>
                  </a:lnTo>
                  <a:lnTo>
                    <a:pt x="184" y="200"/>
                  </a:lnTo>
                  <a:lnTo>
                    <a:pt x="202" y="175"/>
                  </a:lnTo>
                  <a:close/>
                  <a:moveTo>
                    <a:pt x="153" y="136"/>
                  </a:moveTo>
                  <a:lnTo>
                    <a:pt x="171" y="152"/>
                  </a:lnTo>
                  <a:lnTo>
                    <a:pt x="176" y="156"/>
                  </a:lnTo>
                  <a:lnTo>
                    <a:pt x="159" y="181"/>
                  </a:lnTo>
                  <a:lnTo>
                    <a:pt x="149" y="174"/>
                  </a:lnTo>
                  <a:lnTo>
                    <a:pt x="132" y="159"/>
                  </a:lnTo>
                  <a:lnTo>
                    <a:pt x="153" y="136"/>
                  </a:lnTo>
                  <a:close/>
                  <a:moveTo>
                    <a:pt x="107" y="93"/>
                  </a:moveTo>
                  <a:lnTo>
                    <a:pt x="118" y="105"/>
                  </a:lnTo>
                  <a:lnTo>
                    <a:pt x="129" y="115"/>
                  </a:lnTo>
                  <a:lnTo>
                    <a:pt x="109" y="139"/>
                  </a:lnTo>
                  <a:lnTo>
                    <a:pt x="95" y="127"/>
                  </a:lnTo>
                  <a:lnTo>
                    <a:pt x="84" y="115"/>
                  </a:lnTo>
                  <a:lnTo>
                    <a:pt x="107" y="93"/>
                  </a:lnTo>
                  <a:close/>
                  <a:moveTo>
                    <a:pt x="65" y="49"/>
                  </a:moveTo>
                  <a:lnTo>
                    <a:pt x="68" y="53"/>
                  </a:lnTo>
                  <a:lnTo>
                    <a:pt x="85" y="71"/>
                  </a:lnTo>
                  <a:lnTo>
                    <a:pt x="62" y="93"/>
                  </a:lnTo>
                  <a:lnTo>
                    <a:pt x="45" y="75"/>
                  </a:lnTo>
                  <a:lnTo>
                    <a:pt x="40" y="68"/>
                  </a:lnTo>
                  <a:lnTo>
                    <a:pt x="65" y="49"/>
                  </a:lnTo>
                  <a:close/>
                  <a:moveTo>
                    <a:pt x="25" y="0"/>
                  </a:moveTo>
                  <a:lnTo>
                    <a:pt x="44" y="24"/>
                  </a:lnTo>
                  <a:lnTo>
                    <a:pt x="19" y="43"/>
                  </a:lnTo>
                  <a:lnTo>
                    <a:pt x="0" y="19"/>
                  </a:lnTo>
                  <a:lnTo>
                    <a:pt x="25"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8" name="Freeform 91"/>
            <p:cNvSpPr>
              <a:spLocks/>
            </p:cNvSpPr>
            <p:nvPr/>
          </p:nvSpPr>
          <p:spPr bwMode="auto">
            <a:xfrm>
              <a:off x="4152269" y="4557465"/>
              <a:ext cx="1584467" cy="470800"/>
            </a:xfrm>
            <a:custGeom>
              <a:avLst/>
              <a:gdLst>
                <a:gd name="T0" fmla="*/ 1325 w 1325"/>
                <a:gd name="T1" fmla="*/ 19 h 395"/>
                <a:gd name="T2" fmla="*/ 1262 w 1325"/>
                <a:gd name="T3" fmla="*/ 93 h 395"/>
                <a:gd name="T4" fmla="*/ 1196 w 1325"/>
                <a:gd name="T5" fmla="*/ 158 h 395"/>
                <a:gd name="T6" fmla="*/ 1124 w 1325"/>
                <a:gd name="T7" fmla="*/ 214 h 395"/>
                <a:gd name="T8" fmla="*/ 1043 w 1325"/>
                <a:gd name="T9" fmla="*/ 266 h 395"/>
                <a:gd name="T10" fmla="*/ 922 w 1325"/>
                <a:gd name="T11" fmla="*/ 325 h 395"/>
                <a:gd name="T12" fmla="*/ 838 w 1325"/>
                <a:gd name="T13" fmla="*/ 353 h 395"/>
                <a:gd name="T14" fmla="*/ 751 w 1325"/>
                <a:gd name="T15" fmla="*/ 375 h 395"/>
                <a:gd name="T16" fmla="*/ 701 w 1325"/>
                <a:gd name="T17" fmla="*/ 384 h 395"/>
                <a:gd name="T18" fmla="*/ 611 w 1325"/>
                <a:gd name="T19" fmla="*/ 393 h 395"/>
                <a:gd name="T20" fmla="*/ 523 w 1325"/>
                <a:gd name="T21" fmla="*/ 395 h 395"/>
                <a:gd name="T22" fmla="*/ 389 w 1325"/>
                <a:gd name="T23" fmla="*/ 380 h 395"/>
                <a:gd name="T24" fmla="*/ 294 w 1325"/>
                <a:gd name="T25" fmla="*/ 358 h 395"/>
                <a:gd name="T26" fmla="*/ 208 w 1325"/>
                <a:gd name="T27" fmla="*/ 328 h 395"/>
                <a:gd name="T28" fmla="*/ 124 w 1325"/>
                <a:gd name="T29" fmla="*/ 290 h 395"/>
                <a:gd name="T30" fmla="*/ 41 w 1325"/>
                <a:gd name="T31" fmla="*/ 243 h 395"/>
                <a:gd name="T32" fmla="*/ 0 w 1325"/>
                <a:gd name="T33" fmla="*/ 215 h 395"/>
                <a:gd name="T34" fmla="*/ 60 w 1325"/>
                <a:gd name="T35" fmla="*/ 216 h 395"/>
                <a:gd name="T36" fmla="*/ 96 w 1325"/>
                <a:gd name="T37" fmla="*/ 239 h 395"/>
                <a:gd name="T38" fmla="*/ 178 w 1325"/>
                <a:gd name="T39" fmla="*/ 281 h 395"/>
                <a:gd name="T40" fmla="*/ 264 w 1325"/>
                <a:gd name="T41" fmla="*/ 314 h 395"/>
                <a:gd name="T42" fmla="*/ 392 w 1325"/>
                <a:gd name="T43" fmla="*/ 347 h 395"/>
                <a:gd name="T44" fmla="*/ 523 w 1325"/>
                <a:gd name="T45" fmla="*/ 362 h 395"/>
                <a:gd name="T46" fmla="*/ 611 w 1325"/>
                <a:gd name="T47" fmla="*/ 361 h 395"/>
                <a:gd name="T48" fmla="*/ 701 w 1325"/>
                <a:gd name="T49" fmla="*/ 352 h 395"/>
                <a:gd name="T50" fmla="*/ 744 w 1325"/>
                <a:gd name="T51" fmla="*/ 344 h 395"/>
                <a:gd name="T52" fmla="*/ 825 w 1325"/>
                <a:gd name="T53" fmla="*/ 324 h 395"/>
                <a:gd name="T54" fmla="*/ 909 w 1325"/>
                <a:gd name="T55" fmla="*/ 296 h 395"/>
                <a:gd name="T56" fmla="*/ 1029 w 1325"/>
                <a:gd name="T57" fmla="*/ 237 h 395"/>
                <a:gd name="T58" fmla="*/ 1100 w 1325"/>
                <a:gd name="T59" fmla="*/ 190 h 395"/>
                <a:gd name="T60" fmla="*/ 1172 w 1325"/>
                <a:gd name="T61" fmla="*/ 134 h 395"/>
                <a:gd name="T62" fmla="*/ 1238 w 1325"/>
                <a:gd name="T63" fmla="*/ 69 h 395"/>
                <a:gd name="T64" fmla="*/ 1300 w 1325"/>
                <a:gd name="T65"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5" h="395">
                  <a:moveTo>
                    <a:pt x="1300" y="0"/>
                  </a:moveTo>
                  <a:lnTo>
                    <a:pt x="1325" y="19"/>
                  </a:lnTo>
                  <a:lnTo>
                    <a:pt x="1294" y="58"/>
                  </a:lnTo>
                  <a:lnTo>
                    <a:pt x="1262" y="93"/>
                  </a:lnTo>
                  <a:lnTo>
                    <a:pt x="1230" y="125"/>
                  </a:lnTo>
                  <a:lnTo>
                    <a:pt x="1196" y="158"/>
                  </a:lnTo>
                  <a:lnTo>
                    <a:pt x="1160" y="187"/>
                  </a:lnTo>
                  <a:lnTo>
                    <a:pt x="1124" y="214"/>
                  </a:lnTo>
                  <a:lnTo>
                    <a:pt x="1119" y="216"/>
                  </a:lnTo>
                  <a:lnTo>
                    <a:pt x="1043" y="266"/>
                  </a:lnTo>
                  <a:lnTo>
                    <a:pt x="963" y="308"/>
                  </a:lnTo>
                  <a:lnTo>
                    <a:pt x="922" y="325"/>
                  </a:lnTo>
                  <a:lnTo>
                    <a:pt x="879" y="340"/>
                  </a:lnTo>
                  <a:lnTo>
                    <a:pt x="838" y="353"/>
                  </a:lnTo>
                  <a:lnTo>
                    <a:pt x="794" y="365"/>
                  </a:lnTo>
                  <a:lnTo>
                    <a:pt x="751" y="375"/>
                  </a:lnTo>
                  <a:lnTo>
                    <a:pt x="744" y="377"/>
                  </a:lnTo>
                  <a:lnTo>
                    <a:pt x="701" y="384"/>
                  </a:lnTo>
                  <a:lnTo>
                    <a:pt x="657" y="390"/>
                  </a:lnTo>
                  <a:lnTo>
                    <a:pt x="611" y="393"/>
                  </a:lnTo>
                  <a:lnTo>
                    <a:pt x="567" y="395"/>
                  </a:lnTo>
                  <a:lnTo>
                    <a:pt x="523" y="395"/>
                  </a:lnTo>
                  <a:lnTo>
                    <a:pt x="477" y="392"/>
                  </a:lnTo>
                  <a:lnTo>
                    <a:pt x="389" y="380"/>
                  </a:lnTo>
                  <a:lnTo>
                    <a:pt x="383" y="378"/>
                  </a:lnTo>
                  <a:lnTo>
                    <a:pt x="294" y="358"/>
                  </a:lnTo>
                  <a:lnTo>
                    <a:pt x="250" y="343"/>
                  </a:lnTo>
                  <a:lnTo>
                    <a:pt x="208" y="328"/>
                  </a:lnTo>
                  <a:lnTo>
                    <a:pt x="165" y="311"/>
                  </a:lnTo>
                  <a:lnTo>
                    <a:pt x="124" y="290"/>
                  </a:lnTo>
                  <a:lnTo>
                    <a:pt x="82" y="268"/>
                  </a:lnTo>
                  <a:lnTo>
                    <a:pt x="41" y="243"/>
                  </a:lnTo>
                  <a:lnTo>
                    <a:pt x="37" y="240"/>
                  </a:lnTo>
                  <a:lnTo>
                    <a:pt x="0" y="215"/>
                  </a:lnTo>
                  <a:lnTo>
                    <a:pt x="18" y="188"/>
                  </a:lnTo>
                  <a:lnTo>
                    <a:pt x="60" y="216"/>
                  </a:lnTo>
                  <a:lnTo>
                    <a:pt x="60" y="216"/>
                  </a:lnTo>
                  <a:lnTo>
                    <a:pt x="96" y="239"/>
                  </a:lnTo>
                  <a:lnTo>
                    <a:pt x="137" y="261"/>
                  </a:lnTo>
                  <a:lnTo>
                    <a:pt x="178" y="281"/>
                  </a:lnTo>
                  <a:lnTo>
                    <a:pt x="221" y="299"/>
                  </a:lnTo>
                  <a:lnTo>
                    <a:pt x="264" y="314"/>
                  </a:lnTo>
                  <a:lnTo>
                    <a:pt x="308" y="328"/>
                  </a:lnTo>
                  <a:lnTo>
                    <a:pt x="392" y="347"/>
                  </a:lnTo>
                  <a:lnTo>
                    <a:pt x="477" y="359"/>
                  </a:lnTo>
                  <a:lnTo>
                    <a:pt x="523" y="362"/>
                  </a:lnTo>
                  <a:lnTo>
                    <a:pt x="567" y="362"/>
                  </a:lnTo>
                  <a:lnTo>
                    <a:pt x="611" y="361"/>
                  </a:lnTo>
                  <a:lnTo>
                    <a:pt x="657" y="358"/>
                  </a:lnTo>
                  <a:lnTo>
                    <a:pt x="701" y="352"/>
                  </a:lnTo>
                  <a:lnTo>
                    <a:pt x="744" y="344"/>
                  </a:lnTo>
                  <a:lnTo>
                    <a:pt x="744" y="344"/>
                  </a:lnTo>
                  <a:lnTo>
                    <a:pt x="780" y="336"/>
                  </a:lnTo>
                  <a:lnTo>
                    <a:pt x="825" y="324"/>
                  </a:lnTo>
                  <a:lnTo>
                    <a:pt x="866" y="311"/>
                  </a:lnTo>
                  <a:lnTo>
                    <a:pt x="909" y="296"/>
                  </a:lnTo>
                  <a:lnTo>
                    <a:pt x="950" y="278"/>
                  </a:lnTo>
                  <a:lnTo>
                    <a:pt x="1029" y="237"/>
                  </a:lnTo>
                  <a:lnTo>
                    <a:pt x="1100" y="190"/>
                  </a:lnTo>
                  <a:lnTo>
                    <a:pt x="1100" y="190"/>
                  </a:lnTo>
                  <a:lnTo>
                    <a:pt x="1137" y="163"/>
                  </a:lnTo>
                  <a:lnTo>
                    <a:pt x="1172" y="134"/>
                  </a:lnTo>
                  <a:lnTo>
                    <a:pt x="1206" y="102"/>
                  </a:lnTo>
                  <a:lnTo>
                    <a:pt x="1238" y="69"/>
                  </a:lnTo>
                  <a:lnTo>
                    <a:pt x="1271" y="34"/>
                  </a:lnTo>
                  <a:lnTo>
                    <a:pt x="1300"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49" name="Freeform 92"/>
            <p:cNvSpPr>
              <a:spLocks/>
            </p:cNvSpPr>
            <p:nvPr/>
          </p:nvSpPr>
          <p:spPr bwMode="auto">
            <a:xfrm>
              <a:off x="5622024" y="4533567"/>
              <a:ext cx="136222" cy="133831"/>
            </a:xfrm>
            <a:custGeom>
              <a:avLst/>
              <a:gdLst>
                <a:gd name="T0" fmla="*/ 104 w 114"/>
                <a:gd name="T1" fmla="*/ 0 h 112"/>
                <a:gd name="T2" fmla="*/ 114 w 114"/>
                <a:gd name="T3" fmla="*/ 75 h 112"/>
                <a:gd name="T4" fmla="*/ 87 w 114"/>
                <a:gd name="T5" fmla="*/ 112 h 112"/>
                <a:gd name="T6" fmla="*/ 76 w 114"/>
                <a:gd name="T7" fmla="*/ 35 h 112"/>
                <a:gd name="T8" fmla="*/ 0 w 114"/>
                <a:gd name="T9" fmla="*/ 47 h 112"/>
                <a:gd name="T10" fmla="*/ 28 w 114"/>
                <a:gd name="T11" fmla="*/ 10 h 112"/>
                <a:gd name="T12" fmla="*/ 104 w 11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4" h="112">
                  <a:moveTo>
                    <a:pt x="104" y="0"/>
                  </a:moveTo>
                  <a:lnTo>
                    <a:pt x="114" y="75"/>
                  </a:lnTo>
                  <a:lnTo>
                    <a:pt x="87" y="112"/>
                  </a:lnTo>
                  <a:lnTo>
                    <a:pt x="76" y="35"/>
                  </a:lnTo>
                  <a:lnTo>
                    <a:pt x="0" y="47"/>
                  </a:lnTo>
                  <a:lnTo>
                    <a:pt x="28" y="10"/>
                  </a:lnTo>
                  <a:lnTo>
                    <a:pt x="104"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0" name="Freeform 93"/>
            <p:cNvSpPr>
              <a:spLocks noEditPoints="1"/>
            </p:cNvSpPr>
            <p:nvPr/>
          </p:nvSpPr>
          <p:spPr bwMode="auto">
            <a:xfrm>
              <a:off x="6852793" y="2798539"/>
              <a:ext cx="272442" cy="265273"/>
            </a:xfrm>
            <a:custGeom>
              <a:avLst/>
              <a:gdLst>
                <a:gd name="T0" fmla="*/ 19 w 226"/>
                <a:gd name="T1" fmla="*/ 179 h 223"/>
                <a:gd name="T2" fmla="*/ 44 w 226"/>
                <a:gd name="T3" fmla="*/ 198 h 223"/>
                <a:gd name="T4" fmla="*/ 25 w 226"/>
                <a:gd name="T5" fmla="*/ 223 h 223"/>
                <a:gd name="T6" fmla="*/ 0 w 226"/>
                <a:gd name="T7" fmla="*/ 204 h 223"/>
                <a:gd name="T8" fmla="*/ 19 w 226"/>
                <a:gd name="T9" fmla="*/ 179 h 223"/>
                <a:gd name="T10" fmla="*/ 61 w 226"/>
                <a:gd name="T11" fmla="*/ 129 h 223"/>
                <a:gd name="T12" fmla="*/ 85 w 226"/>
                <a:gd name="T13" fmla="*/ 151 h 223"/>
                <a:gd name="T14" fmla="*/ 67 w 226"/>
                <a:gd name="T15" fmla="*/ 168 h 223"/>
                <a:gd name="T16" fmla="*/ 64 w 226"/>
                <a:gd name="T17" fmla="*/ 173 h 223"/>
                <a:gd name="T18" fmla="*/ 39 w 226"/>
                <a:gd name="T19" fmla="*/ 154 h 223"/>
                <a:gd name="T20" fmla="*/ 45 w 226"/>
                <a:gd name="T21" fmla="*/ 146 h 223"/>
                <a:gd name="T22" fmla="*/ 61 w 226"/>
                <a:gd name="T23" fmla="*/ 129 h 223"/>
                <a:gd name="T24" fmla="*/ 109 w 226"/>
                <a:gd name="T25" fmla="*/ 83 h 223"/>
                <a:gd name="T26" fmla="*/ 129 w 226"/>
                <a:gd name="T27" fmla="*/ 106 h 223"/>
                <a:gd name="T28" fmla="*/ 117 w 226"/>
                <a:gd name="T29" fmla="*/ 117 h 223"/>
                <a:gd name="T30" fmla="*/ 107 w 226"/>
                <a:gd name="T31" fmla="*/ 127 h 223"/>
                <a:gd name="T32" fmla="*/ 83 w 226"/>
                <a:gd name="T33" fmla="*/ 105 h 223"/>
                <a:gd name="T34" fmla="*/ 95 w 226"/>
                <a:gd name="T35" fmla="*/ 95 h 223"/>
                <a:gd name="T36" fmla="*/ 109 w 226"/>
                <a:gd name="T37" fmla="*/ 83 h 223"/>
                <a:gd name="T38" fmla="*/ 157 w 226"/>
                <a:gd name="T39" fmla="*/ 39 h 223"/>
                <a:gd name="T40" fmla="*/ 175 w 226"/>
                <a:gd name="T41" fmla="*/ 65 h 223"/>
                <a:gd name="T42" fmla="*/ 170 w 226"/>
                <a:gd name="T43" fmla="*/ 68 h 223"/>
                <a:gd name="T44" fmla="*/ 153 w 226"/>
                <a:gd name="T45" fmla="*/ 84 h 223"/>
                <a:gd name="T46" fmla="*/ 132 w 226"/>
                <a:gd name="T47" fmla="*/ 61 h 223"/>
                <a:gd name="T48" fmla="*/ 148 w 226"/>
                <a:gd name="T49" fmla="*/ 46 h 223"/>
                <a:gd name="T50" fmla="*/ 157 w 226"/>
                <a:gd name="T51" fmla="*/ 39 h 223"/>
                <a:gd name="T52" fmla="*/ 209 w 226"/>
                <a:gd name="T53" fmla="*/ 0 h 223"/>
                <a:gd name="T54" fmla="*/ 226 w 226"/>
                <a:gd name="T55" fmla="*/ 27 h 223"/>
                <a:gd name="T56" fmla="*/ 201 w 226"/>
                <a:gd name="T57" fmla="*/ 46 h 223"/>
                <a:gd name="T58" fmla="*/ 184 w 226"/>
                <a:gd name="T59" fmla="*/ 20 h 223"/>
                <a:gd name="T60" fmla="*/ 209 w 226"/>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223">
                  <a:moveTo>
                    <a:pt x="19" y="179"/>
                  </a:moveTo>
                  <a:lnTo>
                    <a:pt x="44" y="198"/>
                  </a:lnTo>
                  <a:lnTo>
                    <a:pt x="25" y="223"/>
                  </a:lnTo>
                  <a:lnTo>
                    <a:pt x="0" y="204"/>
                  </a:lnTo>
                  <a:lnTo>
                    <a:pt x="19" y="179"/>
                  </a:lnTo>
                  <a:close/>
                  <a:moveTo>
                    <a:pt x="61" y="129"/>
                  </a:moveTo>
                  <a:lnTo>
                    <a:pt x="85" y="151"/>
                  </a:lnTo>
                  <a:lnTo>
                    <a:pt x="67" y="168"/>
                  </a:lnTo>
                  <a:lnTo>
                    <a:pt x="64" y="173"/>
                  </a:lnTo>
                  <a:lnTo>
                    <a:pt x="39" y="154"/>
                  </a:lnTo>
                  <a:lnTo>
                    <a:pt x="45" y="146"/>
                  </a:lnTo>
                  <a:lnTo>
                    <a:pt x="61" y="129"/>
                  </a:lnTo>
                  <a:close/>
                  <a:moveTo>
                    <a:pt x="109" y="83"/>
                  </a:moveTo>
                  <a:lnTo>
                    <a:pt x="129" y="106"/>
                  </a:lnTo>
                  <a:lnTo>
                    <a:pt x="117" y="117"/>
                  </a:lnTo>
                  <a:lnTo>
                    <a:pt x="107" y="127"/>
                  </a:lnTo>
                  <a:lnTo>
                    <a:pt x="83" y="105"/>
                  </a:lnTo>
                  <a:lnTo>
                    <a:pt x="95" y="95"/>
                  </a:lnTo>
                  <a:lnTo>
                    <a:pt x="109" y="83"/>
                  </a:lnTo>
                  <a:close/>
                  <a:moveTo>
                    <a:pt x="157" y="39"/>
                  </a:moveTo>
                  <a:lnTo>
                    <a:pt x="175" y="65"/>
                  </a:lnTo>
                  <a:lnTo>
                    <a:pt x="170" y="68"/>
                  </a:lnTo>
                  <a:lnTo>
                    <a:pt x="153" y="84"/>
                  </a:lnTo>
                  <a:lnTo>
                    <a:pt x="132" y="61"/>
                  </a:lnTo>
                  <a:lnTo>
                    <a:pt x="148" y="46"/>
                  </a:lnTo>
                  <a:lnTo>
                    <a:pt x="157" y="39"/>
                  </a:lnTo>
                  <a:close/>
                  <a:moveTo>
                    <a:pt x="209" y="0"/>
                  </a:moveTo>
                  <a:lnTo>
                    <a:pt x="226" y="27"/>
                  </a:lnTo>
                  <a:lnTo>
                    <a:pt x="201" y="46"/>
                  </a:lnTo>
                  <a:lnTo>
                    <a:pt x="184" y="20"/>
                  </a:lnTo>
                  <a:lnTo>
                    <a:pt x="209"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1" name="Freeform 94"/>
            <p:cNvSpPr>
              <a:spLocks/>
            </p:cNvSpPr>
            <p:nvPr/>
          </p:nvSpPr>
          <p:spPr bwMode="auto">
            <a:xfrm>
              <a:off x="7103727" y="2583451"/>
              <a:ext cx="1584467" cy="470800"/>
            </a:xfrm>
            <a:custGeom>
              <a:avLst/>
              <a:gdLst>
                <a:gd name="T0" fmla="*/ 567 w 1325"/>
                <a:gd name="T1" fmla="*/ 0 h 394"/>
                <a:gd name="T2" fmla="*/ 656 w 1325"/>
                <a:gd name="T3" fmla="*/ 4 h 394"/>
                <a:gd name="T4" fmla="*/ 743 w 1325"/>
                <a:gd name="T5" fmla="*/ 18 h 394"/>
                <a:gd name="T6" fmla="*/ 793 w 1325"/>
                <a:gd name="T7" fmla="*/ 29 h 394"/>
                <a:gd name="T8" fmla="*/ 879 w 1325"/>
                <a:gd name="T9" fmla="*/ 54 h 394"/>
                <a:gd name="T10" fmla="*/ 963 w 1325"/>
                <a:gd name="T11" fmla="*/ 87 h 394"/>
                <a:gd name="T12" fmla="*/ 1081 w 1325"/>
                <a:gd name="T13" fmla="*/ 152 h 394"/>
                <a:gd name="T14" fmla="*/ 1123 w 1325"/>
                <a:gd name="T15" fmla="*/ 179 h 394"/>
                <a:gd name="T16" fmla="*/ 1196 w 1325"/>
                <a:gd name="T17" fmla="*/ 237 h 394"/>
                <a:gd name="T18" fmla="*/ 1262 w 1325"/>
                <a:gd name="T19" fmla="*/ 300 h 394"/>
                <a:gd name="T20" fmla="*/ 1325 w 1325"/>
                <a:gd name="T21" fmla="*/ 375 h 394"/>
                <a:gd name="T22" fmla="*/ 1271 w 1325"/>
                <a:gd name="T23" fmla="*/ 359 h 394"/>
                <a:gd name="T24" fmla="*/ 1206 w 1325"/>
                <a:gd name="T25" fmla="*/ 291 h 394"/>
                <a:gd name="T26" fmla="*/ 1137 w 1325"/>
                <a:gd name="T27" fmla="*/ 231 h 394"/>
                <a:gd name="T28" fmla="*/ 1100 w 1325"/>
                <a:gd name="T29" fmla="*/ 203 h 394"/>
                <a:gd name="T30" fmla="*/ 1029 w 1325"/>
                <a:gd name="T31" fmla="*/ 157 h 394"/>
                <a:gd name="T32" fmla="*/ 908 w 1325"/>
                <a:gd name="T33" fmla="*/ 99 h 394"/>
                <a:gd name="T34" fmla="*/ 824 w 1325"/>
                <a:gd name="T35" fmla="*/ 69 h 394"/>
                <a:gd name="T36" fmla="*/ 743 w 1325"/>
                <a:gd name="T37" fmla="*/ 50 h 394"/>
                <a:gd name="T38" fmla="*/ 701 w 1325"/>
                <a:gd name="T39" fmla="*/ 43 h 394"/>
                <a:gd name="T40" fmla="*/ 611 w 1325"/>
                <a:gd name="T41" fmla="*/ 34 h 394"/>
                <a:gd name="T42" fmla="*/ 522 w 1325"/>
                <a:gd name="T43" fmla="*/ 32 h 394"/>
                <a:gd name="T44" fmla="*/ 391 w 1325"/>
                <a:gd name="T45" fmla="*/ 47 h 394"/>
                <a:gd name="T46" fmla="*/ 263 w 1325"/>
                <a:gd name="T47" fmla="*/ 81 h 394"/>
                <a:gd name="T48" fmla="*/ 178 w 1325"/>
                <a:gd name="T49" fmla="*/ 113 h 394"/>
                <a:gd name="T50" fmla="*/ 95 w 1325"/>
                <a:gd name="T51" fmla="*/ 156 h 394"/>
                <a:gd name="T52" fmla="*/ 60 w 1325"/>
                <a:gd name="T53" fmla="*/ 178 h 394"/>
                <a:gd name="T54" fmla="*/ 0 w 1325"/>
                <a:gd name="T55" fmla="*/ 179 h 394"/>
                <a:gd name="T56" fmla="*/ 41 w 1325"/>
                <a:gd name="T57" fmla="*/ 152 h 394"/>
                <a:gd name="T58" fmla="*/ 123 w 1325"/>
                <a:gd name="T59" fmla="*/ 104 h 394"/>
                <a:gd name="T60" fmla="*/ 207 w 1325"/>
                <a:gd name="T61" fmla="*/ 66 h 394"/>
                <a:gd name="T62" fmla="*/ 294 w 1325"/>
                <a:gd name="T63" fmla="*/ 37 h 394"/>
                <a:gd name="T64" fmla="*/ 388 w 1325"/>
                <a:gd name="T65" fmla="*/ 15 h 394"/>
                <a:gd name="T66" fmla="*/ 522 w 1325"/>
                <a:gd name="T6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5" h="394">
                  <a:moveTo>
                    <a:pt x="522" y="0"/>
                  </a:moveTo>
                  <a:lnTo>
                    <a:pt x="567" y="0"/>
                  </a:lnTo>
                  <a:lnTo>
                    <a:pt x="611" y="1"/>
                  </a:lnTo>
                  <a:lnTo>
                    <a:pt x="656" y="4"/>
                  </a:lnTo>
                  <a:lnTo>
                    <a:pt x="701" y="10"/>
                  </a:lnTo>
                  <a:lnTo>
                    <a:pt x="743" y="18"/>
                  </a:lnTo>
                  <a:lnTo>
                    <a:pt x="751" y="19"/>
                  </a:lnTo>
                  <a:lnTo>
                    <a:pt x="793" y="29"/>
                  </a:lnTo>
                  <a:lnTo>
                    <a:pt x="838" y="40"/>
                  </a:lnTo>
                  <a:lnTo>
                    <a:pt x="879" y="54"/>
                  </a:lnTo>
                  <a:lnTo>
                    <a:pt x="922" y="69"/>
                  </a:lnTo>
                  <a:lnTo>
                    <a:pt x="963" y="87"/>
                  </a:lnTo>
                  <a:lnTo>
                    <a:pt x="1042" y="128"/>
                  </a:lnTo>
                  <a:lnTo>
                    <a:pt x="1081" y="152"/>
                  </a:lnTo>
                  <a:lnTo>
                    <a:pt x="1119" y="177"/>
                  </a:lnTo>
                  <a:lnTo>
                    <a:pt x="1123" y="179"/>
                  </a:lnTo>
                  <a:lnTo>
                    <a:pt x="1160" y="207"/>
                  </a:lnTo>
                  <a:lnTo>
                    <a:pt x="1196" y="237"/>
                  </a:lnTo>
                  <a:lnTo>
                    <a:pt x="1229" y="268"/>
                  </a:lnTo>
                  <a:lnTo>
                    <a:pt x="1262" y="300"/>
                  </a:lnTo>
                  <a:lnTo>
                    <a:pt x="1294" y="335"/>
                  </a:lnTo>
                  <a:lnTo>
                    <a:pt x="1325" y="375"/>
                  </a:lnTo>
                  <a:lnTo>
                    <a:pt x="1300" y="394"/>
                  </a:lnTo>
                  <a:lnTo>
                    <a:pt x="1271" y="359"/>
                  </a:lnTo>
                  <a:lnTo>
                    <a:pt x="1238" y="324"/>
                  </a:lnTo>
                  <a:lnTo>
                    <a:pt x="1206" y="291"/>
                  </a:lnTo>
                  <a:lnTo>
                    <a:pt x="1172" y="260"/>
                  </a:lnTo>
                  <a:lnTo>
                    <a:pt x="1137" y="231"/>
                  </a:lnTo>
                  <a:lnTo>
                    <a:pt x="1100" y="203"/>
                  </a:lnTo>
                  <a:lnTo>
                    <a:pt x="1100" y="203"/>
                  </a:lnTo>
                  <a:lnTo>
                    <a:pt x="1067" y="181"/>
                  </a:lnTo>
                  <a:lnTo>
                    <a:pt x="1029" y="157"/>
                  </a:lnTo>
                  <a:lnTo>
                    <a:pt x="950" y="116"/>
                  </a:lnTo>
                  <a:lnTo>
                    <a:pt x="908" y="99"/>
                  </a:lnTo>
                  <a:lnTo>
                    <a:pt x="866" y="84"/>
                  </a:lnTo>
                  <a:lnTo>
                    <a:pt x="824" y="69"/>
                  </a:lnTo>
                  <a:lnTo>
                    <a:pt x="780" y="59"/>
                  </a:lnTo>
                  <a:lnTo>
                    <a:pt x="743" y="50"/>
                  </a:lnTo>
                  <a:lnTo>
                    <a:pt x="743" y="50"/>
                  </a:lnTo>
                  <a:lnTo>
                    <a:pt x="701" y="43"/>
                  </a:lnTo>
                  <a:lnTo>
                    <a:pt x="656" y="37"/>
                  </a:lnTo>
                  <a:lnTo>
                    <a:pt x="611" y="34"/>
                  </a:lnTo>
                  <a:lnTo>
                    <a:pt x="567" y="32"/>
                  </a:lnTo>
                  <a:lnTo>
                    <a:pt x="522" y="32"/>
                  </a:lnTo>
                  <a:lnTo>
                    <a:pt x="477" y="35"/>
                  </a:lnTo>
                  <a:lnTo>
                    <a:pt x="391" y="47"/>
                  </a:lnTo>
                  <a:lnTo>
                    <a:pt x="307" y="66"/>
                  </a:lnTo>
                  <a:lnTo>
                    <a:pt x="263" y="81"/>
                  </a:lnTo>
                  <a:lnTo>
                    <a:pt x="221" y="96"/>
                  </a:lnTo>
                  <a:lnTo>
                    <a:pt x="178" y="113"/>
                  </a:lnTo>
                  <a:lnTo>
                    <a:pt x="137" y="134"/>
                  </a:lnTo>
                  <a:lnTo>
                    <a:pt x="95" y="156"/>
                  </a:lnTo>
                  <a:lnTo>
                    <a:pt x="60" y="178"/>
                  </a:lnTo>
                  <a:lnTo>
                    <a:pt x="60" y="178"/>
                  </a:lnTo>
                  <a:lnTo>
                    <a:pt x="17" y="206"/>
                  </a:lnTo>
                  <a:lnTo>
                    <a:pt x="0" y="179"/>
                  </a:lnTo>
                  <a:lnTo>
                    <a:pt x="36" y="154"/>
                  </a:lnTo>
                  <a:lnTo>
                    <a:pt x="41" y="152"/>
                  </a:lnTo>
                  <a:lnTo>
                    <a:pt x="82" y="127"/>
                  </a:lnTo>
                  <a:lnTo>
                    <a:pt x="123" y="104"/>
                  </a:lnTo>
                  <a:lnTo>
                    <a:pt x="165" y="84"/>
                  </a:lnTo>
                  <a:lnTo>
                    <a:pt x="207" y="66"/>
                  </a:lnTo>
                  <a:lnTo>
                    <a:pt x="250" y="51"/>
                  </a:lnTo>
                  <a:lnTo>
                    <a:pt x="294" y="37"/>
                  </a:lnTo>
                  <a:lnTo>
                    <a:pt x="383" y="16"/>
                  </a:lnTo>
                  <a:lnTo>
                    <a:pt x="388" y="15"/>
                  </a:lnTo>
                  <a:lnTo>
                    <a:pt x="477" y="3"/>
                  </a:lnTo>
                  <a:lnTo>
                    <a:pt x="522"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2" name="Freeform 95"/>
            <p:cNvSpPr>
              <a:spLocks/>
            </p:cNvSpPr>
            <p:nvPr/>
          </p:nvSpPr>
          <p:spPr bwMode="auto">
            <a:xfrm>
              <a:off x="8573480" y="2944318"/>
              <a:ext cx="136222" cy="133831"/>
            </a:xfrm>
            <a:custGeom>
              <a:avLst/>
              <a:gdLst>
                <a:gd name="T0" fmla="*/ 87 w 115"/>
                <a:gd name="T1" fmla="*/ 0 h 111"/>
                <a:gd name="T2" fmla="*/ 115 w 115"/>
                <a:gd name="T3" fmla="*/ 36 h 111"/>
                <a:gd name="T4" fmla="*/ 103 w 115"/>
                <a:gd name="T5" fmla="*/ 111 h 111"/>
                <a:gd name="T6" fmla="*/ 28 w 115"/>
                <a:gd name="T7" fmla="*/ 101 h 111"/>
                <a:gd name="T8" fmla="*/ 0 w 115"/>
                <a:gd name="T9" fmla="*/ 64 h 111"/>
                <a:gd name="T10" fmla="*/ 77 w 115"/>
                <a:gd name="T11" fmla="*/ 75 h 111"/>
                <a:gd name="T12" fmla="*/ 87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87" y="0"/>
                  </a:moveTo>
                  <a:lnTo>
                    <a:pt x="115" y="36"/>
                  </a:lnTo>
                  <a:lnTo>
                    <a:pt x="103" y="111"/>
                  </a:lnTo>
                  <a:lnTo>
                    <a:pt x="28" y="101"/>
                  </a:lnTo>
                  <a:lnTo>
                    <a:pt x="0" y="64"/>
                  </a:lnTo>
                  <a:lnTo>
                    <a:pt x="77" y="75"/>
                  </a:lnTo>
                  <a:lnTo>
                    <a:pt x="87"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3" name="Freeform 96"/>
            <p:cNvSpPr>
              <a:spLocks noEditPoints="1"/>
            </p:cNvSpPr>
            <p:nvPr/>
          </p:nvSpPr>
          <p:spPr bwMode="auto">
            <a:xfrm>
              <a:off x="8410971" y="4550296"/>
              <a:ext cx="272442" cy="262883"/>
            </a:xfrm>
            <a:custGeom>
              <a:avLst/>
              <a:gdLst>
                <a:gd name="T0" fmla="*/ 25 w 228"/>
                <a:gd name="T1" fmla="*/ 175 h 221"/>
                <a:gd name="T2" fmla="*/ 43 w 228"/>
                <a:gd name="T3" fmla="*/ 200 h 221"/>
                <a:gd name="T4" fmla="*/ 18 w 228"/>
                <a:gd name="T5" fmla="*/ 221 h 221"/>
                <a:gd name="T6" fmla="*/ 0 w 228"/>
                <a:gd name="T7" fmla="*/ 196 h 221"/>
                <a:gd name="T8" fmla="*/ 25 w 228"/>
                <a:gd name="T9" fmla="*/ 175 h 221"/>
                <a:gd name="T10" fmla="*/ 74 w 228"/>
                <a:gd name="T11" fmla="*/ 137 h 221"/>
                <a:gd name="T12" fmla="*/ 94 w 228"/>
                <a:gd name="T13" fmla="*/ 161 h 221"/>
                <a:gd name="T14" fmla="*/ 78 w 228"/>
                <a:gd name="T15" fmla="*/ 174 h 221"/>
                <a:gd name="T16" fmla="*/ 68 w 228"/>
                <a:gd name="T17" fmla="*/ 181 h 221"/>
                <a:gd name="T18" fmla="*/ 50 w 228"/>
                <a:gd name="T19" fmla="*/ 156 h 221"/>
                <a:gd name="T20" fmla="*/ 56 w 228"/>
                <a:gd name="T21" fmla="*/ 152 h 221"/>
                <a:gd name="T22" fmla="*/ 74 w 228"/>
                <a:gd name="T23" fmla="*/ 137 h 221"/>
                <a:gd name="T24" fmla="*/ 119 w 228"/>
                <a:gd name="T25" fmla="*/ 94 h 221"/>
                <a:gd name="T26" fmla="*/ 141 w 228"/>
                <a:gd name="T27" fmla="*/ 116 h 221"/>
                <a:gd name="T28" fmla="*/ 132 w 228"/>
                <a:gd name="T29" fmla="*/ 127 h 221"/>
                <a:gd name="T30" fmla="*/ 118 w 228"/>
                <a:gd name="T31" fmla="*/ 139 h 221"/>
                <a:gd name="T32" fmla="*/ 97 w 228"/>
                <a:gd name="T33" fmla="*/ 115 h 221"/>
                <a:gd name="T34" fmla="*/ 110 w 228"/>
                <a:gd name="T35" fmla="*/ 105 h 221"/>
                <a:gd name="T36" fmla="*/ 119 w 228"/>
                <a:gd name="T37" fmla="*/ 94 h 221"/>
                <a:gd name="T38" fmla="*/ 162 w 228"/>
                <a:gd name="T39" fmla="*/ 49 h 221"/>
                <a:gd name="T40" fmla="*/ 187 w 228"/>
                <a:gd name="T41" fmla="*/ 68 h 221"/>
                <a:gd name="T42" fmla="*/ 181 w 228"/>
                <a:gd name="T43" fmla="*/ 75 h 221"/>
                <a:gd name="T44" fmla="*/ 163 w 228"/>
                <a:gd name="T45" fmla="*/ 93 h 221"/>
                <a:gd name="T46" fmla="*/ 141 w 228"/>
                <a:gd name="T47" fmla="*/ 71 h 221"/>
                <a:gd name="T48" fmla="*/ 159 w 228"/>
                <a:gd name="T49" fmla="*/ 53 h 221"/>
                <a:gd name="T50" fmla="*/ 162 w 228"/>
                <a:gd name="T51" fmla="*/ 49 h 221"/>
                <a:gd name="T52" fmla="*/ 203 w 228"/>
                <a:gd name="T53" fmla="*/ 0 h 221"/>
                <a:gd name="T54" fmla="*/ 228 w 228"/>
                <a:gd name="T55" fmla="*/ 19 h 221"/>
                <a:gd name="T56" fmla="*/ 208 w 228"/>
                <a:gd name="T57" fmla="*/ 43 h 221"/>
                <a:gd name="T58" fmla="*/ 183 w 228"/>
                <a:gd name="T59" fmla="*/ 24 h 221"/>
                <a:gd name="T60" fmla="*/ 203 w 228"/>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1">
                  <a:moveTo>
                    <a:pt x="25" y="175"/>
                  </a:moveTo>
                  <a:lnTo>
                    <a:pt x="43" y="200"/>
                  </a:lnTo>
                  <a:lnTo>
                    <a:pt x="18" y="221"/>
                  </a:lnTo>
                  <a:lnTo>
                    <a:pt x="0" y="196"/>
                  </a:lnTo>
                  <a:lnTo>
                    <a:pt x="25" y="175"/>
                  </a:lnTo>
                  <a:close/>
                  <a:moveTo>
                    <a:pt x="74" y="137"/>
                  </a:moveTo>
                  <a:lnTo>
                    <a:pt x="94" y="161"/>
                  </a:lnTo>
                  <a:lnTo>
                    <a:pt x="78" y="174"/>
                  </a:lnTo>
                  <a:lnTo>
                    <a:pt x="68" y="181"/>
                  </a:lnTo>
                  <a:lnTo>
                    <a:pt x="50" y="156"/>
                  </a:lnTo>
                  <a:lnTo>
                    <a:pt x="56" y="152"/>
                  </a:lnTo>
                  <a:lnTo>
                    <a:pt x="74" y="137"/>
                  </a:lnTo>
                  <a:close/>
                  <a:moveTo>
                    <a:pt x="119" y="94"/>
                  </a:moveTo>
                  <a:lnTo>
                    <a:pt x="141" y="116"/>
                  </a:lnTo>
                  <a:lnTo>
                    <a:pt x="132" y="127"/>
                  </a:lnTo>
                  <a:lnTo>
                    <a:pt x="118" y="139"/>
                  </a:lnTo>
                  <a:lnTo>
                    <a:pt x="97" y="115"/>
                  </a:lnTo>
                  <a:lnTo>
                    <a:pt x="110" y="105"/>
                  </a:lnTo>
                  <a:lnTo>
                    <a:pt x="119" y="94"/>
                  </a:lnTo>
                  <a:close/>
                  <a:moveTo>
                    <a:pt x="162" y="49"/>
                  </a:moveTo>
                  <a:lnTo>
                    <a:pt x="187" y="68"/>
                  </a:lnTo>
                  <a:lnTo>
                    <a:pt x="181" y="75"/>
                  </a:lnTo>
                  <a:lnTo>
                    <a:pt x="163" y="93"/>
                  </a:lnTo>
                  <a:lnTo>
                    <a:pt x="141" y="71"/>
                  </a:lnTo>
                  <a:lnTo>
                    <a:pt x="159" y="53"/>
                  </a:lnTo>
                  <a:lnTo>
                    <a:pt x="162" y="49"/>
                  </a:lnTo>
                  <a:close/>
                  <a:moveTo>
                    <a:pt x="203" y="0"/>
                  </a:moveTo>
                  <a:lnTo>
                    <a:pt x="228" y="19"/>
                  </a:lnTo>
                  <a:lnTo>
                    <a:pt x="208" y="43"/>
                  </a:lnTo>
                  <a:lnTo>
                    <a:pt x="183" y="24"/>
                  </a:lnTo>
                  <a:lnTo>
                    <a:pt x="203"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4" name="Freeform 97"/>
            <p:cNvSpPr>
              <a:spLocks/>
            </p:cNvSpPr>
            <p:nvPr/>
          </p:nvSpPr>
          <p:spPr bwMode="auto">
            <a:xfrm>
              <a:off x="6850402" y="4557465"/>
              <a:ext cx="1582077" cy="470800"/>
            </a:xfrm>
            <a:custGeom>
              <a:avLst/>
              <a:gdLst>
                <a:gd name="T0" fmla="*/ 53 w 1324"/>
                <a:gd name="T1" fmla="*/ 34 h 395"/>
                <a:gd name="T2" fmla="*/ 117 w 1324"/>
                <a:gd name="T3" fmla="*/ 102 h 395"/>
                <a:gd name="T4" fmla="*/ 187 w 1324"/>
                <a:gd name="T5" fmla="*/ 163 h 395"/>
                <a:gd name="T6" fmla="*/ 223 w 1324"/>
                <a:gd name="T7" fmla="*/ 190 h 395"/>
                <a:gd name="T8" fmla="*/ 374 w 1324"/>
                <a:gd name="T9" fmla="*/ 278 h 395"/>
                <a:gd name="T10" fmla="*/ 458 w 1324"/>
                <a:gd name="T11" fmla="*/ 311 h 395"/>
                <a:gd name="T12" fmla="*/ 543 w 1324"/>
                <a:gd name="T13" fmla="*/ 336 h 395"/>
                <a:gd name="T14" fmla="*/ 580 w 1324"/>
                <a:gd name="T15" fmla="*/ 344 h 395"/>
                <a:gd name="T16" fmla="*/ 668 w 1324"/>
                <a:gd name="T17" fmla="*/ 358 h 395"/>
                <a:gd name="T18" fmla="*/ 757 w 1324"/>
                <a:gd name="T19" fmla="*/ 362 h 395"/>
                <a:gd name="T20" fmla="*/ 846 w 1324"/>
                <a:gd name="T21" fmla="*/ 359 h 395"/>
                <a:gd name="T22" fmla="*/ 935 w 1324"/>
                <a:gd name="T23" fmla="*/ 347 h 395"/>
                <a:gd name="T24" fmla="*/ 1016 w 1324"/>
                <a:gd name="T25" fmla="*/ 328 h 395"/>
                <a:gd name="T26" fmla="*/ 1103 w 1324"/>
                <a:gd name="T27" fmla="*/ 299 h 395"/>
                <a:gd name="T28" fmla="*/ 1187 w 1324"/>
                <a:gd name="T29" fmla="*/ 261 h 395"/>
                <a:gd name="T30" fmla="*/ 1263 w 1324"/>
                <a:gd name="T31" fmla="*/ 216 h 395"/>
                <a:gd name="T32" fmla="*/ 1306 w 1324"/>
                <a:gd name="T33" fmla="*/ 188 h 395"/>
                <a:gd name="T34" fmla="*/ 1287 w 1324"/>
                <a:gd name="T35" fmla="*/ 240 h 395"/>
                <a:gd name="T36" fmla="*/ 1241 w 1324"/>
                <a:gd name="T37" fmla="*/ 268 h 395"/>
                <a:gd name="T38" fmla="*/ 1159 w 1324"/>
                <a:gd name="T39" fmla="*/ 311 h 395"/>
                <a:gd name="T40" fmla="*/ 1073 w 1324"/>
                <a:gd name="T41" fmla="*/ 343 h 395"/>
                <a:gd name="T42" fmla="*/ 986 w 1324"/>
                <a:gd name="T43" fmla="*/ 368 h 395"/>
                <a:gd name="T44" fmla="*/ 935 w 1324"/>
                <a:gd name="T45" fmla="*/ 380 h 395"/>
                <a:gd name="T46" fmla="*/ 801 w 1324"/>
                <a:gd name="T47" fmla="*/ 395 h 395"/>
                <a:gd name="T48" fmla="*/ 712 w 1324"/>
                <a:gd name="T49" fmla="*/ 393 h 395"/>
                <a:gd name="T50" fmla="*/ 624 w 1324"/>
                <a:gd name="T51" fmla="*/ 384 h 395"/>
                <a:gd name="T52" fmla="*/ 572 w 1324"/>
                <a:gd name="T53" fmla="*/ 375 h 395"/>
                <a:gd name="T54" fmla="*/ 486 w 1324"/>
                <a:gd name="T55" fmla="*/ 353 h 395"/>
                <a:gd name="T56" fmla="*/ 402 w 1324"/>
                <a:gd name="T57" fmla="*/ 325 h 395"/>
                <a:gd name="T58" fmla="*/ 281 w 1324"/>
                <a:gd name="T59" fmla="*/ 266 h 395"/>
                <a:gd name="T60" fmla="*/ 200 w 1324"/>
                <a:gd name="T61" fmla="*/ 214 h 395"/>
                <a:gd name="T62" fmla="*/ 128 w 1324"/>
                <a:gd name="T63" fmla="*/ 158 h 395"/>
                <a:gd name="T64" fmla="*/ 61 w 1324"/>
                <a:gd name="T65" fmla="*/ 93 h 395"/>
                <a:gd name="T66" fmla="*/ 0 w 1324"/>
                <a:gd name="T67"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4" h="395">
                  <a:moveTo>
                    <a:pt x="25" y="0"/>
                  </a:moveTo>
                  <a:lnTo>
                    <a:pt x="53" y="34"/>
                  </a:lnTo>
                  <a:lnTo>
                    <a:pt x="85" y="69"/>
                  </a:lnTo>
                  <a:lnTo>
                    <a:pt x="117" y="102"/>
                  </a:lnTo>
                  <a:lnTo>
                    <a:pt x="151" y="134"/>
                  </a:lnTo>
                  <a:lnTo>
                    <a:pt x="187" y="163"/>
                  </a:lnTo>
                  <a:lnTo>
                    <a:pt x="223" y="190"/>
                  </a:lnTo>
                  <a:lnTo>
                    <a:pt x="223" y="190"/>
                  </a:lnTo>
                  <a:lnTo>
                    <a:pt x="294" y="237"/>
                  </a:lnTo>
                  <a:lnTo>
                    <a:pt x="374" y="278"/>
                  </a:lnTo>
                  <a:lnTo>
                    <a:pt x="415" y="296"/>
                  </a:lnTo>
                  <a:lnTo>
                    <a:pt x="458" y="311"/>
                  </a:lnTo>
                  <a:lnTo>
                    <a:pt x="499" y="324"/>
                  </a:lnTo>
                  <a:lnTo>
                    <a:pt x="543" y="336"/>
                  </a:lnTo>
                  <a:lnTo>
                    <a:pt x="580" y="344"/>
                  </a:lnTo>
                  <a:lnTo>
                    <a:pt x="580" y="344"/>
                  </a:lnTo>
                  <a:lnTo>
                    <a:pt x="624" y="352"/>
                  </a:lnTo>
                  <a:lnTo>
                    <a:pt x="668" y="358"/>
                  </a:lnTo>
                  <a:lnTo>
                    <a:pt x="712" y="361"/>
                  </a:lnTo>
                  <a:lnTo>
                    <a:pt x="757" y="362"/>
                  </a:lnTo>
                  <a:lnTo>
                    <a:pt x="801" y="362"/>
                  </a:lnTo>
                  <a:lnTo>
                    <a:pt x="846" y="359"/>
                  </a:lnTo>
                  <a:lnTo>
                    <a:pt x="935" y="347"/>
                  </a:lnTo>
                  <a:lnTo>
                    <a:pt x="935" y="347"/>
                  </a:lnTo>
                  <a:lnTo>
                    <a:pt x="973" y="339"/>
                  </a:lnTo>
                  <a:lnTo>
                    <a:pt x="1016" y="328"/>
                  </a:lnTo>
                  <a:lnTo>
                    <a:pt x="1060" y="314"/>
                  </a:lnTo>
                  <a:lnTo>
                    <a:pt x="1103" y="299"/>
                  </a:lnTo>
                  <a:lnTo>
                    <a:pt x="1145" y="281"/>
                  </a:lnTo>
                  <a:lnTo>
                    <a:pt x="1187" y="261"/>
                  </a:lnTo>
                  <a:lnTo>
                    <a:pt x="1228" y="239"/>
                  </a:lnTo>
                  <a:lnTo>
                    <a:pt x="1263" y="216"/>
                  </a:lnTo>
                  <a:lnTo>
                    <a:pt x="1263" y="216"/>
                  </a:lnTo>
                  <a:lnTo>
                    <a:pt x="1306" y="188"/>
                  </a:lnTo>
                  <a:lnTo>
                    <a:pt x="1324" y="215"/>
                  </a:lnTo>
                  <a:lnTo>
                    <a:pt x="1287" y="240"/>
                  </a:lnTo>
                  <a:lnTo>
                    <a:pt x="1282" y="243"/>
                  </a:lnTo>
                  <a:lnTo>
                    <a:pt x="1241" y="268"/>
                  </a:lnTo>
                  <a:lnTo>
                    <a:pt x="1200" y="290"/>
                  </a:lnTo>
                  <a:lnTo>
                    <a:pt x="1159" y="311"/>
                  </a:lnTo>
                  <a:lnTo>
                    <a:pt x="1116" y="328"/>
                  </a:lnTo>
                  <a:lnTo>
                    <a:pt x="1073" y="343"/>
                  </a:lnTo>
                  <a:lnTo>
                    <a:pt x="1029" y="358"/>
                  </a:lnTo>
                  <a:lnTo>
                    <a:pt x="986" y="368"/>
                  </a:lnTo>
                  <a:lnTo>
                    <a:pt x="942" y="378"/>
                  </a:lnTo>
                  <a:lnTo>
                    <a:pt x="935" y="380"/>
                  </a:lnTo>
                  <a:lnTo>
                    <a:pt x="846" y="392"/>
                  </a:lnTo>
                  <a:lnTo>
                    <a:pt x="801" y="395"/>
                  </a:lnTo>
                  <a:lnTo>
                    <a:pt x="757" y="395"/>
                  </a:lnTo>
                  <a:lnTo>
                    <a:pt x="712" y="393"/>
                  </a:lnTo>
                  <a:lnTo>
                    <a:pt x="668" y="390"/>
                  </a:lnTo>
                  <a:lnTo>
                    <a:pt x="624" y="384"/>
                  </a:lnTo>
                  <a:lnTo>
                    <a:pt x="580" y="377"/>
                  </a:lnTo>
                  <a:lnTo>
                    <a:pt x="572" y="375"/>
                  </a:lnTo>
                  <a:lnTo>
                    <a:pt x="530" y="365"/>
                  </a:lnTo>
                  <a:lnTo>
                    <a:pt x="486" y="353"/>
                  </a:lnTo>
                  <a:lnTo>
                    <a:pt x="444" y="340"/>
                  </a:lnTo>
                  <a:lnTo>
                    <a:pt x="402" y="325"/>
                  </a:lnTo>
                  <a:lnTo>
                    <a:pt x="360" y="308"/>
                  </a:lnTo>
                  <a:lnTo>
                    <a:pt x="281" y="266"/>
                  </a:lnTo>
                  <a:lnTo>
                    <a:pt x="204" y="216"/>
                  </a:lnTo>
                  <a:lnTo>
                    <a:pt x="200" y="214"/>
                  </a:lnTo>
                  <a:lnTo>
                    <a:pt x="163" y="187"/>
                  </a:lnTo>
                  <a:lnTo>
                    <a:pt x="128" y="158"/>
                  </a:lnTo>
                  <a:lnTo>
                    <a:pt x="94" y="125"/>
                  </a:lnTo>
                  <a:lnTo>
                    <a:pt x="61" y="93"/>
                  </a:lnTo>
                  <a:lnTo>
                    <a:pt x="29" y="58"/>
                  </a:lnTo>
                  <a:lnTo>
                    <a:pt x="0" y="19"/>
                  </a:lnTo>
                  <a:lnTo>
                    <a:pt x="25"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5" name="Freeform 98"/>
            <p:cNvSpPr>
              <a:spLocks/>
            </p:cNvSpPr>
            <p:nvPr/>
          </p:nvSpPr>
          <p:spPr bwMode="auto">
            <a:xfrm>
              <a:off x="6824115" y="4533567"/>
              <a:ext cx="138611" cy="133831"/>
            </a:xfrm>
            <a:custGeom>
              <a:avLst/>
              <a:gdLst>
                <a:gd name="T0" fmla="*/ 10 w 115"/>
                <a:gd name="T1" fmla="*/ 0 h 112"/>
                <a:gd name="T2" fmla="*/ 87 w 115"/>
                <a:gd name="T3" fmla="*/ 10 h 112"/>
                <a:gd name="T4" fmla="*/ 115 w 115"/>
                <a:gd name="T5" fmla="*/ 47 h 112"/>
                <a:gd name="T6" fmla="*/ 38 w 115"/>
                <a:gd name="T7" fmla="*/ 35 h 112"/>
                <a:gd name="T8" fmla="*/ 28 w 115"/>
                <a:gd name="T9" fmla="*/ 112 h 112"/>
                <a:gd name="T10" fmla="*/ 0 w 115"/>
                <a:gd name="T11" fmla="*/ 75 h 112"/>
                <a:gd name="T12" fmla="*/ 10 w 115"/>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5" h="112">
                  <a:moveTo>
                    <a:pt x="10" y="0"/>
                  </a:moveTo>
                  <a:lnTo>
                    <a:pt x="87" y="10"/>
                  </a:lnTo>
                  <a:lnTo>
                    <a:pt x="115" y="47"/>
                  </a:lnTo>
                  <a:lnTo>
                    <a:pt x="38" y="35"/>
                  </a:lnTo>
                  <a:lnTo>
                    <a:pt x="28" y="112"/>
                  </a:lnTo>
                  <a:lnTo>
                    <a:pt x="0" y="75"/>
                  </a:lnTo>
                  <a:lnTo>
                    <a:pt x="10" y="0"/>
                  </a:lnTo>
                  <a:close/>
                </a:path>
              </a:pathLst>
            </a:custGeom>
            <a:solidFill>
              <a:srgbClr val="FFFFFF"/>
            </a:solidFill>
            <a:ln w="0">
              <a:solidFill>
                <a:srgbClr val="FFFFFF"/>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EC5038"/>
                </a:solidFill>
                <a:effectLst/>
                <a:uLnTx/>
                <a:uFillTx/>
                <a:latin typeface="Segoe UI Semilight"/>
                <a:ea typeface="+mn-ea"/>
                <a:cs typeface="+mn-cs"/>
              </a:endParaRPr>
            </a:p>
          </p:txBody>
        </p:sp>
        <p:sp>
          <p:nvSpPr>
            <p:cNvPr id="56" name="TextBox 6"/>
            <p:cNvSpPr txBox="1"/>
            <p:nvPr/>
          </p:nvSpPr>
          <p:spPr>
            <a:xfrm>
              <a:off x="43550" y="5328445"/>
              <a:ext cx="3240000" cy="400110"/>
            </a:xfrm>
            <a:prstGeom prst="rect">
              <a:avLst/>
            </a:prstGeom>
            <a:noFill/>
          </p:spPr>
          <p:txBody>
            <a:bodyPr wrap="square" rtlCol="0">
              <a:spAutoFit/>
            </a:bodyPr>
            <a:lstStyle/>
            <a:p>
              <a:pPr marL="0" marR="0" lvl="0" indent="0" algn="r" defTabSz="896218"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Segoe UI Semilight"/>
                  <a:ea typeface="+mn-ea"/>
                  <a:cs typeface="+mn-cs"/>
                </a:rPr>
                <a:t>Develop + Test</a:t>
              </a:r>
            </a:p>
          </p:txBody>
        </p:sp>
        <p:sp>
          <p:nvSpPr>
            <p:cNvPr id="57" name="TextBox 47"/>
            <p:cNvSpPr txBox="1"/>
            <p:nvPr/>
          </p:nvSpPr>
          <p:spPr>
            <a:xfrm>
              <a:off x="43550" y="1899446"/>
              <a:ext cx="3240000" cy="400110"/>
            </a:xfrm>
            <a:prstGeom prst="rect">
              <a:avLst/>
            </a:prstGeom>
            <a:noFill/>
          </p:spPr>
          <p:txBody>
            <a:bodyPr wrap="square" rtlCol="0">
              <a:spAutoFit/>
            </a:bodyPr>
            <a:lstStyle/>
            <a:p>
              <a:pPr marL="0" marR="0" lvl="0" indent="0" algn="r" defTabSz="896218"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Segoe UI Semilight"/>
                  <a:ea typeface="+mn-ea"/>
                  <a:cs typeface="+mn-cs"/>
                </a:rPr>
                <a:t>Plan + Track</a:t>
              </a:r>
            </a:p>
          </p:txBody>
        </p:sp>
        <p:sp>
          <p:nvSpPr>
            <p:cNvPr id="58" name="TextBox 48"/>
            <p:cNvSpPr txBox="1"/>
            <p:nvPr/>
          </p:nvSpPr>
          <p:spPr>
            <a:xfrm>
              <a:off x="9015006" y="5328445"/>
              <a:ext cx="3240000" cy="400110"/>
            </a:xfrm>
            <a:prstGeom prst="rect">
              <a:avLst/>
            </a:prstGeom>
            <a:noFill/>
          </p:spPr>
          <p:txBody>
            <a:bodyPr wrap="square"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Segoe UI Semilight"/>
                  <a:ea typeface="+mn-ea"/>
                  <a:cs typeface="+mn-cs"/>
                </a:rPr>
                <a:t>Monitor + Learn</a:t>
              </a:r>
            </a:p>
          </p:txBody>
        </p:sp>
        <p:sp>
          <p:nvSpPr>
            <p:cNvPr id="59" name="TextBox 49"/>
            <p:cNvSpPr txBox="1"/>
            <p:nvPr/>
          </p:nvSpPr>
          <p:spPr>
            <a:xfrm>
              <a:off x="9015006" y="1899446"/>
              <a:ext cx="3240000" cy="400110"/>
            </a:xfrm>
            <a:prstGeom prst="rect">
              <a:avLst/>
            </a:prstGeom>
            <a:noFill/>
          </p:spPr>
          <p:txBody>
            <a:bodyPr wrap="square"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Segoe UI Semilight"/>
                  <a:ea typeface="+mn-ea"/>
                  <a:cs typeface="+mn-cs"/>
                </a:rPr>
                <a:t>Release</a:t>
              </a:r>
            </a:p>
          </p:txBody>
        </p:sp>
        <p:sp>
          <p:nvSpPr>
            <p:cNvPr id="60" name="TextBox 8"/>
            <p:cNvSpPr txBox="1"/>
            <p:nvPr/>
          </p:nvSpPr>
          <p:spPr>
            <a:xfrm>
              <a:off x="43550" y="3602805"/>
              <a:ext cx="3193200" cy="430887"/>
            </a:xfrm>
            <a:prstGeom prst="rect">
              <a:avLst/>
            </a:prstGeom>
            <a:noFill/>
          </p:spPr>
          <p:txBody>
            <a:bodyPr wrap="square" lIns="0" tIns="0" rIns="0" bIns="0" rtlCol="0">
              <a:spAutoFit/>
            </a:bodyPr>
            <a:lstStyle/>
            <a:p>
              <a:pPr marL="0" marR="0" lvl="0" indent="0" algn="ctr" defTabSz="896218" rtl="0" eaLnBrk="1" fontAlgn="auto" latinLnBrk="0" hangingPunct="1">
                <a:lnSpc>
                  <a:spcPct val="100000"/>
                </a:lnSpc>
                <a:spcBef>
                  <a:spcPts val="0"/>
                </a:spcBef>
                <a:spcAft>
                  <a:spcPts val="0"/>
                </a:spcAft>
                <a:buClrTx/>
                <a:buSzTx/>
                <a:buFontTx/>
                <a:buNone/>
                <a:tabLst/>
                <a:defRPr/>
              </a:pPr>
              <a:r>
                <a:rPr kumimoji="0" lang="en-US" sz="2745" b="0" i="0" u="none" strike="noStrike" kern="800" cap="none" spc="98" normalizeH="0" baseline="0" noProof="0">
                  <a:ln>
                    <a:noFill/>
                  </a:ln>
                  <a:solidFill>
                    <a:srgbClr val="FFFFFF"/>
                  </a:solidFill>
                  <a:effectLst/>
                  <a:uLnTx/>
                  <a:uFillTx/>
                  <a:latin typeface="Segoe UI Light"/>
                  <a:ea typeface="+mn-ea"/>
                  <a:cs typeface="Segoe UI Semibold" panose="020B0702040204020203" pitchFamily="34" charset="0"/>
                </a:rPr>
                <a:t>Development</a:t>
              </a:r>
            </a:p>
          </p:txBody>
        </p:sp>
        <p:sp>
          <p:nvSpPr>
            <p:cNvPr id="61" name="TextBox 44"/>
            <p:cNvSpPr txBox="1"/>
            <p:nvPr/>
          </p:nvSpPr>
          <p:spPr>
            <a:xfrm>
              <a:off x="9278481" y="3602805"/>
              <a:ext cx="3191972" cy="430887"/>
            </a:xfrm>
            <a:prstGeom prst="rect">
              <a:avLst/>
            </a:prstGeom>
            <a:noFill/>
          </p:spPr>
          <p:txBody>
            <a:bodyPr wrap="square" lIns="0" tIns="0" rIns="0" bIns="0" rtlCol="0">
              <a:spAutoFit/>
            </a:bodyPr>
            <a:lstStyle/>
            <a:p>
              <a:pPr marL="0" marR="0" lvl="0" indent="0" algn="ctr" defTabSz="896218" rtl="0" eaLnBrk="1" fontAlgn="auto" latinLnBrk="0" hangingPunct="1">
                <a:lnSpc>
                  <a:spcPct val="100000"/>
                </a:lnSpc>
                <a:spcBef>
                  <a:spcPts val="0"/>
                </a:spcBef>
                <a:spcAft>
                  <a:spcPts val="0"/>
                </a:spcAft>
                <a:buClrTx/>
                <a:buSzTx/>
                <a:buFontTx/>
                <a:buNone/>
                <a:tabLst/>
                <a:defRPr/>
              </a:pPr>
              <a:r>
                <a:rPr kumimoji="0" lang="de-DE" sz="2745" b="0" i="0" u="none" strike="noStrike" kern="800" cap="none" spc="98" normalizeH="0" baseline="0" noProof="0">
                  <a:ln>
                    <a:noFill/>
                  </a:ln>
                  <a:solidFill>
                    <a:srgbClr val="FFFFFF"/>
                  </a:solidFill>
                  <a:effectLst/>
                  <a:uLnTx/>
                  <a:uFillTx/>
                  <a:latin typeface="Segoe UI Light"/>
                  <a:ea typeface="+mn-ea"/>
                  <a:cs typeface="Segoe UI Semibold" panose="020B0702040204020203" pitchFamily="34" charset="0"/>
                </a:rPr>
                <a:t>Production</a:t>
              </a:r>
              <a:endParaRPr kumimoji="0" lang="en-US" sz="2745" b="0" i="0" u="none" strike="noStrike" kern="800" cap="none" spc="98" normalizeH="0" baseline="0" noProof="0">
                <a:ln>
                  <a:noFill/>
                </a:ln>
                <a:solidFill>
                  <a:srgbClr val="FFFFFF"/>
                </a:solidFill>
                <a:effectLst/>
                <a:uLnTx/>
                <a:uFillTx/>
                <a:latin typeface="Segoe UI Light"/>
                <a:ea typeface="+mn-ea"/>
                <a:cs typeface="Segoe UI Semibold" panose="020B0702040204020203" pitchFamily="34" charset="0"/>
              </a:endParaRPr>
            </a:p>
          </p:txBody>
        </p:sp>
      </p:grpSp>
    </p:spTree>
    <p:extLst>
      <p:ext uri="{BB962C8B-B14F-4D97-AF65-F5344CB8AC3E}">
        <p14:creationId xmlns:p14="http://schemas.microsoft.com/office/powerpoint/2010/main" val="77980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FCAE17-C73E-413F-87B0-0E27527E2226}"/>
              </a:ext>
            </a:extLst>
          </p:cNvPr>
          <p:cNvSpPr>
            <a:spLocks noGrp="1"/>
          </p:cNvSpPr>
          <p:nvPr>
            <p:ph type="title"/>
          </p:nvPr>
        </p:nvSpPr>
        <p:spPr/>
        <p:txBody>
          <a:bodyPr/>
          <a:lstStyle/>
          <a:p>
            <a:r>
              <a:rPr lang="en-US" spc="-98"/>
              <a:t>Common software delivery challenges</a:t>
            </a:r>
          </a:p>
        </p:txBody>
      </p:sp>
      <p:sp>
        <p:nvSpPr>
          <p:cNvPr id="54" name="Oval 53">
            <a:extLst>
              <a:ext uri="{FF2B5EF4-FFF2-40B4-BE49-F238E27FC236}">
                <a16:creationId xmlns:a16="http://schemas.microsoft.com/office/drawing/2014/main" id="{5F9A4525-7766-42B0-AEDC-3C440D289EDC}"/>
              </a:ext>
            </a:extLst>
          </p:cNvPr>
          <p:cNvSpPr/>
          <p:nvPr/>
        </p:nvSpPr>
        <p:spPr bwMode="auto">
          <a:xfrm>
            <a:off x="3780360" y="1453842"/>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517524CC-7914-4142-A281-D6149DD3E94D}"/>
              </a:ext>
            </a:extLst>
          </p:cNvPr>
          <p:cNvGrpSpPr/>
          <p:nvPr/>
        </p:nvGrpSpPr>
        <p:grpSpPr>
          <a:xfrm>
            <a:off x="4061964" y="1705579"/>
            <a:ext cx="852106" cy="852106"/>
            <a:chOff x="4192500" y="1699556"/>
            <a:chExt cx="869193" cy="869193"/>
          </a:xfrm>
        </p:grpSpPr>
        <p:sp>
          <p:nvSpPr>
            <p:cNvPr id="44" name="Oval 43">
              <a:extLst>
                <a:ext uri="{FF2B5EF4-FFF2-40B4-BE49-F238E27FC236}">
                  <a16:creationId xmlns:a16="http://schemas.microsoft.com/office/drawing/2014/main" id="{16C2EA8B-CD0F-4FE1-9B0B-0F540DECE4B8}"/>
                </a:ext>
              </a:extLst>
            </p:cNvPr>
            <p:cNvSpPr>
              <a:spLocks noChangeAspect="1"/>
            </p:cNvSpPr>
            <p:nvPr/>
          </p:nvSpPr>
          <p:spPr bwMode="auto">
            <a:xfrm>
              <a:off x="4192500" y="1699556"/>
              <a:ext cx="869193" cy="869193"/>
            </a:xfrm>
            <a:prstGeom prst="ellipse">
              <a:avLst/>
            </a:prstGeom>
            <a:solidFill>
              <a:schemeClr val="bg1"/>
            </a:solid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C59B823C-D3A7-4132-903C-3B6FE7DDC0AB}"/>
                </a:ext>
              </a:extLst>
            </p:cNvPr>
            <p:cNvGrpSpPr>
              <a:grpSpLocks noChangeAspect="1"/>
            </p:cNvGrpSpPr>
            <p:nvPr/>
          </p:nvGrpSpPr>
          <p:grpSpPr>
            <a:xfrm>
              <a:off x="4421180" y="1934620"/>
              <a:ext cx="411834" cy="399064"/>
              <a:chOff x="4934517" y="3561764"/>
              <a:chExt cx="509737" cy="493931"/>
            </a:xfrm>
          </p:grpSpPr>
          <p:sp>
            <p:nvSpPr>
              <p:cNvPr id="41" name="Rectangle 40">
                <a:extLst>
                  <a:ext uri="{FF2B5EF4-FFF2-40B4-BE49-F238E27FC236}">
                    <a16:creationId xmlns:a16="http://schemas.microsoft.com/office/drawing/2014/main" id="{A17F7EDC-7019-4390-B804-CAC00FE700BB}"/>
                  </a:ext>
                </a:extLst>
              </p:cNvPr>
              <p:cNvSpPr/>
              <p:nvPr/>
            </p:nvSpPr>
            <p:spPr bwMode="auto">
              <a:xfrm>
                <a:off x="5132046" y="3561764"/>
                <a:ext cx="312208" cy="312202"/>
              </a:xfrm>
              <a:prstGeom prst="rect">
                <a:avLst/>
              </a:prstGeom>
              <a:noFill/>
              <a:ln w="19050" cap="flat" cmpd="sng" algn="ctr">
                <a:solidFill>
                  <a:srgbClr val="001F5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Rectangle 41">
                <a:extLst>
                  <a:ext uri="{FF2B5EF4-FFF2-40B4-BE49-F238E27FC236}">
                    <a16:creationId xmlns:a16="http://schemas.microsoft.com/office/drawing/2014/main" id="{3ADE698A-D0FA-4C5A-8D96-9EA2E66BFC1D}"/>
                  </a:ext>
                </a:extLst>
              </p:cNvPr>
              <p:cNvSpPr/>
              <p:nvPr/>
            </p:nvSpPr>
            <p:spPr bwMode="auto">
              <a:xfrm>
                <a:off x="4934517" y="3743493"/>
                <a:ext cx="312208" cy="312202"/>
              </a:xfrm>
              <a:prstGeom prst="rect">
                <a:avLst/>
              </a:prstGeom>
              <a:noFill/>
              <a:ln w="19050" cap="flat" cmpd="sng" algn="ctr">
                <a:solidFill>
                  <a:srgbClr val="001F5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69" name="Group 68">
            <a:extLst>
              <a:ext uri="{FF2B5EF4-FFF2-40B4-BE49-F238E27FC236}">
                <a16:creationId xmlns:a16="http://schemas.microsoft.com/office/drawing/2014/main" id="{83268092-C295-445C-8823-D73E726C8EDD}"/>
              </a:ext>
            </a:extLst>
          </p:cNvPr>
          <p:cNvGrpSpPr/>
          <p:nvPr/>
        </p:nvGrpSpPr>
        <p:grpSpPr>
          <a:xfrm>
            <a:off x="7264816" y="4936443"/>
            <a:ext cx="852106" cy="852106"/>
            <a:chOff x="5830800" y="4766606"/>
            <a:chExt cx="869193" cy="869193"/>
          </a:xfrm>
        </p:grpSpPr>
        <p:sp>
          <p:nvSpPr>
            <p:cNvPr id="67" name="Oval 66">
              <a:extLst>
                <a:ext uri="{FF2B5EF4-FFF2-40B4-BE49-F238E27FC236}">
                  <a16:creationId xmlns:a16="http://schemas.microsoft.com/office/drawing/2014/main" id="{8E2B5319-5C8D-4C94-8D64-F94FBA0448BE}"/>
                </a:ext>
              </a:extLst>
            </p:cNvPr>
            <p:cNvSpPr>
              <a:spLocks noChangeAspect="1"/>
            </p:cNvSpPr>
            <p:nvPr/>
          </p:nvSpPr>
          <p:spPr bwMode="auto">
            <a:xfrm>
              <a:off x="5830800" y="4766606"/>
              <a:ext cx="869193" cy="869193"/>
            </a:xfrm>
            <a:prstGeom prst="ellipse">
              <a:avLst/>
            </a:prstGeom>
            <a:solidFill>
              <a:schemeClr val="bg1"/>
            </a:solid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pic>
          <p:nvPicPr>
            <p:cNvPr id="36" name="Picture 35">
              <a:extLst>
                <a:ext uri="{FF2B5EF4-FFF2-40B4-BE49-F238E27FC236}">
                  <a16:creationId xmlns:a16="http://schemas.microsoft.com/office/drawing/2014/main" id="{A265D735-2F82-44F0-886A-B2176E8D1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634" y="4922671"/>
              <a:ext cx="301525" cy="538013"/>
            </a:xfrm>
            <a:prstGeom prst="rect">
              <a:avLst/>
            </a:prstGeom>
          </p:spPr>
        </p:pic>
      </p:grpSp>
      <p:grpSp>
        <p:nvGrpSpPr>
          <p:cNvPr id="55" name="Group 54">
            <a:extLst>
              <a:ext uri="{FF2B5EF4-FFF2-40B4-BE49-F238E27FC236}">
                <a16:creationId xmlns:a16="http://schemas.microsoft.com/office/drawing/2014/main" id="{1F001D87-3FD0-49A0-920B-908219F94343}"/>
              </a:ext>
            </a:extLst>
          </p:cNvPr>
          <p:cNvGrpSpPr/>
          <p:nvPr/>
        </p:nvGrpSpPr>
        <p:grpSpPr>
          <a:xfrm>
            <a:off x="7264816" y="1705579"/>
            <a:ext cx="852106" cy="852106"/>
            <a:chOff x="7459575" y="1699556"/>
            <a:chExt cx="869193" cy="869193"/>
          </a:xfrm>
        </p:grpSpPr>
        <p:sp>
          <p:nvSpPr>
            <p:cNvPr id="48" name="Oval 47">
              <a:extLst>
                <a:ext uri="{FF2B5EF4-FFF2-40B4-BE49-F238E27FC236}">
                  <a16:creationId xmlns:a16="http://schemas.microsoft.com/office/drawing/2014/main" id="{512DC466-8042-410D-B472-39EC9DD10049}"/>
                </a:ext>
              </a:extLst>
            </p:cNvPr>
            <p:cNvSpPr>
              <a:spLocks noChangeAspect="1"/>
            </p:cNvSpPr>
            <p:nvPr/>
          </p:nvSpPr>
          <p:spPr bwMode="auto">
            <a:xfrm>
              <a:off x="7459575" y="1699556"/>
              <a:ext cx="869193" cy="869193"/>
            </a:xfrm>
            <a:prstGeom prst="ellipse">
              <a:avLst/>
            </a:prstGeom>
            <a:solidFill>
              <a:schemeClr val="bg1"/>
            </a:solid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pic>
          <p:nvPicPr>
            <p:cNvPr id="34" name="Picture 33">
              <a:extLst>
                <a:ext uri="{FF2B5EF4-FFF2-40B4-BE49-F238E27FC236}">
                  <a16:creationId xmlns:a16="http://schemas.microsoft.com/office/drawing/2014/main" id="{8513CCE0-5C94-45B3-AB82-D7F6D1892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8554" y="1808627"/>
              <a:ext cx="611234" cy="574851"/>
            </a:xfrm>
            <a:prstGeom prst="rect">
              <a:avLst/>
            </a:prstGeom>
          </p:spPr>
        </p:pic>
      </p:grpSp>
      <p:grpSp>
        <p:nvGrpSpPr>
          <p:cNvPr id="63" name="Group 62">
            <a:extLst>
              <a:ext uri="{FF2B5EF4-FFF2-40B4-BE49-F238E27FC236}">
                <a16:creationId xmlns:a16="http://schemas.microsoft.com/office/drawing/2014/main" id="{15C98375-94F2-4ED7-99CF-616807E2E6CB}"/>
              </a:ext>
            </a:extLst>
          </p:cNvPr>
          <p:cNvGrpSpPr/>
          <p:nvPr/>
        </p:nvGrpSpPr>
        <p:grpSpPr>
          <a:xfrm>
            <a:off x="4061964" y="4936443"/>
            <a:ext cx="852106" cy="852106"/>
            <a:chOff x="5468850" y="4776131"/>
            <a:chExt cx="869193" cy="869193"/>
          </a:xfrm>
        </p:grpSpPr>
        <p:sp>
          <p:nvSpPr>
            <p:cNvPr id="64" name="Oval 63">
              <a:extLst>
                <a:ext uri="{FF2B5EF4-FFF2-40B4-BE49-F238E27FC236}">
                  <a16:creationId xmlns:a16="http://schemas.microsoft.com/office/drawing/2014/main" id="{6F756DE2-B16A-4B6B-8963-2A377C5FDB5C}"/>
                </a:ext>
              </a:extLst>
            </p:cNvPr>
            <p:cNvSpPr>
              <a:spLocks noChangeAspect="1"/>
            </p:cNvSpPr>
            <p:nvPr/>
          </p:nvSpPr>
          <p:spPr bwMode="auto">
            <a:xfrm>
              <a:off x="5468850" y="4776131"/>
              <a:ext cx="869193" cy="869193"/>
            </a:xfrm>
            <a:prstGeom prst="ellipse">
              <a:avLst/>
            </a:prstGeom>
            <a:solidFill>
              <a:schemeClr val="bg1"/>
            </a:solid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pic>
          <p:nvPicPr>
            <p:cNvPr id="65" name="Picture 64">
              <a:extLst>
                <a:ext uri="{FF2B5EF4-FFF2-40B4-BE49-F238E27FC236}">
                  <a16:creationId xmlns:a16="http://schemas.microsoft.com/office/drawing/2014/main" id="{45543680-BE42-48ED-AA4A-1B16B37EDD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039" y="4933788"/>
              <a:ext cx="547564" cy="534829"/>
            </a:xfrm>
            <a:prstGeom prst="rect">
              <a:avLst/>
            </a:prstGeom>
          </p:spPr>
        </p:pic>
      </p:grpSp>
      <p:sp>
        <p:nvSpPr>
          <p:cNvPr id="83" name="Rectangle 82">
            <a:extLst>
              <a:ext uri="{FF2B5EF4-FFF2-40B4-BE49-F238E27FC236}">
                <a16:creationId xmlns:a16="http://schemas.microsoft.com/office/drawing/2014/main" id="{A42EFBE1-FAF3-477E-820A-9C6AA28B00BE}"/>
              </a:ext>
            </a:extLst>
          </p:cNvPr>
          <p:cNvSpPr/>
          <p:nvPr/>
        </p:nvSpPr>
        <p:spPr>
          <a:xfrm>
            <a:off x="998569" y="1669222"/>
            <a:ext cx="2395582" cy="915237"/>
          </a:xfrm>
          <a:prstGeom prst="rect">
            <a:avLst/>
          </a:prstGeom>
        </p:spPr>
        <p:txBody>
          <a:bodyPr wrap="none">
            <a:spAutoFit/>
          </a:bodyPr>
          <a:lstStyle/>
          <a:p>
            <a:pPr marL="0" marR="0" lvl="0" indent="0" algn="ctr" defTabSz="914016" rtl="0" eaLnBrk="1" fontAlgn="auto" latinLnBrk="0" hangingPunct="1">
              <a:lnSpc>
                <a:spcPct val="100000"/>
              </a:lnSpc>
              <a:spcBef>
                <a:spcPts val="784"/>
              </a:spcBef>
              <a:spcAft>
                <a:spcPts val="0"/>
              </a:spcAft>
              <a:buClrTx/>
              <a:buSzTx/>
              <a:buFontTx/>
              <a:buNone/>
              <a:tabLst/>
              <a:defRPr/>
            </a:pPr>
            <a:r>
              <a:rPr kumimoji="0" lang="en-US" sz="2353" b="0" i="0" u="none" strike="noStrike" kern="1200" cap="none" spc="1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Low Deployment</a:t>
            </a:r>
          </a:p>
          <a:p>
            <a:pPr marL="0" marR="0" lvl="0" indent="0" algn="ctr" defTabSz="914016" rtl="0" eaLnBrk="1" fontAlgn="auto" latinLnBrk="0" hangingPunct="1">
              <a:lnSpc>
                <a:spcPct val="100000"/>
              </a:lnSpc>
              <a:spcBef>
                <a:spcPts val="784"/>
              </a:spcBef>
              <a:spcAft>
                <a:spcPts val="0"/>
              </a:spcAft>
              <a:buClrTx/>
              <a:buSzTx/>
              <a:buFontTx/>
              <a:buNone/>
              <a:tabLst/>
              <a:defRPr/>
            </a:pPr>
            <a:r>
              <a:rPr kumimoji="0" lang="en-US" sz="2353" b="0" i="0" u="none" strike="noStrike" kern="1200" cap="none" spc="1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Frequency</a:t>
            </a:r>
          </a:p>
        </p:txBody>
      </p:sp>
      <p:sp>
        <p:nvSpPr>
          <p:cNvPr id="84" name="Rectangle 83">
            <a:extLst>
              <a:ext uri="{FF2B5EF4-FFF2-40B4-BE49-F238E27FC236}">
                <a16:creationId xmlns:a16="http://schemas.microsoft.com/office/drawing/2014/main" id="{2EFD6DDC-E594-4F5C-A487-4878AABF5390}"/>
              </a:ext>
            </a:extLst>
          </p:cNvPr>
          <p:cNvSpPr/>
          <p:nvPr/>
        </p:nvSpPr>
        <p:spPr>
          <a:xfrm>
            <a:off x="782993" y="5106028"/>
            <a:ext cx="2826736" cy="915237"/>
          </a:xfrm>
          <a:prstGeom prst="rect">
            <a:avLst/>
          </a:prstGeom>
        </p:spPr>
        <p:txBody>
          <a:bodyPr wrap="none">
            <a:spAutoFit/>
          </a:bodyPr>
          <a:lstStyle/>
          <a:p>
            <a:pPr marL="0" marR="0" lvl="0" indent="0" algn="ctr" defTabSz="914016" rtl="0" eaLnBrk="1" fontAlgn="auto" latinLnBrk="0" hangingPunct="1">
              <a:lnSpc>
                <a:spcPct val="100000"/>
              </a:lnSpc>
              <a:spcBef>
                <a:spcPts val="784"/>
              </a:spcBef>
              <a:spcAft>
                <a:spcPts val="0"/>
              </a:spcAft>
              <a:buClrTx/>
              <a:buSzTx/>
              <a:buFontTx/>
              <a:buNone/>
              <a:tabLst/>
              <a:defRPr/>
            </a:pPr>
            <a:r>
              <a:rPr kumimoji="0" lang="en-US" sz="2353" b="0" i="0" u="none" strike="noStrike" kern="1200" cap="none" spc="1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High Change Failure</a:t>
            </a:r>
          </a:p>
          <a:p>
            <a:pPr marL="0" marR="0" lvl="0" indent="0" algn="ctr" defTabSz="914016" rtl="0" eaLnBrk="1" fontAlgn="auto" latinLnBrk="0" hangingPunct="1">
              <a:lnSpc>
                <a:spcPct val="100000"/>
              </a:lnSpc>
              <a:spcBef>
                <a:spcPts val="784"/>
              </a:spcBef>
              <a:spcAft>
                <a:spcPts val="0"/>
              </a:spcAft>
              <a:buClrTx/>
              <a:buSzTx/>
              <a:buFontTx/>
              <a:buNone/>
              <a:tabLst/>
              <a:defRPr/>
            </a:pPr>
            <a:r>
              <a:rPr kumimoji="0" lang="en-US" sz="2353" b="0" i="0" u="none" strike="noStrike" kern="1200" cap="none" spc="1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Rate</a:t>
            </a:r>
          </a:p>
        </p:txBody>
      </p:sp>
      <p:sp>
        <p:nvSpPr>
          <p:cNvPr id="85" name="Rectangle 84">
            <a:extLst>
              <a:ext uri="{FF2B5EF4-FFF2-40B4-BE49-F238E27FC236}">
                <a16:creationId xmlns:a16="http://schemas.microsoft.com/office/drawing/2014/main" id="{BDBA8BF6-CE26-4C02-9882-DDA1DF29FB49}"/>
              </a:ext>
            </a:extLst>
          </p:cNvPr>
          <p:cNvSpPr/>
          <p:nvPr/>
        </p:nvSpPr>
        <p:spPr>
          <a:xfrm>
            <a:off x="8735374" y="1602043"/>
            <a:ext cx="2233718" cy="915237"/>
          </a:xfrm>
          <a:prstGeom prst="rect">
            <a:avLst/>
          </a:prstGeom>
        </p:spPr>
        <p:txBody>
          <a:bodyPr wrap="none">
            <a:spAutoFit/>
          </a:bodyPr>
          <a:lstStyle/>
          <a:p>
            <a:pPr marL="0" marR="0" lvl="0" indent="0" algn="ctr" defTabSz="914016" rtl="0" eaLnBrk="1" fontAlgn="auto" latinLnBrk="0" hangingPunct="1">
              <a:lnSpc>
                <a:spcPct val="100000"/>
              </a:lnSpc>
              <a:spcBef>
                <a:spcPts val="784"/>
              </a:spcBef>
              <a:spcAft>
                <a:spcPts val="0"/>
              </a:spcAft>
              <a:buClrTx/>
              <a:buSzTx/>
              <a:buFontTx/>
              <a:buNone/>
              <a:tabLst/>
              <a:defRPr/>
            </a:pPr>
            <a:r>
              <a:rPr kumimoji="0" lang="en-US" sz="2353" b="0" i="0" u="none" strike="noStrike" kern="1200" cap="none" spc="1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High Lead Time</a:t>
            </a:r>
          </a:p>
          <a:p>
            <a:pPr marL="0" marR="0" lvl="0" indent="0" algn="ctr" defTabSz="914016" rtl="0" eaLnBrk="1" fontAlgn="auto" latinLnBrk="0" hangingPunct="1">
              <a:lnSpc>
                <a:spcPct val="100000"/>
              </a:lnSpc>
              <a:spcBef>
                <a:spcPts val="784"/>
              </a:spcBef>
              <a:spcAft>
                <a:spcPts val="0"/>
              </a:spcAft>
              <a:buClrTx/>
              <a:buSzTx/>
              <a:buFontTx/>
              <a:buNone/>
              <a:tabLst/>
              <a:defRPr/>
            </a:pPr>
            <a:r>
              <a:rPr kumimoji="0" lang="en-US" sz="2353" b="0" i="0" u="none" strike="noStrike" kern="1200" cap="none" spc="1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For Changes</a:t>
            </a:r>
          </a:p>
        </p:txBody>
      </p:sp>
      <p:sp>
        <p:nvSpPr>
          <p:cNvPr id="86" name="Rectangle 85">
            <a:extLst>
              <a:ext uri="{FF2B5EF4-FFF2-40B4-BE49-F238E27FC236}">
                <a16:creationId xmlns:a16="http://schemas.microsoft.com/office/drawing/2014/main" id="{0CEC23BD-9D4D-4B71-AF61-83ACF035E799}"/>
              </a:ext>
            </a:extLst>
          </p:cNvPr>
          <p:cNvSpPr/>
          <p:nvPr/>
        </p:nvSpPr>
        <p:spPr>
          <a:xfrm>
            <a:off x="8440975" y="5106028"/>
            <a:ext cx="2822525" cy="915237"/>
          </a:xfrm>
          <a:prstGeom prst="rect">
            <a:avLst/>
          </a:prstGeom>
        </p:spPr>
        <p:txBody>
          <a:bodyPr wrap="none">
            <a:spAutoFit/>
          </a:bodyPr>
          <a:lstStyle/>
          <a:p>
            <a:pPr marL="0" marR="0" lvl="0" indent="0" algn="ctr" defTabSz="914016" rtl="0" eaLnBrk="1" fontAlgn="auto" latinLnBrk="0" hangingPunct="1">
              <a:lnSpc>
                <a:spcPct val="100000"/>
              </a:lnSpc>
              <a:spcBef>
                <a:spcPts val="784"/>
              </a:spcBef>
              <a:spcAft>
                <a:spcPts val="0"/>
              </a:spcAft>
              <a:buClrTx/>
              <a:buSzTx/>
              <a:buFontTx/>
              <a:buNone/>
              <a:tabLst/>
              <a:defRPr/>
            </a:pPr>
            <a:r>
              <a:rPr kumimoji="0" lang="en-US" sz="2353" b="0" i="0" u="none" strike="noStrike" kern="1200" cap="none" spc="1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Long Mean Time to </a:t>
            </a:r>
          </a:p>
          <a:p>
            <a:pPr marL="0" marR="0" lvl="0" indent="0" algn="ctr" defTabSz="914016" rtl="0" eaLnBrk="1" fontAlgn="auto" latinLnBrk="0" hangingPunct="1">
              <a:lnSpc>
                <a:spcPct val="100000"/>
              </a:lnSpc>
              <a:spcBef>
                <a:spcPts val="784"/>
              </a:spcBef>
              <a:spcAft>
                <a:spcPts val="0"/>
              </a:spcAft>
              <a:buClrTx/>
              <a:buSzTx/>
              <a:buFontTx/>
              <a:buNone/>
              <a:tabLst/>
              <a:defRPr/>
            </a:pPr>
            <a:r>
              <a:rPr kumimoji="0" lang="en-US" sz="2353" b="0" i="0" u="none" strike="noStrike" kern="1200" cap="none" spc="10"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Recover</a:t>
            </a:r>
          </a:p>
        </p:txBody>
      </p:sp>
      <p:grpSp>
        <p:nvGrpSpPr>
          <p:cNvPr id="4" name="Group 3">
            <a:extLst>
              <a:ext uri="{FF2B5EF4-FFF2-40B4-BE49-F238E27FC236}">
                <a16:creationId xmlns:a16="http://schemas.microsoft.com/office/drawing/2014/main" id="{562C8D13-4236-4A6B-AA03-88A12E8CE5B1}"/>
              </a:ext>
            </a:extLst>
          </p:cNvPr>
          <p:cNvGrpSpPr/>
          <p:nvPr/>
        </p:nvGrpSpPr>
        <p:grpSpPr>
          <a:xfrm>
            <a:off x="4384955" y="2871027"/>
            <a:ext cx="3310287" cy="1685107"/>
            <a:chOff x="4472882" y="2898175"/>
            <a:chExt cx="3376665" cy="1718897"/>
          </a:xfrm>
        </p:grpSpPr>
        <p:sp>
          <p:nvSpPr>
            <p:cNvPr id="9" name="Business Trans large">
              <a:extLst>
                <a:ext uri="{FF2B5EF4-FFF2-40B4-BE49-F238E27FC236}">
                  <a16:creationId xmlns:a16="http://schemas.microsoft.com/office/drawing/2014/main" id="{0C800CFF-9088-4752-95D0-6179EEAC4FD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marL="0" marR="0" lvl="0" indent="0" algn="ctr" defTabSz="914016" rtl="0" eaLnBrk="1" fontAlgn="auto" latinLnBrk="0" hangingPunct="1">
                <a:lnSpc>
                  <a:spcPct val="90000"/>
                </a:lnSpc>
                <a:spcBef>
                  <a:spcPts val="784"/>
                </a:spcBef>
                <a:spcAft>
                  <a:spcPts val="0"/>
                </a:spcAft>
                <a:buClrTx/>
                <a:buSzTx/>
                <a:buFontTx/>
                <a:buNone/>
                <a:tabLst/>
                <a:defRPr/>
              </a:pPr>
              <a:r>
                <a:rPr kumimoji="0" lang="en-US" sz="2353" b="0" i="0" u="none" strike="noStrike" kern="1200" cap="none" spc="10" normalizeH="0" baseline="0" noProof="0">
                  <a:ln w="3175">
                    <a:noFill/>
                  </a:ln>
                  <a:solidFill>
                    <a:srgbClr val="0078D7"/>
                  </a:solidFill>
                  <a:effectLst/>
                  <a:uLnTx/>
                  <a:uFillTx/>
                  <a:latin typeface="Segoe UI Semilight" panose="020B0402040204020203" pitchFamily="34" charset="0"/>
                  <a:ea typeface="+mn-ea"/>
                  <a:cs typeface="Segoe UI Semilight" panose="020B0402040204020203" pitchFamily="34" charset="0"/>
                </a:rPr>
                <a:t>!</a:t>
              </a:r>
            </a:p>
          </p:txBody>
        </p:sp>
        <p:grpSp>
          <p:nvGrpSpPr>
            <p:cNvPr id="32" name="Group 31">
              <a:extLst>
                <a:ext uri="{FF2B5EF4-FFF2-40B4-BE49-F238E27FC236}">
                  <a16:creationId xmlns:a16="http://schemas.microsoft.com/office/drawing/2014/main" id="{1CEB0B49-4620-4196-A940-E13EFF6225DE}"/>
                </a:ext>
              </a:extLst>
            </p:cNvPr>
            <p:cNvGrpSpPr/>
            <p:nvPr/>
          </p:nvGrpSpPr>
          <p:grpSpPr>
            <a:xfrm>
              <a:off x="5404710" y="2898175"/>
              <a:ext cx="1513009" cy="1718897"/>
              <a:chOff x="13906501" y="3922655"/>
              <a:chExt cx="619125" cy="703377"/>
            </a:xfrm>
          </p:grpSpPr>
          <p:sp>
            <p:nvSpPr>
              <p:cNvPr id="33" name="Freeform 17">
                <a:extLst>
                  <a:ext uri="{FF2B5EF4-FFF2-40B4-BE49-F238E27FC236}">
                    <a16:creationId xmlns:a16="http://schemas.microsoft.com/office/drawing/2014/main" id="{E7C8FB57-7FA9-486D-9572-59188F862D9A}"/>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5" name="Freeform 18">
                <a:extLst>
                  <a:ext uri="{FF2B5EF4-FFF2-40B4-BE49-F238E27FC236}">
                    <a16:creationId xmlns:a16="http://schemas.microsoft.com/office/drawing/2014/main" id="{60A9D85F-0EA0-47AB-95A2-34AED114EA89}"/>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7" name="Line 19">
                <a:extLst>
                  <a:ext uri="{FF2B5EF4-FFF2-40B4-BE49-F238E27FC236}">
                    <a16:creationId xmlns:a16="http://schemas.microsoft.com/office/drawing/2014/main" id="{08C0FFFD-E0D7-49F9-BCED-2A02ADF800EE}"/>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8" name="Freeform 20">
                <a:extLst>
                  <a:ext uri="{FF2B5EF4-FFF2-40B4-BE49-F238E27FC236}">
                    <a16:creationId xmlns:a16="http://schemas.microsoft.com/office/drawing/2014/main" id="{E93373F9-317A-4648-8321-8A9BB3808D3D}"/>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9" name="Line 21">
                <a:extLst>
                  <a:ext uri="{FF2B5EF4-FFF2-40B4-BE49-F238E27FC236}">
                    <a16:creationId xmlns:a16="http://schemas.microsoft.com/office/drawing/2014/main" id="{1D4174A9-1AC2-4CFF-920E-3BFC3025FA70}"/>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3" name="Freeform 22">
                <a:extLst>
                  <a:ext uri="{FF2B5EF4-FFF2-40B4-BE49-F238E27FC236}">
                    <a16:creationId xmlns:a16="http://schemas.microsoft.com/office/drawing/2014/main" id="{382A0B16-B262-4329-8EBE-3B77B085B3C5}"/>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 name="Line 23">
                <a:extLst>
                  <a:ext uri="{FF2B5EF4-FFF2-40B4-BE49-F238E27FC236}">
                    <a16:creationId xmlns:a16="http://schemas.microsoft.com/office/drawing/2014/main" id="{C5F9B435-6BE5-43B9-AC16-A233D653EF75}"/>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spTree>
    <p:extLst>
      <p:ext uri="{BB962C8B-B14F-4D97-AF65-F5344CB8AC3E}">
        <p14:creationId xmlns:p14="http://schemas.microsoft.com/office/powerpoint/2010/main" val="20456005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1120902"/>
            <a:ext cx="11339774" cy="271554"/>
          </a:xfrm>
        </p:spPr>
        <p:txBody>
          <a:bodyPr/>
          <a:lstStyle/>
          <a:p>
            <a:r>
              <a:rPr lang="en-US"/>
              <a:t>People. Process. Technology.</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313739" y="1725203"/>
            <a:ext cx="3089461" cy="3884508"/>
            <a:chOff x="366076" y="1432242"/>
            <a:chExt cx="3151411" cy="3962400"/>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3151411" cy="3962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64" tIns="761961" rIns="179285" bIns="143428"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Segoe UI"/>
                  <a:ea typeface="+mn-ea"/>
                  <a:cs typeface="+mn-cs"/>
                </a:rPr>
                <a:t>DevOps is the union of people, process, and technology to </a:t>
              </a:r>
              <a:r>
                <a:rPr kumimoji="0" lang="en-US" sz="1568" b="0" i="0" u="sng" strike="noStrike" kern="1200" cap="none" spc="0" normalizeH="0" baseline="0" noProof="0" dirty="0">
                  <a:ln>
                    <a:noFill/>
                  </a:ln>
                  <a:solidFill>
                    <a:srgbClr val="000000"/>
                  </a:solidFill>
                  <a:effectLst/>
                  <a:uLnTx/>
                  <a:uFillTx/>
                  <a:latin typeface="Segoe UI"/>
                  <a:ea typeface="+mn-ea"/>
                  <a:cs typeface="+mn-cs"/>
                </a:rPr>
                <a:t>enable continuous delivery of value to your end users</a:t>
              </a:r>
              <a:r>
                <a:rPr kumimoji="0" lang="en-US" sz="1568" b="0" i="0" u="none" strike="noStrike" kern="1200" cap="none" spc="0" normalizeH="0" baseline="0" noProof="0" dirty="0">
                  <a:ln>
                    <a:noFill/>
                  </a:ln>
                  <a:solidFill>
                    <a:srgbClr val="000000"/>
                  </a:solidFill>
                  <a:effectLst/>
                  <a:uLnTx/>
                  <a:uFillTx/>
                  <a:latin typeface="Segoe UI"/>
                  <a:ea typeface="+mn-ea"/>
                  <a:cs typeface="+mn-cs"/>
                </a:rPr>
                <a:t>.</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773289" cy="1077218"/>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274" b="0" i="0" u="none" strike="noStrike" kern="0" cap="none" spc="-10" normalizeH="0" baseline="0" noProof="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4" b="0" i="0" u="none" strike="noStrike" kern="0" cap="none" spc="0" normalizeH="0" baseline="0" noProof="0">
                <a:ln>
                  <a:noFill/>
                </a:ln>
                <a:solidFill>
                  <a:srgbClr val="0078D7"/>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A39CA227-D85A-4B39-8040-2C38C37FDC2D}"/>
              </a:ext>
            </a:extLst>
          </p:cNvPr>
          <p:cNvSpPr/>
          <p:nvPr/>
        </p:nvSpPr>
        <p:spPr bwMode="auto">
          <a:xfrm>
            <a:off x="7056500" y="3791832"/>
            <a:ext cx="1055826" cy="102285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1" i="0" u="none" strike="noStrike" kern="1200" cap="none" spc="-59" normalizeH="0" baseline="0" noProof="0">
                <a:ln>
                  <a:noFill/>
                </a:ln>
                <a:solidFill>
                  <a:srgbClr val="000000">
                    <a:lumMod val="75000"/>
                  </a:srgbClr>
                </a:solidFill>
                <a:effectLst/>
                <a:uLnTx/>
                <a:uFillTx/>
                <a:latin typeface="Segoe UI Semilight"/>
                <a:ea typeface="Segoe UI" pitchFamily="34" charset="0"/>
                <a:cs typeface="Segoe UI" pitchFamily="34" charset="0"/>
              </a:rPr>
              <a:t>Continuous</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5" b="1" i="0" u="none" strike="noStrike" kern="1200" cap="none" spc="0" normalizeH="0" baseline="0" noProof="0">
                <a:ln>
                  <a:noFill/>
                </a:ln>
                <a:solidFill>
                  <a:srgbClr val="000000">
                    <a:lumMod val="75000"/>
                  </a:srgbClr>
                </a:solidFill>
                <a:effectLst/>
                <a:uLnTx/>
                <a:uFillTx/>
                <a:latin typeface="Segoe UI Semilight"/>
                <a:ea typeface="Segoe UI" pitchFamily="34" charset="0"/>
                <a:cs typeface="Segoe UI" pitchFamily="34" charset="0"/>
              </a:rPr>
              <a:t>Delivery</a:t>
            </a:r>
          </a:p>
        </p:txBody>
      </p:sp>
      <p:grpSp>
        <p:nvGrpSpPr>
          <p:cNvPr id="18" name="Group 17">
            <a:extLst>
              <a:ext uri="{FF2B5EF4-FFF2-40B4-BE49-F238E27FC236}">
                <a16:creationId xmlns:a16="http://schemas.microsoft.com/office/drawing/2014/main" id="{D2E38200-D448-44D2-9D0B-981C39FA60CD}"/>
              </a:ext>
            </a:extLst>
          </p:cNvPr>
          <p:cNvGrpSpPr/>
          <p:nvPr/>
        </p:nvGrpSpPr>
        <p:grpSpPr>
          <a:xfrm flipH="1">
            <a:off x="5187734" y="2066237"/>
            <a:ext cx="1717904" cy="672224"/>
            <a:chOff x="7085012" y="1905000"/>
            <a:chExt cx="1752600" cy="685800"/>
          </a:xfrm>
        </p:grpSpPr>
        <p:cxnSp>
          <p:nvCxnSpPr>
            <p:cNvPr id="19" name="Straight Connector 18">
              <a:extLst>
                <a:ext uri="{FF2B5EF4-FFF2-40B4-BE49-F238E27FC236}">
                  <a16:creationId xmlns:a16="http://schemas.microsoft.com/office/drawing/2014/main" id="{0BFA4C62-3EAB-48F8-9648-7C8FFDC7B2D6}"/>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1A9EB8-19A0-45FC-944B-7411694AB744}"/>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14D28A9-FB56-4CFD-81E9-34F2BEAAF66A}"/>
              </a:ext>
            </a:extLst>
          </p:cNvPr>
          <p:cNvSpPr txBox="1"/>
          <p:nvPr/>
        </p:nvSpPr>
        <p:spPr>
          <a:xfrm>
            <a:off x="3403202" y="1842161"/>
            <a:ext cx="1676790" cy="1321058"/>
          </a:xfrm>
          <a:prstGeom prst="rect">
            <a:avLst/>
          </a:prstGeom>
          <a:noFill/>
        </p:spPr>
        <p:txBody>
          <a:bodyPr wrap="square" rtlCol="0">
            <a:spAutoFit/>
          </a:bodyPr>
          <a:lstStyle/>
          <a:p>
            <a:pPr marL="0" marR="0" lvl="0" indent="0" algn="r" defTabSz="914225" rtl="0" eaLnBrk="1" fontAlgn="auto" latinLnBrk="0" hangingPunct="1">
              <a:lnSpc>
                <a:spcPct val="12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Arial" pitchFamily="34" charset="0"/>
              </a:rPr>
              <a:t>Plan &amp; Track</a:t>
            </a:r>
          </a:p>
          <a:p>
            <a:pPr marL="0" marR="0" lvl="0" indent="0" algn="r"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000000"/>
                </a:solidFill>
                <a:effectLst/>
                <a:uLnTx/>
                <a:uFillTx/>
                <a:latin typeface="Segoe UI"/>
                <a:ea typeface="+mn-ea"/>
                <a:cs typeface="Arial" pitchFamily="34" charset="0"/>
              </a:rPr>
              <a:t>Agile Planning</a:t>
            </a:r>
          </a:p>
          <a:p>
            <a:pPr marL="0" marR="0" lvl="0" indent="0" algn="r"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000000"/>
                </a:solidFill>
                <a:effectLst/>
                <a:uLnTx/>
                <a:uFillTx/>
                <a:latin typeface="Segoe UI"/>
                <a:ea typeface="+mn-ea"/>
                <a:cs typeface="Arial" pitchFamily="34" charset="0"/>
              </a:rPr>
              <a:t>Dashboards</a:t>
            </a:r>
          </a:p>
          <a:p>
            <a:pPr marL="0" marR="0" lvl="0" indent="0" algn="r"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000000"/>
                </a:solidFill>
                <a:effectLst/>
                <a:uLnTx/>
                <a:uFillTx/>
                <a:latin typeface="Segoe UI"/>
                <a:ea typeface="+mn-ea"/>
                <a:cs typeface="Arial" pitchFamily="34" charset="0"/>
              </a:rPr>
              <a:t>Kanban Boards</a:t>
            </a:r>
          </a:p>
          <a:p>
            <a:pPr marL="0" marR="0" lvl="0" indent="0" algn="r"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dirty="0" err="1">
                <a:ln>
                  <a:noFill/>
                </a:ln>
                <a:solidFill>
                  <a:srgbClr val="000000"/>
                </a:solidFill>
                <a:effectLst/>
                <a:uLnTx/>
                <a:uFillTx/>
                <a:latin typeface="Segoe UI"/>
                <a:ea typeface="+mn-ea"/>
                <a:cs typeface="Arial" pitchFamily="34" charset="0"/>
              </a:rPr>
              <a:t>Taskboards</a:t>
            </a:r>
            <a:endParaRPr kumimoji="0" lang="en-US" sz="1175" b="0" i="0" u="none" strike="noStrike" kern="1200" cap="none" spc="0" normalizeH="0" baseline="0" noProof="0" dirty="0">
              <a:ln>
                <a:noFill/>
              </a:ln>
              <a:solidFill>
                <a:srgbClr val="000000"/>
              </a:solidFill>
              <a:effectLst/>
              <a:uLnTx/>
              <a:uFillTx/>
              <a:latin typeface="Segoe UI"/>
              <a:ea typeface="+mn-ea"/>
              <a:cs typeface="Arial" pitchFamily="34" charset="0"/>
            </a:endParaRPr>
          </a:p>
        </p:txBody>
      </p:sp>
      <p:grpSp>
        <p:nvGrpSpPr>
          <p:cNvPr id="22" name="Group 21">
            <a:extLst>
              <a:ext uri="{FF2B5EF4-FFF2-40B4-BE49-F238E27FC236}">
                <a16:creationId xmlns:a16="http://schemas.microsoft.com/office/drawing/2014/main" id="{4E140EA4-82CA-4A64-BD32-9A66BE83A19E}"/>
              </a:ext>
            </a:extLst>
          </p:cNvPr>
          <p:cNvGrpSpPr/>
          <p:nvPr/>
        </p:nvGrpSpPr>
        <p:grpSpPr>
          <a:xfrm flipH="1">
            <a:off x="5187734" y="4940773"/>
            <a:ext cx="1717904" cy="672224"/>
            <a:chOff x="7085012" y="1905000"/>
            <a:chExt cx="1752600" cy="685800"/>
          </a:xfrm>
        </p:grpSpPr>
        <p:cxnSp>
          <p:nvCxnSpPr>
            <p:cNvPr id="23" name="Straight Connector 22">
              <a:extLst>
                <a:ext uri="{FF2B5EF4-FFF2-40B4-BE49-F238E27FC236}">
                  <a16:creationId xmlns:a16="http://schemas.microsoft.com/office/drawing/2014/main" id="{42E93DCD-3B30-4021-85EB-C4A100D2CF52}"/>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C637BC-A140-43B4-B8B7-42D438C0FDA5}"/>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A9D88A3-06FE-48CA-BCAD-BD95D9D38FFF}"/>
              </a:ext>
            </a:extLst>
          </p:cNvPr>
          <p:cNvGrpSpPr/>
          <p:nvPr/>
        </p:nvGrpSpPr>
        <p:grpSpPr>
          <a:xfrm>
            <a:off x="5486502" y="2219385"/>
            <a:ext cx="2638097" cy="3087636"/>
            <a:chOff x="6667211" y="1138905"/>
            <a:chExt cx="2691378" cy="3149996"/>
          </a:xfrm>
          <a:solidFill>
            <a:schemeClr val="tx2">
              <a:lumMod val="20000"/>
              <a:lumOff val="80000"/>
            </a:schemeClr>
          </a:solidFill>
        </p:grpSpPr>
        <p:sp>
          <p:nvSpPr>
            <p:cNvPr id="26" name="Freeform 476">
              <a:extLst>
                <a:ext uri="{FF2B5EF4-FFF2-40B4-BE49-F238E27FC236}">
                  <a16:creationId xmlns:a16="http://schemas.microsoft.com/office/drawing/2014/main" id="{DDAF4E1F-D68A-4A69-92C9-3624E74317BD}"/>
                </a:ext>
              </a:extLst>
            </p:cNvPr>
            <p:cNvSpPr>
              <a:spLocks/>
            </p:cNvSpPr>
            <p:nvPr/>
          </p:nvSpPr>
          <p:spPr bwMode="auto">
            <a:xfrm>
              <a:off x="6686824" y="1144940"/>
              <a:ext cx="2671765" cy="3134910"/>
            </a:xfrm>
            <a:custGeom>
              <a:avLst/>
              <a:gdLst/>
              <a:ahLst/>
              <a:cxnLst>
                <a:cxn ang="0">
                  <a:pos x="1086" y="0"/>
                </a:cxn>
                <a:cxn ang="0">
                  <a:pos x="1215" y="14"/>
                </a:cxn>
                <a:cxn ang="0">
                  <a:pos x="1342" y="44"/>
                </a:cxn>
                <a:cxn ang="0">
                  <a:pos x="1348" y="89"/>
                </a:cxn>
                <a:cxn ang="0">
                  <a:pos x="1237" y="147"/>
                </a:cxn>
                <a:cxn ang="0">
                  <a:pos x="1133" y="218"/>
                </a:cxn>
                <a:cxn ang="0">
                  <a:pos x="1036" y="303"/>
                </a:cxn>
                <a:cxn ang="0">
                  <a:pos x="944" y="408"/>
                </a:cxn>
                <a:cxn ang="0">
                  <a:pos x="869" y="521"/>
                </a:cxn>
                <a:cxn ang="0">
                  <a:pos x="810" y="642"/>
                </a:cxn>
                <a:cxn ang="0">
                  <a:pos x="767" y="767"/>
                </a:cxn>
                <a:cxn ang="0">
                  <a:pos x="740" y="908"/>
                </a:cxn>
                <a:cxn ang="0">
                  <a:pos x="731" y="1052"/>
                </a:cxn>
                <a:cxn ang="0">
                  <a:pos x="743" y="1195"/>
                </a:cxn>
                <a:cxn ang="0">
                  <a:pos x="775" y="1336"/>
                </a:cxn>
                <a:cxn ang="0">
                  <a:pos x="822" y="1462"/>
                </a:cxn>
                <a:cxn ang="0">
                  <a:pos x="880" y="1573"/>
                </a:cxn>
                <a:cxn ang="0">
                  <a:pos x="953" y="1679"/>
                </a:cxn>
                <a:cxn ang="0">
                  <a:pos x="1013" y="1752"/>
                </a:cxn>
                <a:cxn ang="0">
                  <a:pos x="1057" y="1796"/>
                </a:cxn>
                <a:cxn ang="0">
                  <a:pos x="1120" y="1843"/>
                </a:cxn>
                <a:cxn ang="0">
                  <a:pos x="1204" y="1887"/>
                </a:cxn>
                <a:cxn ang="0">
                  <a:pos x="1293" y="1915"/>
                </a:cxn>
                <a:cxn ang="0">
                  <a:pos x="1385" y="1926"/>
                </a:cxn>
                <a:cxn ang="0">
                  <a:pos x="1477" y="1921"/>
                </a:cxn>
                <a:cxn ang="0">
                  <a:pos x="1568" y="1900"/>
                </a:cxn>
                <a:cxn ang="0">
                  <a:pos x="1655" y="1862"/>
                </a:cxn>
                <a:cxn ang="0">
                  <a:pos x="1734" y="1808"/>
                </a:cxn>
                <a:cxn ang="0">
                  <a:pos x="1724" y="1819"/>
                </a:cxn>
                <a:cxn ang="0">
                  <a:pos x="1624" y="1896"/>
                </a:cxn>
                <a:cxn ang="0">
                  <a:pos x="1517" y="1961"/>
                </a:cxn>
                <a:cxn ang="0">
                  <a:pos x="1404" y="2011"/>
                </a:cxn>
                <a:cxn ang="0">
                  <a:pos x="1266" y="2052"/>
                </a:cxn>
                <a:cxn ang="0">
                  <a:pos x="1124" y="2074"/>
                </a:cxn>
                <a:cxn ang="0">
                  <a:pos x="981" y="2076"/>
                </a:cxn>
                <a:cxn ang="0">
                  <a:pos x="838" y="2058"/>
                </a:cxn>
                <a:cxn ang="0">
                  <a:pos x="704" y="2023"/>
                </a:cxn>
                <a:cxn ang="0">
                  <a:pos x="581" y="1972"/>
                </a:cxn>
                <a:cxn ang="0">
                  <a:pos x="464" y="1905"/>
                </a:cxn>
                <a:cxn ang="0">
                  <a:pos x="356" y="1821"/>
                </a:cxn>
                <a:cxn ang="0">
                  <a:pos x="259" y="1726"/>
                </a:cxn>
                <a:cxn ang="0">
                  <a:pos x="181" y="1625"/>
                </a:cxn>
                <a:cxn ang="0">
                  <a:pos x="117" y="1517"/>
                </a:cxn>
                <a:cxn ang="0">
                  <a:pos x="66" y="1404"/>
                </a:cxn>
                <a:cxn ang="0">
                  <a:pos x="27" y="1279"/>
                </a:cxn>
                <a:cxn ang="0">
                  <a:pos x="6" y="1151"/>
                </a:cxn>
                <a:cxn ang="0">
                  <a:pos x="0" y="1021"/>
                </a:cxn>
                <a:cxn ang="0">
                  <a:pos x="10" y="891"/>
                </a:cxn>
                <a:cxn ang="0">
                  <a:pos x="37" y="763"/>
                </a:cxn>
                <a:cxn ang="0">
                  <a:pos x="79" y="639"/>
                </a:cxn>
                <a:cxn ang="0">
                  <a:pos x="138" y="520"/>
                </a:cxn>
                <a:cxn ang="0">
                  <a:pos x="213" y="407"/>
                </a:cxn>
                <a:cxn ang="0">
                  <a:pos x="304" y="303"/>
                </a:cxn>
                <a:cxn ang="0">
                  <a:pos x="408" y="212"/>
                </a:cxn>
                <a:cxn ang="0">
                  <a:pos x="521" y="137"/>
                </a:cxn>
                <a:cxn ang="0">
                  <a:pos x="639" y="79"/>
                </a:cxn>
                <a:cxn ang="0">
                  <a:pos x="764" y="36"/>
                </a:cxn>
                <a:cxn ang="0">
                  <a:pos x="891" y="10"/>
                </a:cxn>
                <a:cxn ang="0">
                  <a:pos x="1021" y="0"/>
                </a:cxn>
              </a:cxnLst>
              <a:rect l="0" t="0" r="r" b="b"/>
              <a:pathLst>
                <a:path w="1771" h="2078">
                  <a:moveTo>
                    <a:pt x="1021" y="0"/>
                  </a:moveTo>
                  <a:lnTo>
                    <a:pt x="1086" y="0"/>
                  </a:lnTo>
                  <a:lnTo>
                    <a:pt x="1151" y="6"/>
                  </a:lnTo>
                  <a:lnTo>
                    <a:pt x="1215" y="14"/>
                  </a:lnTo>
                  <a:lnTo>
                    <a:pt x="1279" y="27"/>
                  </a:lnTo>
                  <a:lnTo>
                    <a:pt x="1342" y="44"/>
                  </a:lnTo>
                  <a:lnTo>
                    <a:pt x="1404" y="66"/>
                  </a:lnTo>
                  <a:lnTo>
                    <a:pt x="1348" y="89"/>
                  </a:lnTo>
                  <a:lnTo>
                    <a:pt x="1292" y="116"/>
                  </a:lnTo>
                  <a:lnTo>
                    <a:pt x="1237" y="147"/>
                  </a:lnTo>
                  <a:lnTo>
                    <a:pt x="1184" y="180"/>
                  </a:lnTo>
                  <a:lnTo>
                    <a:pt x="1133" y="218"/>
                  </a:lnTo>
                  <a:lnTo>
                    <a:pt x="1083" y="258"/>
                  </a:lnTo>
                  <a:lnTo>
                    <a:pt x="1036" y="303"/>
                  </a:lnTo>
                  <a:lnTo>
                    <a:pt x="987" y="355"/>
                  </a:lnTo>
                  <a:lnTo>
                    <a:pt x="944" y="408"/>
                  </a:lnTo>
                  <a:lnTo>
                    <a:pt x="904" y="464"/>
                  </a:lnTo>
                  <a:lnTo>
                    <a:pt x="869" y="521"/>
                  </a:lnTo>
                  <a:lnTo>
                    <a:pt x="837" y="581"/>
                  </a:lnTo>
                  <a:lnTo>
                    <a:pt x="810" y="642"/>
                  </a:lnTo>
                  <a:lnTo>
                    <a:pt x="786" y="704"/>
                  </a:lnTo>
                  <a:lnTo>
                    <a:pt x="767" y="767"/>
                  </a:lnTo>
                  <a:lnTo>
                    <a:pt x="751" y="838"/>
                  </a:lnTo>
                  <a:lnTo>
                    <a:pt x="740" y="908"/>
                  </a:lnTo>
                  <a:lnTo>
                    <a:pt x="733" y="980"/>
                  </a:lnTo>
                  <a:lnTo>
                    <a:pt x="731" y="1052"/>
                  </a:lnTo>
                  <a:lnTo>
                    <a:pt x="735" y="1123"/>
                  </a:lnTo>
                  <a:lnTo>
                    <a:pt x="743" y="1195"/>
                  </a:lnTo>
                  <a:lnTo>
                    <a:pt x="757" y="1266"/>
                  </a:lnTo>
                  <a:lnTo>
                    <a:pt x="775" y="1336"/>
                  </a:lnTo>
                  <a:lnTo>
                    <a:pt x="798" y="1404"/>
                  </a:lnTo>
                  <a:lnTo>
                    <a:pt x="822" y="1462"/>
                  </a:lnTo>
                  <a:lnTo>
                    <a:pt x="849" y="1518"/>
                  </a:lnTo>
                  <a:lnTo>
                    <a:pt x="880" y="1573"/>
                  </a:lnTo>
                  <a:lnTo>
                    <a:pt x="914" y="1627"/>
                  </a:lnTo>
                  <a:lnTo>
                    <a:pt x="953" y="1679"/>
                  </a:lnTo>
                  <a:lnTo>
                    <a:pt x="994" y="1729"/>
                  </a:lnTo>
                  <a:lnTo>
                    <a:pt x="1013" y="1752"/>
                  </a:lnTo>
                  <a:lnTo>
                    <a:pt x="1035" y="1774"/>
                  </a:lnTo>
                  <a:lnTo>
                    <a:pt x="1057" y="1796"/>
                  </a:lnTo>
                  <a:lnTo>
                    <a:pt x="1080" y="1815"/>
                  </a:lnTo>
                  <a:lnTo>
                    <a:pt x="1120" y="1843"/>
                  </a:lnTo>
                  <a:lnTo>
                    <a:pt x="1161" y="1867"/>
                  </a:lnTo>
                  <a:lnTo>
                    <a:pt x="1204" y="1887"/>
                  </a:lnTo>
                  <a:lnTo>
                    <a:pt x="1248" y="1903"/>
                  </a:lnTo>
                  <a:lnTo>
                    <a:pt x="1293" y="1915"/>
                  </a:lnTo>
                  <a:lnTo>
                    <a:pt x="1339" y="1923"/>
                  </a:lnTo>
                  <a:lnTo>
                    <a:pt x="1385" y="1926"/>
                  </a:lnTo>
                  <a:lnTo>
                    <a:pt x="1432" y="1926"/>
                  </a:lnTo>
                  <a:lnTo>
                    <a:pt x="1477" y="1921"/>
                  </a:lnTo>
                  <a:lnTo>
                    <a:pt x="1524" y="1913"/>
                  </a:lnTo>
                  <a:lnTo>
                    <a:pt x="1568" y="1900"/>
                  </a:lnTo>
                  <a:lnTo>
                    <a:pt x="1612" y="1883"/>
                  </a:lnTo>
                  <a:lnTo>
                    <a:pt x="1655" y="1862"/>
                  </a:lnTo>
                  <a:lnTo>
                    <a:pt x="1696" y="1837"/>
                  </a:lnTo>
                  <a:lnTo>
                    <a:pt x="1734" y="1808"/>
                  </a:lnTo>
                  <a:lnTo>
                    <a:pt x="1771" y="1774"/>
                  </a:lnTo>
                  <a:lnTo>
                    <a:pt x="1724" y="1819"/>
                  </a:lnTo>
                  <a:lnTo>
                    <a:pt x="1675" y="1859"/>
                  </a:lnTo>
                  <a:lnTo>
                    <a:pt x="1624" y="1896"/>
                  </a:lnTo>
                  <a:lnTo>
                    <a:pt x="1571" y="1931"/>
                  </a:lnTo>
                  <a:lnTo>
                    <a:pt x="1517" y="1961"/>
                  </a:lnTo>
                  <a:lnTo>
                    <a:pt x="1461" y="1987"/>
                  </a:lnTo>
                  <a:lnTo>
                    <a:pt x="1404" y="2011"/>
                  </a:lnTo>
                  <a:lnTo>
                    <a:pt x="1336" y="2034"/>
                  </a:lnTo>
                  <a:lnTo>
                    <a:pt x="1266" y="2052"/>
                  </a:lnTo>
                  <a:lnTo>
                    <a:pt x="1195" y="2066"/>
                  </a:lnTo>
                  <a:lnTo>
                    <a:pt x="1124" y="2074"/>
                  </a:lnTo>
                  <a:lnTo>
                    <a:pt x="1052" y="2078"/>
                  </a:lnTo>
                  <a:lnTo>
                    <a:pt x="981" y="2076"/>
                  </a:lnTo>
                  <a:lnTo>
                    <a:pt x="909" y="2069"/>
                  </a:lnTo>
                  <a:lnTo>
                    <a:pt x="838" y="2058"/>
                  </a:lnTo>
                  <a:lnTo>
                    <a:pt x="767" y="2041"/>
                  </a:lnTo>
                  <a:lnTo>
                    <a:pt x="704" y="2023"/>
                  </a:lnTo>
                  <a:lnTo>
                    <a:pt x="642" y="1999"/>
                  </a:lnTo>
                  <a:lnTo>
                    <a:pt x="581" y="1972"/>
                  </a:lnTo>
                  <a:lnTo>
                    <a:pt x="522" y="1940"/>
                  </a:lnTo>
                  <a:lnTo>
                    <a:pt x="464" y="1905"/>
                  </a:lnTo>
                  <a:lnTo>
                    <a:pt x="409" y="1865"/>
                  </a:lnTo>
                  <a:lnTo>
                    <a:pt x="356" y="1821"/>
                  </a:lnTo>
                  <a:lnTo>
                    <a:pt x="304" y="1773"/>
                  </a:lnTo>
                  <a:lnTo>
                    <a:pt x="259" y="1726"/>
                  </a:lnTo>
                  <a:lnTo>
                    <a:pt x="218" y="1676"/>
                  </a:lnTo>
                  <a:lnTo>
                    <a:pt x="181" y="1625"/>
                  </a:lnTo>
                  <a:lnTo>
                    <a:pt x="147" y="1572"/>
                  </a:lnTo>
                  <a:lnTo>
                    <a:pt x="117" y="1517"/>
                  </a:lnTo>
                  <a:lnTo>
                    <a:pt x="89" y="1461"/>
                  </a:lnTo>
                  <a:lnTo>
                    <a:pt x="66" y="1404"/>
                  </a:lnTo>
                  <a:lnTo>
                    <a:pt x="45" y="1343"/>
                  </a:lnTo>
                  <a:lnTo>
                    <a:pt x="27" y="1279"/>
                  </a:lnTo>
                  <a:lnTo>
                    <a:pt x="15" y="1215"/>
                  </a:lnTo>
                  <a:lnTo>
                    <a:pt x="6" y="1151"/>
                  </a:lnTo>
                  <a:lnTo>
                    <a:pt x="1" y="1085"/>
                  </a:lnTo>
                  <a:lnTo>
                    <a:pt x="0" y="1021"/>
                  </a:lnTo>
                  <a:lnTo>
                    <a:pt x="3" y="956"/>
                  </a:lnTo>
                  <a:lnTo>
                    <a:pt x="10" y="891"/>
                  </a:lnTo>
                  <a:lnTo>
                    <a:pt x="21" y="827"/>
                  </a:lnTo>
                  <a:lnTo>
                    <a:pt x="37" y="763"/>
                  </a:lnTo>
                  <a:lnTo>
                    <a:pt x="56" y="700"/>
                  </a:lnTo>
                  <a:lnTo>
                    <a:pt x="79" y="639"/>
                  </a:lnTo>
                  <a:lnTo>
                    <a:pt x="106" y="579"/>
                  </a:lnTo>
                  <a:lnTo>
                    <a:pt x="138" y="520"/>
                  </a:lnTo>
                  <a:lnTo>
                    <a:pt x="174" y="463"/>
                  </a:lnTo>
                  <a:lnTo>
                    <a:pt x="213" y="407"/>
                  </a:lnTo>
                  <a:lnTo>
                    <a:pt x="257" y="354"/>
                  </a:lnTo>
                  <a:lnTo>
                    <a:pt x="304" y="303"/>
                  </a:lnTo>
                  <a:lnTo>
                    <a:pt x="355" y="256"/>
                  </a:lnTo>
                  <a:lnTo>
                    <a:pt x="408" y="212"/>
                  </a:lnTo>
                  <a:lnTo>
                    <a:pt x="463" y="172"/>
                  </a:lnTo>
                  <a:lnTo>
                    <a:pt x="521" y="137"/>
                  </a:lnTo>
                  <a:lnTo>
                    <a:pt x="579" y="105"/>
                  </a:lnTo>
                  <a:lnTo>
                    <a:pt x="639" y="79"/>
                  </a:lnTo>
                  <a:lnTo>
                    <a:pt x="701" y="55"/>
                  </a:lnTo>
                  <a:lnTo>
                    <a:pt x="764" y="36"/>
                  </a:lnTo>
                  <a:lnTo>
                    <a:pt x="827" y="20"/>
                  </a:lnTo>
                  <a:lnTo>
                    <a:pt x="891" y="10"/>
                  </a:lnTo>
                  <a:lnTo>
                    <a:pt x="956" y="2"/>
                  </a:lnTo>
                  <a:lnTo>
                    <a:pt x="1021" y="0"/>
                  </a:lnTo>
                  <a:close/>
                </a:path>
              </a:pathLst>
            </a:custGeom>
            <a:grpFill/>
            <a:ln w="0">
              <a:noFill/>
              <a:prstDash val="solid"/>
              <a:round/>
              <a:headEnd/>
              <a:tailEnd/>
            </a:ln>
            <a:effectLst>
              <a:innerShdw blurRad="431800" dist="317500">
                <a:prstClr val="black">
                  <a:alpha val="20000"/>
                </a:prstClr>
              </a:innerShdw>
            </a:effectLst>
          </p:spPr>
          <p:txBody>
            <a:bodyPr vert="horz" wrap="square" lIns="89630" tIns="44814" rIns="89630" bIns="44814" numCol="1" anchor="t" anchorCtr="0" compatLnSpc="1">
              <a:prstTxWarp prst="textNoShape">
                <a:avLst/>
              </a:prstTxWarp>
            </a:bodyPr>
            <a:lstStyle/>
            <a:p>
              <a:pPr marL="0" marR="0" lvl="0" indent="0" algn="l" defTabSz="119474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000000">
                    <a:lumMod val="75000"/>
                  </a:srgbClr>
                </a:solidFill>
                <a:effectLst/>
                <a:uLnTx/>
                <a:uFillTx/>
                <a:latin typeface="Calibri"/>
                <a:ea typeface="+mn-ea"/>
                <a:cs typeface="+mn-cs"/>
              </a:endParaRPr>
            </a:p>
          </p:txBody>
        </p:sp>
        <p:sp>
          <p:nvSpPr>
            <p:cNvPr id="27" name="Freeform 483">
              <a:extLst>
                <a:ext uri="{FF2B5EF4-FFF2-40B4-BE49-F238E27FC236}">
                  <a16:creationId xmlns:a16="http://schemas.microsoft.com/office/drawing/2014/main" id="{88DE08DA-F3AD-4529-AC12-8F447B59657B}"/>
                </a:ext>
              </a:extLst>
            </p:cNvPr>
            <p:cNvSpPr>
              <a:spLocks/>
            </p:cNvSpPr>
            <p:nvPr/>
          </p:nvSpPr>
          <p:spPr bwMode="auto">
            <a:xfrm>
              <a:off x="6667211" y="1138905"/>
              <a:ext cx="2626506" cy="3149996"/>
            </a:xfrm>
            <a:custGeom>
              <a:avLst/>
              <a:gdLst/>
              <a:ahLst/>
              <a:cxnLst>
                <a:cxn ang="0">
                  <a:pos x="1180" y="9"/>
                </a:cxn>
                <a:cxn ang="0">
                  <a:pos x="1360" y="49"/>
                </a:cxn>
                <a:cxn ang="0">
                  <a:pos x="1300" y="35"/>
                </a:cxn>
                <a:cxn ang="0">
                  <a:pos x="1117" y="10"/>
                </a:cxn>
                <a:cxn ang="0">
                  <a:pos x="931" y="17"/>
                </a:cxn>
                <a:cxn ang="0">
                  <a:pos x="747" y="56"/>
                </a:cxn>
                <a:cxn ang="0">
                  <a:pos x="572" y="129"/>
                </a:cxn>
                <a:cxn ang="0">
                  <a:pos x="413" y="236"/>
                </a:cxn>
                <a:cxn ang="0">
                  <a:pos x="273" y="369"/>
                </a:cxn>
                <a:cxn ang="0">
                  <a:pos x="162" y="528"/>
                </a:cxn>
                <a:cxn ang="0">
                  <a:pos x="82" y="707"/>
                </a:cxn>
                <a:cxn ang="0">
                  <a:pos x="35" y="899"/>
                </a:cxn>
                <a:cxn ang="0">
                  <a:pos x="27" y="1096"/>
                </a:cxn>
                <a:cxn ang="0">
                  <a:pos x="58" y="1299"/>
                </a:cxn>
                <a:cxn ang="0">
                  <a:pos x="132" y="1498"/>
                </a:cxn>
                <a:cxn ang="0">
                  <a:pos x="243" y="1675"/>
                </a:cxn>
                <a:cxn ang="0">
                  <a:pos x="387" y="1825"/>
                </a:cxn>
                <a:cxn ang="0">
                  <a:pos x="556" y="1944"/>
                </a:cxn>
                <a:cxn ang="0">
                  <a:pos x="744" y="2025"/>
                </a:cxn>
                <a:cxn ang="0">
                  <a:pos x="944" y="2068"/>
                </a:cxn>
                <a:cxn ang="0">
                  <a:pos x="1145" y="2070"/>
                </a:cxn>
                <a:cxn ang="0">
                  <a:pos x="1341" y="2034"/>
                </a:cxn>
                <a:cxn ang="0">
                  <a:pos x="1526" y="1964"/>
                </a:cxn>
                <a:cxn ang="0">
                  <a:pos x="1691" y="1860"/>
                </a:cxn>
                <a:cxn ang="0">
                  <a:pos x="1640" y="1901"/>
                </a:cxn>
                <a:cxn ang="0">
                  <a:pos x="1469" y="1998"/>
                </a:cxn>
                <a:cxn ang="0">
                  <a:pos x="1279" y="2061"/>
                </a:cxn>
                <a:cxn ang="0">
                  <a:pos x="1079" y="2088"/>
                </a:cxn>
                <a:cxn ang="0">
                  <a:pos x="874" y="2075"/>
                </a:cxn>
                <a:cxn ang="0">
                  <a:pos x="677" y="2022"/>
                </a:cxn>
                <a:cxn ang="0">
                  <a:pos x="499" y="1935"/>
                </a:cxn>
                <a:cxn ang="0">
                  <a:pos x="340" y="1815"/>
                </a:cxn>
                <a:cxn ang="0">
                  <a:pos x="206" y="1666"/>
                </a:cxn>
                <a:cxn ang="0">
                  <a:pos x="101" y="1494"/>
                </a:cxn>
                <a:cxn ang="0">
                  <a:pos x="32" y="1301"/>
                </a:cxn>
                <a:cxn ang="0">
                  <a:pos x="2" y="1098"/>
                </a:cxn>
                <a:cxn ang="0">
                  <a:pos x="11" y="895"/>
                </a:cxn>
                <a:cxn ang="0">
                  <a:pos x="59" y="699"/>
                </a:cxn>
                <a:cxn ang="0">
                  <a:pos x="143" y="517"/>
                </a:cxn>
                <a:cxn ang="0">
                  <a:pos x="258" y="355"/>
                </a:cxn>
                <a:cxn ang="0">
                  <a:pos x="401" y="220"/>
                </a:cxn>
                <a:cxn ang="0">
                  <a:pos x="565" y="115"/>
                </a:cxn>
                <a:cxn ang="0">
                  <a:pos x="743" y="43"/>
                </a:cxn>
                <a:cxn ang="0">
                  <a:pos x="930" y="6"/>
                </a:cxn>
              </a:cxnLst>
              <a:rect l="0" t="0" r="r" b="b"/>
              <a:pathLst>
                <a:path w="1741" h="2088">
                  <a:moveTo>
                    <a:pt x="1055" y="0"/>
                  </a:moveTo>
                  <a:lnTo>
                    <a:pt x="1118" y="3"/>
                  </a:lnTo>
                  <a:lnTo>
                    <a:pt x="1180" y="9"/>
                  </a:lnTo>
                  <a:lnTo>
                    <a:pt x="1241" y="18"/>
                  </a:lnTo>
                  <a:lnTo>
                    <a:pt x="1301" y="32"/>
                  </a:lnTo>
                  <a:lnTo>
                    <a:pt x="1360" y="49"/>
                  </a:lnTo>
                  <a:lnTo>
                    <a:pt x="1417" y="70"/>
                  </a:lnTo>
                  <a:lnTo>
                    <a:pt x="1360" y="51"/>
                  </a:lnTo>
                  <a:lnTo>
                    <a:pt x="1300" y="35"/>
                  </a:lnTo>
                  <a:lnTo>
                    <a:pt x="1240" y="23"/>
                  </a:lnTo>
                  <a:lnTo>
                    <a:pt x="1179" y="14"/>
                  </a:lnTo>
                  <a:lnTo>
                    <a:pt x="1117" y="10"/>
                  </a:lnTo>
                  <a:lnTo>
                    <a:pt x="1055" y="8"/>
                  </a:lnTo>
                  <a:lnTo>
                    <a:pt x="993" y="10"/>
                  </a:lnTo>
                  <a:lnTo>
                    <a:pt x="931" y="17"/>
                  </a:lnTo>
                  <a:lnTo>
                    <a:pt x="869" y="26"/>
                  </a:lnTo>
                  <a:lnTo>
                    <a:pt x="808" y="39"/>
                  </a:lnTo>
                  <a:lnTo>
                    <a:pt x="747" y="56"/>
                  </a:lnTo>
                  <a:lnTo>
                    <a:pt x="688" y="77"/>
                  </a:lnTo>
                  <a:lnTo>
                    <a:pt x="629" y="101"/>
                  </a:lnTo>
                  <a:lnTo>
                    <a:pt x="572" y="129"/>
                  </a:lnTo>
                  <a:lnTo>
                    <a:pt x="517" y="161"/>
                  </a:lnTo>
                  <a:lnTo>
                    <a:pt x="464" y="196"/>
                  </a:lnTo>
                  <a:lnTo>
                    <a:pt x="413" y="236"/>
                  </a:lnTo>
                  <a:lnTo>
                    <a:pt x="364" y="277"/>
                  </a:lnTo>
                  <a:lnTo>
                    <a:pt x="317" y="322"/>
                  </a:lnTo>
                  <a:lnTo>
                    <a:pt x="273" y="369"/>
                  </a:lnTo>
                  <a:lnTo>
                    <a:pt x="233" y="420"/>
                  </a:lnTo>
                  <a:lnTo>
                    <a:pt x="196" y="473"/>
                  </a:lnTo>
                  <a:lnTo>
                    <a:pt x="162" y="528"/>
                  </a:lnTo>
                  <a:lnTo>
                    <a:pt x="132" y="586"/>
                  </a:lnTo>
                  <a:lnTo>
                    <a:pt x="105" y="646"/>
                  </a:lnTo>
                  <a:lnTo>
                    <a:pt x="82" y="707"/>
                  </a:lnTo>
                  <a:lnTo>
                    <a:pt x="63" y="770"/>
                  </a:lnTo>
                  <a:lnTo>
                    <a:pt x="47" y="833"/>
                  </a:lnTo>
                  <a:lnTo>
                    <a:pt x="35" y="899"/>
                  </a:lnTo>
                  <a:lnTo>
                    <a:pt x="28" y="964"/>
                  </a:lnTo>
                  <a:lnTo>
                    <a:pt x="26" y="1030"/>
                  </a:lnTo>
                  <a:lnTo>
                    <a:pt x="27" y="1096"/>
                  </a:lnTo>
                  <a:lnTo>
                    <a:pt x="33" y="1163"/>
                  </a:lnTo>
                  <a:lnTo>
                    <a:pt x="43" y="1230"/>
                  </a:lnTo>
                  <a:lnTo>
                    <a:pt x="58" y="1299"/>
                  </a:lnTo>
                  <a:lnTo>
                    <a:pt x="77" y="1367"/>
                  </a:lnTo>
                  <a:lnTo>
                    <a:pt x="102" y="1433"/>
                  </a:lnTo>
                  <a:lnTo>
                    <a:pt x="132" y="1498"/>
                  </a:lnTo>
                  <a:lnTo>
                    <a:pt x="165" y="1560"/>
                  </a:lnTo>
                  <a:lnTo>
                    <a:pt x="202" y="1618"/>
                  </a:lnTo>
                  <a:lnTo>
                    <a:pt x="243" y="1675"/>
                  </a:lnTo>
                  <a:lnTo>
                    <a:pt x="288" y="1728"/>
                  </a:lnTo>
                  <a:lnTo>
                    <a:pt x="336" y="1779"/>
                  </a:lnTo>
                  <a:lnTo>
                    <a:pt x="387" y="1825"/>
                  </a:lnTo>
                  <a:lnTo>
                    <a:pt x="441" y="1869"/>
                  </a:lnTo>
                  <a:lnTo>
                    <a:pt x="498" y="1909"/>
                  </a:lnTo>
                  <a:lnTo>
                    <a:pt x="556" y="1944"/>
                  </a:lnTo>
                  <a:lnTo>
                    <a:pt x="617" y="1976"/>
                  </a:lnTo>
                  <a:lnTo>
                    <a:pt x="680" y="2002"/>
                  </a:lnTo>
                  <a:lnTo>
                    <a:pt x="744" y="2025"/>
                  </a:lnTo>
                  <a:lnTo>
                    <a:pt x="810" y="2044"/>
                  </a:lnTo>
                  <a:lnTo>
                    <a:pt x="877" y="2058"/>
                  </a:lnTo>
                  <a:lnTo>
                    <a:pt x="944" y="2068"/>
                  </a:lnTo>
                  <a:lnTo>
                    <a:pt x="1011" y="2073"/>
                  </a:lnTo>
                  <a:lnTo>
                    <a:pt x="1078" y="2074"/>
                  </a:lnTo>
                  <a:lnTo>
                    <a:pt x="1145" y="2070"/>
                  </a:lnTo>
                  <a:lnTo>
                    <a:pt x="1211" y="2062"/>
                  </a:lnTo>
                  <a:lnTo>
                    <a:pt x="1276" y="2051"/>
                  </a:lnTo>
                  <a:lnTo>
                    <a:pt x="1341" y="2034"/>
                  </a:lnTo>
                  <a:lnTo>
                    <a:pt x="1404" y="2015"/>
                  </a:lnTo>
                  <a:lnTo>
                    <a:pt x="1465" y="1991"/>
                  </a:lnTo>
                  <a:lnTo>
                    <a:pt x="1526" y="1964"/>
                  </a:lnTo>
                  <a:lnTo>
                    <a:pt x="1583" y="1933"/>
                  </a:lnTo>
                  <a:lnTo>
                    <a:pt x="1638" y="1898"/>
                  </a:lnTo>
                  <a:lnTo>
                    <a:pt x="1691" y="1860"/>
                  </a:lnTo>
                  <a:lnTo>
                    <a:pt x="1741" y="1819"/>
                  </a:lnTo>
                  <a:lnTo>
                    <a:pt x="1692" y="1862"/>
                  </a:lnTo>
                  <a:lnTo>
                    <a:pt x="1640" y="1901"/>
                  </a:lnTo>
                  <a:lnTo>
                    <a:pt x="1586" y="1936"/>
                  </a:lnTo>
                  <a:lnTo>
                    <a:pt x="1528" y="1969"/>
                  </a:lnTo>
                  <a:lnTo>
                    <a:pt x="1469" y="1998"/>
                  </a:lnTo>
                  <a:lnTo>
                    <a:pt x="1407" y="2023"/>
                  </a:lnTo>
                  <a:lnTo>
                    <a:pt x="1343" y="2044"/>
                  </a:lnTo>
                  <a:lnTo>
                    <a:pt x="1279" y="2061"/>
                  </a:lnTo>
                  <a:lnTo>
                    <a:pt x="1213" y="2075"/>
                  </a:lnTo>
                  <a:lnTo>
                    <a:pt x="1146" y="2083"/>
                  </a:lnTo>
                  <a:lnTo>
                    <a:pt x="1079" y="2088"/>
                  </a:lnTo>
                  <a:lnTo>
                    <a:pt x="1010" y="2088"/>
                  </a:lnTo>
                  <a:lnTo>
                    <a:pt x="942" y="2084"/>
                  </a:lnTo>
                  <a:lnTo>
                    <a:pt x="874" y="2075"/>
                  </a:lnTo>
                  <a:lnTo>
                    <a:pt x="806" y="2062"/>
                  </a:lnTo>
                  <a:lnTo>
                    <a:pt x="739" y="2043"/>
                  </a:lnTo>
                  <a:lnTo>
                    <a:pt x="677" y="2022"/>
                  </a:lnTo>
                  <a:lnTo>
                    <a:pt x="616" y="1997"/>
                  </a:lnTo>
                  <a:lnTo>
                    <a:pt x="557" y="1969"/>
                  </a:lnTo>
                  <a:lnTo>
                    <a:pt x="499" y="1935"/>
                  </a:lnTo>
                  <a:lnTo>
                    <a:pt x="444" y="1899"/>
                  </a:lnTo>
                  <a:lnTo>
                    <a:pt x="391" y="1859"/>
                  </a:lnTo>
                  <a:lnTo>
                    <a:pt x="340" y="1815"/>
                  </a:lnTo>
                  <a:lnTo>
                    <a:pt x="293" y="1769"/>
                  </a:lnTo>
                  <a:lnTo>
                    <a:pt x="248" y="1719"/>
                  </a:lnTo>
                  <a:lnTo>
                    <a:pt x="206" y="1666"/>
                  </a:lnTo>
                  <a:lnTo>
                    <a:pt x="168" y="1611"/>
                  </a:lnTo>
                  <a:lnTo>
                    <a:pt x="132" y="1554"/>
                  </a:lnTo>
                  <a:lnTo>
                    <a:pt x="101" y="1494"/>
                  </a:lnTo>
                  <a:lnTo>
                    <a:pt x="74" y="1431"/>
                  </a:lnTo>
                  <a:lnTo>
                    <a:pt x="51" y="1367"/>
                  </a:lnTo>
                  <a:lnTo>
                    <a:pt x="32" y="1301"/>
                  </a:lnTo>
                  <a:lnTo>
                    <a:pt x="18" y="1234"/>
                  </a:lnTo>
                  <a:lnTo>
                    <a:pt x="7" y="1166"/>
                  </a:lnTo>
                  <a:lnTo>
                    <a:pt x="2" y="1098"/>
                  </a:lnTo>
                  <a:lnTo>
                    <a:pt x="0" y="1030"/>
                  </a:lnTo>
                  <a:lnTo>
                    <a:pt x="3" y="962"/>
                  </a:lnTo>
                  <a:lnTo>
                    <a:pt x="11" y="895"/>
                  </a:lnTo>
                  <a:lnTo>
                    <a:pt x="22" y="828"/>
                  </a:lnTo>
                  <a:lnTo>
                    <a:pt x="39" y="763"/>
                  </a:lnTo>
                  <a:lnTo>
                    <a:pt x="59" y="699"/>
                  </a:lnTo>
                  <a:lnTo>
                    <a:pt x="83" y="636"/>
                  </a:lnTo>
                  <a:lnTo>
                    <a:pt x="111" y="575"/>
                  </a:lnTo>
                  <a:lnTo>
                    <a:pt x="143" y="517"/>
                  </a:lnTo>
                  <a:lnTo>
                    <a:pt x="177" y="460"/>
                  </a:lnTo>
                  <a:lnTo>
                    <a:pt x="216" y="406"/>
                  </a:lnTo>
                  <a:lnTo>
                    <a:pt x="258" y="355"/>
                  </a:lnTo>
                  <a:lnTo>
                    <a:pt x="303" y="306"/>
                  </a:lnTo>
                  <a:lnTo>
                    <a:pt x="351" y="262"/>
                  </a:lnTo>
                  <a:lnTo>
                    <a:pt x="401" y="220"/>
                  </a:lnTo>
                  <a:lnTo>
                    <a:pt x="454" y="181"/>
                  </a:lnTo>
                  <a:lnTo>
                    <a:pt x="509" y="145"/>
                  </a:lnTo>
                  <a:lnTo>
                    <a:pt x="565" y="115"/>
                  </a:lnTo>
                  <a:lnTo>
                    <a:pt x="623" y="87"/>
                  </a:lnTo>
                  <a:lnTo>
                    <a:pt x="682" y="63"/>
                  </a:lnTo>
                  <a:lnTo>
                    <a:pt x="743" y="43"/>
                  </a:lnTo>
                  <a:lnTo>
                    <a:pt x="804" y="27"/>
                  </a:lnTo>
                  <a:lnTo>
                    <a:pt x="867" y="15"/>
                  </a:lnTo>
                  <a:lnTo>
                    <a:pt x="930" y="6"/>
                  </a:lnTo>
                  <a:lnTo>
                    <a:pt x="993" y="1"/>
                  </a:lnTo>
                  <a:lnTo>
                    <a:pt x="1055" y="0"/>
                  </a:lnTo>
                  <a:close/>
                </a:path>
              </a:pathLst>
            </a:custGeom>
            <a:grp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119474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lumMod val="75000"/>
                  </a:srgbClr>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03918B44-40B3-4B83-B66A-ADCE855B0E6C}"/>
                </a:ext>
              </a:extLst>
            </p:cNvPr>
            <p:cNvSpPr txBox="1"/>
            <p:nvPr/>
          </p:nvSpPr>
          <p:spPr>
            <a:xfrm>
              <a:off x="6847320" y="2420008"/>
              <a:ext cx="818717" cy="596240"/>
            </a:xfrm>
            <a:prstGeom prst="rect">
              <a:avLst/>
            </a:prstGeom>
            <a:noFill/>
          </p:spPr>
          <p:txBody>
            <a:bodyPr wrap="square" rtlCol="0">
              <a:spAutoFit/>
            </a:bodyPr>
            <a:lstStyle/>
            <a:p>
              <a:pPr marL="0" marR="0" lvl="0" indent="0" algn="l" defTabSz="1194744"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000000">
                      <a:lumMod val="75000"/>
                    </a:srgbClr>
                  </a:solidFill>
                  <a:effectLst/>
                  <a:uLnTx/>
                  <a:uFillTx/>
                  <a:latin typeface="Segoe UI Semilight"/>
                  <a:ea typeface="+mn-ea"/>
                  <a:cs typeface="Arial" pitchFamily="34" charset="0"/>
                </a:rPr>
                <a:t>Plan + Track</a:t>
              </a:r>
            </a:p>
          </p:txBody>
        </p:sp>
      </p:grpSp>
      <p:grpSp>
        <p:nvGrpSpPr>
          <p:cNvPr id="29" name="Group 28">
            <a:extLst>
              <a:ext uri="{FF2B5EF4-FFF2-40B4-BE49-F238E27FC236}">
                <a16:creationId xmlns:a16="http://schemas.microsoft.com/office/drawing/2014/main" id="{41B13F8F-3123-4671-AC9C-28F76B684570}"/>
              </a:ext>
            </a:extLst>
          </p:cNvPr>
          <p:cNvGrpSpPr/>
          <p:nvPr/>
        </p:nvGrpSpPr>
        <p:grpSpPr>
          <a:xfrm>
            <a:off x="6576342" y="2206076"/>
            <a:ext cx="3087636" cy="2575990"/>
            <a:chOff x="7779064" y="1125327"/>
            <a:chExt cx="3149996" cy="2628016"/>
          </a:xfrm>
        </p:grpSpPr>
        <p:sp>
          <p:nvSpPr>
            <p:cNvPr id="30" name="Freeform 478">
              <a:extLst>
                <a:ext uri="{FF2B5EF4-FFF2-40B4-BE49-F238E27FC236}">
                  <a16:creationId xmlns:a16="http://schemas.microsoft.com/office/drawing/2014/main" id="{375094A9-087D-4474-983B-C088D240F9B9}"/>
                </a:ext>
              </a:extLst>
            </p:cNvPr>
            <p:cNvSpPr>
              <a:spLocks/>
            </p:cNvSpPr>
            <p:nvPr/>
          </p:nvSpPr>
          <p:spPr bwMode="auto">
            <a:xfrm>
              <a:off x="7789623" y="1144940"/>
              <a:ext cx="3134910" cy="2608403"/>
            </a:xfrm>
            <a:custGeom>
              <a:avLst/>
              <a:gdLst/>
              <a:ahLst/>
              <a:cxnLst>
                <a:cxn ang="0">
                  <a:pos x="1122" y="2"/>
                </a:cxn>
                <a:cxn ang="0">
                  <a:pos x="1251" y="20"/>
                </a:cxn>
                <a:cxn ang="0">
                  <a:pos x="1377" y="55"/>
                </a:cxn>
                <a:cxn ang="0">
                  <a:pos x="1498" y="105"/>
                </a:cxn>
                <a:cxn ang="0">
                  <a:pos x="1614" y="172"/>
                </a:cxn>
                <a:cxn ang="0">
                  <a:pos x="1724" y="256"/>
                </a:cxn>
                <a:cxn ang="0">
                  <a:pos x="1821" y="354"/>
                </a:cxn>
                <a:cxn ang="0">
                  <a:pos x="1905" y="463"/>
                </a:cxn>
                <a:cxn ang="0">
                  <a:pos x="1972" y="579"/>
                </a:cxn>
                <a:cxn ang="0">
                  <a:pos x="2022" y="700"/>
                </a:cxn>
                <a:cxn ang="0">
                  <a:pos x="2057" y="827"/>
                </a:cxn>
                <a:cxn ang="0">
                  <a:pos x="2075" y="956"/>
                </a:cxn>
                <a:cxn ang="0">
                  <a:pos x="2077" y="1085"/>
                </a:cxn>
                <a:cxn ang="0">
                  <a:pos x="2063" y="1215"/>
                </a:cxn>
                <a:cxn ang="0">
                  <a:pos x="2033" y="1343"/>
                </a:cxn>
                <a:cxn ang="0">
                  <a:pos x="1988" y="1347"/>
                </a:cxn>
                <a:cxn ang="0">
                  <a:pos x="1931" y="1237"/>
                </a:cxn>
                <a:cxn ang="0">
                  <a:pos x="1859" y="1133"/>
                </a:cxn>
                <a:cxn ang="0">
                  <a:pos x="1774" y="1036"/>
                </a:cxn>
                <a:cxn ang="0">
                  <a:pos x="1669" y="944"/>
                </a:cxn>
                <a:cxn ang="0">
                  <a:pos x="1556" y="869"/>
                </a:cxn>
                <a:cxn ang="0">
                  <a:pos x="1436" y="809"/>
                </a:cxn>
                <a:cxn ang="0">
                  <a:pos x="1310" y="767"/>
                </a:cxn>
                <a:cxn ang="0">
                  <a:pos x="1169" y="740"/>
                </a:cxn>
                <a:cxn ang="0">
                  <a:pos x="1026" y="731"/>
                </a:cxn>
                <a:cxn ang="0">
                  <a:pos x="883" y="743"/>
                </a:cxn>
                <a:cxn ang="0">
                  <a:pos x="742" y="774"/>
                </a:cxn>
                <a:cxn ang="0">
                  <a:pos x="617" y="821"/>
                </a:cxn>
                <a:cxn ang="0">
                  <a:pos x="506" y="878"/>
                </a:cxn>
                <a:cxn ang="0">
                  <a:pos x="402" y="950"/>
                </a:cxn>
                <a:cxn ang="0">
                  <a:pos x="305" y="1036"/>
                </a:cxn>
                <a:cxn ang="0">
                  <a:pos x="304" y="1036"/>
                </a:cxn>
                <a:cxn ang="0">
                  <a:pos x="270" y="1074"/>
                </a:cxn>
                <a:cxn ang="0">
                  <a:pos x="216" y="1153"/>
                </a:cxn>
                <a:cxn ang="0">
                  <a:pos x="178" y="1240"/>
                </a:cxn>
                <a:cxn ang="0">
                  <a:pos x="157" y="1331"/>
                </a:cxn>
                <a:cxn ang="0">
                  <a:pos x="152" y="1423"/>
                </a:cxn>
                <a:cxn ang="0">
                  <a:pos x="163" y="1515"/>
                </a:cxn>
                <a:cxn ang="0">
                  <a:pos x="191" y="1605"/>
                </a:cxn>
                <a:cxn ang="0">
                  <a:pos x="235" y="1689"/>
                </a:cxn>
                <a:cxn ang="0">
                  <a:pos x="222" y="1679"/>
                </a:cxn>
                <a:cxn ang="0">
                  <a:pos x="149" y="1573"/>
                </a:cxn>
                <a:cxn ang="0">
                  <a:pos x="91" y="1462"/>
                </a:cxn>
                <a:cxn ang="0">
                  <a:pos x="44" y="1336"/>
                </a:cxn>
                <a:cxn ang="0">
                  <a:pos x="12" y="1195"/>
                </a:cxn>
                <a:cxn ang="0">
                  <a:pos x="0" y="1052"/>
                </a:cxn>
                <a:cxn ang="0">
                  <a:pos x="9" y="908"/>
                </a:cxn>
                <a:cxn ang="0">
                  <a:pos x="36" y="767"/>
                </a:cxn>
                <a:cxn ang="0">
                  <a:pos x="79" y="642"/>
                </a:cxn>
                <a:cxn ang="0">
                  <a:pos x="138" y="521"/>
                </a:cxn>
                <a:cxn ang="0">
                  <a:pos x="213" y="408"/>
                </a:cxn>
                <a:cxn ang="0">
                  <a:pos x="305" y="303"/>
                </a:cxn>
                <a:cxn ang="0">
                  <a:pos x="402" y="218"/>
                </a:cxn>
                <a:cxn ang="0">
                  <a:pos x="506" y="147"/>
                </a:cxn>
                <a:cxn ang="0">
                  <a:pos x="617" y="89"/>
                </a:cxn>
                <a:cxn ang="0">
                  <a:pos x="735" y="44"/>
                </a:cxn>
                <a:cxn ang="0">
                  <a:pos x="862" y="14"/>
                </a:cxn>
                <a:cxn ang="0">
                  <a:pos x="992" y="0"/>
                </a:cxn>
              </a:cxnLst>
              <a:rect l="0" t="0" r="r" b="b"/>
              <a:pathLst>
                <a:path w="2078" h="1729">
                  <a:moveTo>
                    <a:pt x="1057" y="0"/>
                  </a:moveTo>
                  <a:lnTo>
                    <a:pt x="1122" y="2"/>
                  </a:lnTo>
                  <a:lnTo>
                    <a:pt x="1186" y="10"/>
                  </a:lnTo>
                  <a:lnTo>
                    <a:pt x="1251" y="20"/>
                  </a:lnTo>
                  <a:lnTo>
                    <a:pt x="1314" y="36"/>
                  </a:lnTo>
                  <a:lnTo>
                    <a:pt x="1377" y="55"/>
                  </a:lnTo>
                  <a:lnTo>
                    <a:pt x="1438" y="79"/>
                  </a:lnTo>
                  <a:lnTo>
                    <a:pt x="1498" y="105"/>
                  </a:lnTo>
                  <a:lnTo>
                    <a:pt x="1558" y="137"/>
                  </a:lnTo>
                  <a:lnTo>
                    <a:pt x="1614" y="172"/>
                  </a:lnTo>
                  <a:lnTo>
                    <a:pt x="1670" y="212"/>
                  </a:lnTo>
                  <a:lnTo>
                    <a:pt x="1724" y="256"/>
                  </a:lnTo>
                  <a:lnTo>
                    <a:pt x="1774" y="303"/>
                  </a:lnTo>
                  <a:lnTo>
                    <a:pt x="1821" y="354"/>
                  </a:lnTo>
                  <a:lnTo>
                    <a:pt x="1865" y="407"/>
                  </a:lnTo>
                  <a:lnTo>
                    <a:pt x="1905" y="463"/>
                  </a:lnTo>
                  <a:lnTo>
                    <a:pt x="1940" y="520"/>
                  </a:lnTo>
                  <a:lnTo>
                    <a:pt x="1972" y="579"/>
                  </a:lnTo>
                  <a:lnTo>
                    <a:pt x="1999" y="639"/>
                  </a:lnTo>
                  <a:lnTo>
                    <a:pt x="2022" y="700"/>
                  </a:lnTo>
                  <a:lnTo>
                    <a:pt x="2042" y="763"/>
                  </a:lnTo>
                  <a:lnTo>
                    <a:pt x="2057" y="827"/>
                  </a:lnTo>
                  <a:lnTo>
                    <a:pt x="2067" y="891"/>
                  </a:lnTo>
                  <a:lnTo>
                    <a:pt x="2075" y="956"/>
                  </a:lnTo>
                  <a:lnTo>
                    <a:pt x="2078" y="1021"/>
                  </a:lnTo>
                  <a:lnTo>
                    <a:pt x="2077" y="1085"/>
                  </a:lnTo>
                  <a:lnTo>
                    <a:pt x="2072" y="1151"/>
                  </a:lnTo>
                  <a:lnTo>
                    <a:pt x="2063" y="1215"/>
                  </a:lnTo>
                  <a:lnTo>
                    <a:pt x="2050" y="1279"/>
                  </a:lnTo>
                  <a:lnTo>
                    <a:pt x="2033" y="1343"/>
                  </a:lnTo>
                  <a:lnTo>
                    <a:pt x="2011" y="1404"/>
                  </a:lnTo>
                  <a:lnTo>
                    <a:pt x="1988" y="1347"/>
                  </a:lnTo>
                  <a:lnTo>
                    <a:pt x="1962" y="1291"/>
                  </a:lnTo>
                  <a:lnTo>
                    <a:pt x="1931" y="1237"/>
                  </a:lnTo>
                  <a:lnTo>
                    <a:pt x="1897" y="1183"/>
                  </a:lnTo>
                  <a:lnTo>
                    <a:pt x="1859" y="1133"/>
                  </a:lnTo>
                  <a:lnTo>
                    <a:pt x="1819" y="1083"/>
                  </a:lnTo>
                  <a:lnTo>
                    <a:pt x="1774" y="1036"/>
                  </a:lnTo>
                  <a:lnTo>
                    <a:pt x="1723" y="987"/>
                  </a:lnTo>
                  <a:lnTo>
                    <a:pt x="1669" y="944"/>
                  </a:lnTo>
                  <a:lnTo>
                    <a:pt x="1614" y="904"/>
                  </a:lnTo>
                  <a:lnTo>
                    <a:pt x="1556" y="869"/>
                  </a:lnTo>
                  <a:lnTo>
                    <a:pt x="1497" y="837"/>
                  </a:lnTo>
                  <a:lnTo>
                    <a:pt x="1436" y="809"/>
                  </a:lnTo>
                  <a:lnTo>
                    <a:pt x="1374" y="786"/>
                  </a:lnTo>
                  <a:lnTo>
                    <a:pt x="1310" y="767"/>
                  </a:lnTo>
                  <a:lnTo>
                    <a:pt x="1240" y="751"/>
                  </a:lnTo>
                  <a:lnTo>
                    <a:pt x="1169" y="740"/>
                  </a:lnTo>
                  <a:lnTo>
                    <a:pt x="1098" y="733"/>
                  </a:lnTo>
                  <a:lnTo>
                    <a:pt x="1026" y="731"/>
                  </a:lnTo>
                  <a:lnTo>
                    <a:pt x="954" y="735"/>
                  </a:lnTo>
                  <a:lnTo>
                    <a:pt x="883" y="743"/>
                  </a:lnTo>
                  <a:lnTo>
                    <a:pt x="812" y="756"/>
                  </a:lnTo>
                  <a:lnTo>
                    <a:pt x="742" y="774"/>
                  </a:lnTo>
                  <a:lnTo>
                    <a:pt x="673" y="797"/>
                  </a:lnTo>
                  <a:lnTo>
                    <a:pt x="617" y="821"/>
                  </a:lnTo>
                  <a:lnTo>
                    <a:pt x="561" y="848"/>
                  </a:lnTo>
                  <a:lnTo>
                    <a:pt x="506" y="878"/>
                  </a:lnTo>
                  <a:lnTo>
                    <a:pt x="453" y="913"/>
                  </a:lnTo>
                  <a:lnTo>
                    <a:pt x="402" y="950"/>
                  </a:lnTo>
                  <a:lnTo>
                    <a:pt x="352" y="991"/>
                  </a:lnTo>
                  <a:lnTo>
                    <a:pt x="305" y="1036"/>
                  </a:lnTo>
                  <a:lnTo>
                    <a:pt x="305" y="1036"/>
                  </a:lnTo>
                  <a:lnTo>
                    <a:pt x="304" y="1036"/>
                  </a:lnTo>
                  <a:lnTo>
                    <a:pt x="304" y="1037"/>
                  </a:lnTo>
                  <a:lnTo>
                    <a:pt x="270" y="1074"/>
                  </a:lnTo>
                  <a:lnTo>
                    <a:pt x="241" y="1113"/>
                  </a:lnTo>
                  <a:lnTo>
                    <a:pt x="216" y="1153"/>
                  </a:lnTo>
                  <a:lnTo>
                    <a:pt x="195" y="1196"/>
                  </a:lnTo>
                  <a:lnTo>
                    <a:pt x="178" y="1240"/>
                  </a:lnTo>
                  <a:lnTo>
                    <a:pt x="165" y="1285"/>
                  </a:lnTo>
                  <a:lnTo>
                    <a:pt x="157" y="1331"/>
                  </a:lnTo>
                  <a:lnTo>
                    <a:pt x="152" y="1377"/>
                  </a:lnTo>
                  <a:lnTo>
                    <a:pt x="152" y="1423"/>
                  </a:lnTo>
                  <a:lnTo>
                    <a:pt x="155" y="1470"/>
                  </a:lnTo>
                  <a:lnTo>
                    <a:pt x="163" y="1515"/>
                  </a:lnTo>
                  <a:lnTo>
                    <a:pt x="175" y="1561"/>
                  </a:lnTo>
                  <a:lnTo>
                    <a:pt x="191" y="1605"/>
                  </a:lnTo>
                  <a:lnTo>
                    <a:pt x="211" y="1648"/>
                  </a:lnTo>
                  <a:lnTo>
                    <a:pt x="235" y="1689"/>
                  </a:lnTo>
                  <a:lnTo>
                    <a:pt x="263" y="1729"/>
                  </a:lnTo>
                  <a:lnTo>
                    <a:pt x="222" y="1679"/>
                  </a:lnTo>
                  <a:lnTo>
                    <a:pt x="183" y="1627"/>
                  </a:lnTo>
                  <a:lnTo>
                    <a:pt x="149" y="1573"/>
                  </a:lnTo>
                  <a:lnTo>
                    <a:pt x="118" y="1518"/>
                  </a:lnTo>
                  <a:lnTo>
                    <a:pt x="91" y="1462"/>
                  </a:lnTo>
                  <a:lnTo>
                    <a:pt x="67" y="1404"/>
                  </a:lnTo>
                  <a:lnTo>
                    <a:pt x="44" y="1336"/>
                  </a:lnTo>
                  <a:lnTo>
                    <a:pt x="26" y="1266"/>
                  </a:lnTo>
                  <a:lnTo>
                    <a:pt x="12" y="1195"/>
                  </a:lnTo>
                  <a:lnTo>
                    <a:pt x="4" y="1123"/>
                  </a:lnTo>
                  <a:lnTo>
                    <a:pt x="0" y="1052"/>
                  </a:lnTo>
                  <a:lnTo>
                    <a:pt x="2" y="980"/>
                  </a:lnTo>
                  <a:lnTo>
                    <a:pt x="9" y="908"/>
                  </a:lnTo>
                  <a:lnTo>
                    <a:pt x="20" y="838"/>
                  </a:lnTo>
                  <a:lnTo>
                    <a:pt x="36" y="767"/>
                  </a:lnTo>
                  <a:lnTo>
                    <a:pt x="55" y="704"/>
                  </a:lnTo>
                  <a:lnTo>
                    <a:pt x="79" y="642"/>
                  </a:lnTo>
                  <a:lnTo>
                    <a:pt x="106" y="581"/>
                  </a:lnTo>
                  <a:lnTo>
                    <a:pt x="138" y="521"/>
                  </a:lnTo>
                  <a:lnTo>
                    <a:pt x="173" y="464"/>
                  </a:lnTo>
                  <a:lnTo>
                    <a:pt x="213" y="408"/>
                  </a:lnTo>
                  <a:lnTo>
                    <a:pt x="256" y="355"/>
                  </a:lnTo>
                  <a:lnTo>
                    <a:pt x="305" y="303"/>
                  </a:lnTo>
                  <a:lnTo>
                    <a:pt x="352" y="258"/>
                  </a:lnTo>
                  <a:lnTo>
                    <a:pt x="402" y="218"/>
                  </a:lnTo>
                  <a:lnTo>
                    <a:pt x="453" y="180"/>
                  </a:lnTo>
                  <a:lnTo>
                    <a:pt x="506" y="147"/>
                  </a:lnTo>
                  <a:lnTo>
                    <a:pt x="561" y="116"/>
                  </a:lnTo>
                  <a:lnTo>
                    <a:pt x="617" y="89"/>
                  </a:lnTo>
                  <a:lnTo>
                    <a:pt x="673" y="66"/>
                  </a:lnTo>
                  <a:lnTo>
                    <a:pt x="735" y="44"/>
                  </a:lnTo>
                  <a:lnTo>
                    <a:pt x="799" y="27"/>
                  </a:lnTo>
                  <a:lnTo>
                    <a:pt x="862" y="14"/>
                  </a:lnTo>
                  <a:lnTo>
                    <a:pt x="927" y="6"/>
                  </a:lnTo>
                  <a:lnTo>
                    <a:pt x="992" y="0"/>
                  </a:lnTo>
                  <a:lnTo>
                    <a:pt x="1057" y="0"/>
                  </a:lnTo>
                  <a:close/>
                </a:path>
              </a:pathLst>
            </a:custGeom>
            <a:solidFill>
              <a:schemeClr val="tx2"/>
            </a:solidFill>
            <a:ln w="0">
              <a:noFill/>
              <a:prstDash val="solid"/>
              <a:round/>
              <a:headEnd/>
              <a:tailEnd/>
            </a:ln>
            <a:effectLst>
              <a:innerShdw blurRad="431800" dist="317500" dir="5400000">
                <a:prstClr val="black">
                  <a:alpha val="20000"/>
                </a:prstClr>
              </a:innerShdw>
            </a:effectLst>
          </p:spPr>
          <p:txBody>
            <a:bodyPr vert="horz" wrap="square" lIns="89630" tIns="44814" rIns="89630" bIns="44814" numCol="1" anchor="t" anchorCtr="0" compatLnSpc="1">
              <a:prstTxWarp prst="textNoShape">
                <a:avLst/>
              </a:prstTxWarp>
            </a:bodyPr>
            <a:lstStyle/>
            <a:p>
              <a:pPr marL="0" marR="0" lvl="0" indent="0" algn="l" defTabSz="119474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lumMod val="75000"/>
                  </a:srgbClr>
                </a:solidFill>
                <a:effectLst/>
                <a:uLnTx/>
                <a:uFillTx/>
                <a:latin typeface="Calibri"/>
                <a:ea typeface="+mn-ea"/>
                <a:cs typeface="+mn-cs"/>
              </a:endParaRPr>
            </a:p>
          </p:txBody>
        </p:sp>
        <p:sp>
          <p:nvSpPr>
            <p:cNvPr id="31" name="Freeform 480">
              <a:extLst>
                <a:ext uri="{FF2B5EF4-FFF2-40B4-BE49-F238E27FC236}">
                  <a16:creationId xmlns:a16="http://schemas.microsoft.com/office/drawing/2014/main" id="{1A16C201-DD2F-4C95-83D0-21C9F4397342}"/>
                </a:ext>
              </a:extLst>
            </p:cNvPr>
            <p:cNvSpPr>
              <a:spLocks/>
            </p:cNvSpPr>
            <p:nvPr/>
          </p:nvSpPr>
          <p:spPr bwMode="auto">
            <a:xfrm>
              <a:off x="7779064" y="1125327"/>
              <a:ext cx="3149996" cy="2628014"/>
            </a:xfrm>
            <a:custGeom>
              <a:avLst/>
              <a:gdLst/>
              <a:ahLst/>
              <a:cxnLst>
                <a:cxn ang="0">
                  <a:pos x="1193" y="11"/>
                </a:cxn>
                <a:cxn ang="0">
                  <a:pos x="1389" y="58"/>
                </a:cxn>
                <a:cxn ang="0">
                  <a:pos x="1572" y="142"/>
                </a:cxn>
                <a:cxn ang="0">
                  <a:pos x="1733" y="257"/>
                </a:cxn>
                <a:cxn ang="0">
                  <a:pos x="1868" y="400"/>
                </a:cxn>
                <a:cxn ang="0">
                  <a:pos x="1974" y="564"/>
                </a:cxn>
                <a:cxn ang="0">
                  <a:pos x="2045" y="743"/>
                </a:cxn>
                <a:cxn ang="0">
                  <a:pos x="2082" y="929"/>
                </a:cxn>
                <a:cxn ang="0">
                  <a:pos x="2085" y="1117"/>
                </a:cxn>
                <a:cxn ang="0">
                  <a:pos x="2056" y="1300"/>
                </a:cxn>
                <a:cxn ang="0">
                  <a:pos x="2037" y="1360"/>
                </a:cxn>
                <a:cxn ang="0">
                  <a:pos x="2074" y="1179"/>
                </a:cxn>
                <a:cxn ang="0">
                  <a:pos x="2078" y="993"/>
                </a:cxn>
                <a:cxn ang="0">
                  <a:pos x="2049" y="808"/>
                </a:cxn>
                <a:cxn ang="0">
                  <a:pos x="1987" y="629"/>
                </a:cxn>
                <a:cxn ang="0">
                  <a:pos x="1892" y="464"/>
                </a:cxn>
                <a:cxn ang="0">
                  <a:pos x="1767" y="316"/>
                </a:cxn>
                <a:cxn ang="0">
                  <a:pos x="1615" y="196"/>
                </a:cxn>
                <a:cxn ang="0">
                  <a:pos x="1443" y="105"/>
                </a:cxn>
                <a:cxn ang="0">
                  <a:pos x="1255" y="47"/>
                </a:cxn>
                <a:cxn ang="0">
                  <a:pos x="1058" y="26"/>
                </a:cxn>
                <a:cxn ang="0">
                  <a:pos x="859" y="43"/>
                </a:cxn>
                <a:cxn ang="0">
                  <a:pos x="655" y="102"/>
                </a:cxn>
                <a:cxn ang="0">
                  <a:pos x="471" y="202"/>
                </a:cxn>
                <a:cxn ang="0">
                  <a:pos x="310" y="336"/>
                </a:cxn>
                <a:cxn ang="0">
                  <a:pos x="180" y="498"/>
                </a:cxn>
                <a:cxn ang="0">
                  <a:pos x="86" y="680"/>
                </a:cxn>
                <a:cxn ang="0">
                  <a:pos x="31" y="876"/>
                </a:cxn>
                <a:cxn ang="0">
                  <a:pos x="15" y="1077"/>
                </a:cxn>
                <a:cxn ang="0">
                  <a:pos x="38" y="1276"/>
                </a:cxn>
                <a:cxn ang="0">
                  <a:pos x="98" y="1466"/>
                </a:cxn>
                <a:cxn ang="0">
                  <a:pos x="191" y="1638"/>
                </a:cxn>
                <a:cxn ang="0">
                  <a:pos x="227" y="1693"/>
                </a:cxn>
                <a:cxn ang="0">
                  <a:pos x="120" y="1528"/>
                </a:cxn>
                <a:cxn ang="0">
                  <a:pos x="45" y="1343"/>
                </a:cxn>
                <a:cxn ang="0">
                  <a:pos x="6" y="1146"/>
                </a:cxn>
                <a:cxn ang="0">
                  <a:pos x="5" y="942"/>
                </a:cxn>
                <a:cxn ang="0">
                  <a:pos x="46" y="739"/>
                </a:cxn>
                <a:cxn ang="0">
                  <a:pos x="120" y="557"/>
                </a:cxn>
                <a:cxn ang="0">
                  <a:pos x="230" y="391"/>
                </a:cxn>
                <a:cxn ang="0">
                  <a:pos x="370" y="247"/>
                </a:cxn>
                <a:cxn ang="0">
                  <a:pos x="535" y="132"/>
                </a:cxn>
                <a:cxn ang="0">
                  <a:pos x="722" y="50"/>
                </a:cxn>
                <a:cxn ang="0">
                  <a:pos x="923" y="7"/>
                </a:cxn>
              </a:cxnLst>
              <a:rect l="0" t="0" r="r" b="b"/>
              <a:pathLst>
                <a:path w="2088" h="1742">
                  <a:moveTo>
                    <a:pt x="1058" y="0"/>
                  </a:moveTo>
                  <a:lnTo>
                    <a:pt x="1126" y="3"/>
                  </a:lnTo>
                  <a:lnTo>
                    <a:pt x="1193" y="11"/>
                  </a:lnTo>
                  <a:lnTo>
                    <a:pt x="1260" y="22"/>
                  </a:lnTo>
                  <a:lnTo>
                    <a:pt x="1326" y="38"/>
                  </a:lnTo>
                  <a:lnTo>
                    <a:pt x="1389" y="58"/>
                  </a:lnTo>
                  <a:lnTo>
                    <a:pt x="1452" y="82"/>
                  </a:lnTo>
                  <a:lnTo>
                    <a:pt x="1513" y="111"/>
                  </a:lnTo>
                  <a:lnTo>
                    <a:pt x="1572" y="142"/>
                  </a:lnTo>
                  <a:lnTo>
                    <a:pt x="1628" y="177"/>
                  </a:lnTo>
                  <a:lnTo>
                    <a:pt x="1682" y="216"/>
                  </a:lnTo>
                  <a:lnTo>
                    <a:pt x="1733" y="257"/>
                  </a:lnTo>
                  <a:lnTo>
                    <a:pt x="1782" y="301"/>
                  </a:lnTo>
                  <a:lnTo>
                    <a:pt x="1827" y="350"/>
                  </a:lnTo>
                  <a:lnTo>
                    <a:pt x="1868" y="400"/>
                  </a:lnTo>
                  <a:lnTo>
                    <a:pt x="1908" y="453"/>
                  </a:lnTo>
                  <a:lnTo>
                    <a:pt x="1943" y="508"/>
                  </a:lnTo>
                  <a:lnTo>
                    <a:pt x="1974" y="564"/>
                  </a:lnTo>
                  <a:lnTo>
                    <a:pt x="2001" y="622"/>
                  </a:lnTo>
                  <a:lnTo>
                    <a:pt x="2025" y="681"/>
                  </a:lnTo>
                  <a:lnTo>
                    <a:pt x="2045" y="743"/>
                  </a:lnTo>
                  <a:lnTo>
                    <a:pt x="2061" y="804"/>
                  </a:lnTo>
                  <a:lnTo>
                    <a:pt x="2073" y="866"/>
                  </a:lnTo>
                  <a:lnTo>
                    <a:pt x="2082" y="929"/>
                  </a:lnTo>
                  <a:lnTo>
                    <a:pt x="2087" y="992"/>
                  </a:lnTo>
                  <a:lnTo>
                    <a:pt x="2088" y="1055"/>
                  </a:lnTo>
                  <a:lnTo>
                    <a:pt x="2085" y="1117"/>
                  </a:lnTo>
                  <a:lnTo>
                    <a:pt x="2079" y="1179"/>
                  </a:lnTo>
                  <a:lnTo>
                    <a:pt x="2070" y="1240"/>
                  </a:lnTo>
                  <a:lnTo>
                    <a:pt x="2056" y="1300"/>
                  </a:lnTo>
                  <a:lnTo>
                    <a:pt x="2039" y="1360"/>
                  </a:lnTo>
                  <a:lnTo>
                    <a:pt x="2018" y="1417"/>
                  </a:lnTo>
                  <a:lnTo>
                    <a:pt x="2037" y="1360"/>
                  </a:lnTo>
                  <a:lnTo>
                    <a:pt x="2054" y="1300"/>
                  </a:lnTo>
                  <a:lnTo>
                    <a:pt x="2066" y="1240"/>
                  </a:lnTo>
                  <a:lnTo>
                    <a:pt x="2074" y="1179"/>
                  </a:lnTo>
                  <a:lnTo>
                    <a:pt x="2079" y="1117"/>
                  </a:lnTo>
                  <a:lnTo>
                    <a:pt x="2080" y="1055"/>
                  </a:lnTo>
                  <a:lnTo>
                    <a:pt x="2078" y="993"/>
                  </a:lnTo>
                  <a:lnTo>
                    <a:pt x="2072" y="931"/>
                  </a:lnTo>
                  <a:lnTo>
                    <a:pt x="2062" y="869"/>
                  </a:lnTo>
                  <a:lnTo>
                    <a:pt x="2049" y="808"/>
                  </a:lnTo>
                  <a:lnTo>
                    <a:pt x="2032" y="747"/>
                  </a:lnTo>
                  <a:lnTo>
                    <a:pt x="2012" y="688"/>
                  </a:lnTo>
                  <a:lnTo>
                    <a:pt x="1987" y="629"/>
                  </a:lnTo>
                  <a:lnTo>
                    <a:pt x="1959" y="572"/>
                  </a:lnTo>
                  <a:lnTo>
                    <a:pt x="1927" y="517"/>
                  </a:lnTo>
                  <a:lnTo>
                    <a:pt x="1892" y="464"/>
                  </a:lnTo>
                  <a:lnTo>
                    <a:pt x="1853" y="412"/>
                  </a:lnTo>
                  <a:lnTo>
                    <a:pt x="1811" y="363"/>
                  </a:lnTo>
                  <a:lnTo>
                    <a:pt x="1767" y="316"/>
                  </a:lnTo>
                  <a:lnTo>
                    <a:pt x="1719" y="273"/>
                  </a:lnTo>
                  <a:lnTo>
                    <a:pt x="1669" y="233"/>
                  </a:lnTo>
                  <a:lnTo>
                    <a:pt x="1615" y="196"/>
                  </a:lnTo>
                  <a:lnTo>
                    <a:pt x="1560" y="161"/>
                  </a:lnTo>
                  <a:lnTo>
                    <a:pt x="1503" y="131"/>
                  </a:lnTo>
                  <a:lnTo>
                    <a:pt x="1443" y="105"/>
                  </a:lnTo>
                  <a:lnTo>
                    <a:pt x="1382" y="81"/>
                  </a:lnTo>
                  <a:lnTo>
                    <a:pt x="1319" y="62"/>
                  </a:lnTo>
                  <a:lnTo>
                    <a:pt x="1255" y="47"/>
                  </a:lnTo>
                  <a:lnTo>
                    <a:pt x="1190" y="35"/>
                  </a:lnTo>
                  <a:lnTo>
                    <a:pt x="1125" y="28"/>
                  </a:lnTo>
                  <a:lnTo>
                    <a:pt x="1058" y="26"/>
                  </a:lnTo>
                  <a:lnTo>
                    <a:pt x="992" y="26"/>
                  </a:lnTo>
                  <a:lnTo>
                    <a:pt x="925" y="32"/>
                  </a:lnTo>
                  <a:lnTo>
                    <a:pt x="859" y="43"/>
                  </a:lnTo>
                  <a:lnTo>
                    <a:pt x="789" y="57"/>
                  </a:lnTo>
                  <a:lnTo>
                    <a:pt x="722" y="77"/>
                  </a:lnTo>
                  <a:lnTo>
                    <a:pt x="655" y="102"/>
                  </a:lnTo>
                  <a:lnTo>
                    <a:pt x="591" y="130"/>
                  </a:lnTo>
                  <a:lnTo>
                    <a:pt x="529" y="164"/>
                  </a:lnTo>
                  <a:lnTo>
                    <a:pt x="471" y="202"/>
                  </a:lnTo>
                  <a:lnTo>
                    <a:pt x="414" y="243"/>
                  </a:lnTo>
                  <a:lnTo>
                    <a:pt x="361" y="288"/>
                  </a:lnTo>
                  <a:lnTo>
                    <a:pt x="310" y="336"/>
                  </a:lnTo>
                  <a:lnTo>
                    <a:pt x="263" y="387"/>
                  </a:lnTo>
                  <a:lnTo>
                    <a:pt x="220" y="441"/>
                  </a:lnTo>
                  <a:lnTo>
                    <a:pt x="180" y="498"/>
                  </a:lnTo>
                  <a:lnTo>
                    <a:pt x="145" y="556"/>
                  </a:lnTo>
                  <a:lnTo>
                    <a:pt x="113" y="617"/>
                  </a:lnTo>
                  <a:lnTo>
                    <a:pt x="86" y="680"/>
                  </a:lnTo>
                  <a:lnTo>
                    <a:pt x="64" y="744"/>
                  </a:lnTo>
                  <a:lnTo>
                    <a:pt x="45" y="810"/>
                  </a:lnTo>
                  <a:lnTo>
                    <a:pt x="31" y="876"/>
                  </a:lnTo>
                  <a:lnTo>
                    <a:pt x="21" y="943"/>
                  </a:lnTo>
                  <a:lnTo>
                    <a:pt x="16" y="1010"/>
                  </a:lnTo>
                  <a:lnTo>
                    <a:pt x="15" y="1077"/>
                  </a:lnTo>
                  <a:lnTo>
                    <a:pt x="19" y="1144"/>
                  </a:lnTo>
                  <a:lnTo>
                    <a:pt x="27" y="1210"/>
                  </a:lnTo>
                  <a:lnTo>
                    <a:pt x="38" y="1276"/>
                  </a:lnTo>
                  <a:lnTo>
                    <a:pt x="55" y="1341"/>
                  </a:lnTo>
                  <a:lnTo>
                    <a:pt x="74" y="1404"/>
                  </a:lnTo>
                  <a:lnTo>
                    <a:pt x="98" y="1466"/>
                  </a:lnTo>
                  <a:lnTo>
                    <a:pt x="125" y="1526"/>
                  </a:lnTo>
                  <a:lnTo>
                    <a:pt x="156" y="1583"/>
                  </a:lnTo>
                  <a:lnTo>
                    <a:pt x="191" y="1638"/>
                  </a:lnTo>
                  <a:lnTo>
                    <a:pt x="229" y="1692"/>
                  </a:lnTo>
                  <a:lnTo>
                    <a:pt x="270" y="1742"/>
                  </a:lnTo>
                  <a:lnTo>
                    <a:pt x="227" y="1693"/>
                  </a:lnTo>
                  <a:lnTo>
                    <a:pt x="188" y="1640"/>
                  </a:lnTo>
                  <a:lnTo>
                    <a:pt x="153" y="1586"/>
                  </a:lnTo>
                  <a:lnTo>
                    <a:pt x="120" y="1528"/>
                  </a:lnTo>
                  <a:lnTo>
                    <a:pt x="91" y="1468"/>
                  </a:lnTo>
                  <a:lnTo>
                    <a:pt x="66" y="1407"/>
                  </a:lnTo>
                  <a:lnTo>
                    <a:pt x="45" y="1343"/>
                  </a:lnTo>
                  <a:lnTo>
                    <a:pt x="28" y="1279"/>
                  </a:lnTo>
                  <a:lnTo>
                    <a:pt x="14" y="1213"/>
                  </a:lnTo>
                  <a:lnTo>
                    <a:pt x="6" y="1146"/>
                  </a:lnTo>
                  <a:lnTo>
                    <a:pt x="1" y="1078"/>
                  </a:lnTo>
                  <a:lnTo>
                    <a:pt x="0" y="1010"/>
                  </a:lnTo>
                  <a:lnTo>
                    <a:pt x="5" y="942"/>
                  </a:lnTo>
                  <a:lnTo>
                    <a:pt x="14" y="874"/>
                  </a:lnTo>
                  <a:lnTo>
                    <a:pt x="27" y="806"/>
                  </a:lnTo>
                  <a:lnTo>
                    <a:pt x="46" y="739"/>
                  </a:lnTo>
                  <a:lnTo>
                    <a:pt x="67" y="677"/>
                  </a:lnTo>
                  <a:lnTo>
                    <a:pt x="92" y="616"/>
                  </a:lnTo>
                  <a:lnTo>
                    <a:pt x="120" y="557"/>
                  </a:lnTo>
                  <a:lnTo>
                    <a:pt x="153" y="499"/>
                  </a:lnTo>
                  <a:lnTo>
                    <a:pt x="190" y="444"/>
                  </a:lnTo>
                  <a:lnTo>
                    <a:pt x="230" y="391"/>
                  </a:lnTo>
                  <a:lnTo>
                    <a:pt x="274" y="340"/>
                  </a:lnTo>
                  <a:lnTo>
                    <a:pt x="320" y="293"/>
                  </a:lnTo>
                  <a:lnTo>
                    <a:pt x="370" y="247"/>
                  </a:lnTo>
                  <a:lnTo>
                    <a:pt x="422" y="206"/>
                  </a:lnTo>
                  <a:lnTo>
                    <a:pt x="477" y="167"/>
                  </a:lnTo>
                  <a:lnTo>
                    <a:pt x="535" y="132"/>
                  </a:lnTo>
                  <a:lnTo>
                    <a:pt x="595" y="101"/>
                  </a:lnTo>
                  <a:lnTo>
                    <a:pt x="658" y="74"/>
                  </a:lnTo>
                  <a:lnTo>
                    <a:pt x="722" y="50"/>
                  </a:lnTo>
                  <a:lnTo>
                    <a:pt x="788" y="32"/>
                  </a:lnTo>
                  <a:lnTo>
                    <a:pt x="855" y="18"/>
                  </a:lnTo>
                  <a:lnTo>
                    <a:pt x="923" y="7"/>
                  </a:lnTo>
                  <a:lnTo>
                    <a:pt x="991" y="1"/>
                  </a:lnTo>
                  <a:lnTo>
                    <a:pt x="1058" y="0"/>
                  </a:lnTo>
                  <a:close/>
                </a:path>
              </a:pathLst>
            </a:custGeom>
            <a:solidFill>
              <a:srgbClr val="7FAAD7"/>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119474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lumMod val="75000"/>
                  </a:srgbClr>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999C0360-C523-4BD6-916D-2658A38DB396}"/>
                </a:ext>
              </a:extLst>
            </p:cNvPr>
            <p:cNvSpPr txBox="1"/>
            <p:nvPr/>
          </p:nvSpPr>
          <p:spPr>
            <a:xfrm>
              <a:off x="8748520" y="1459819"/>
              <a:ext cx="1217116" cy="596240"/>
            </a:xfrm>
            <a:prstGeom prst="rect">
              <a:avLst/>
            </a:prstGeom>
            <a:noFill/>
          </p:spPr>
          <p:txBody>
            <a:bodyPr wrap="square" rtlCol="0">
              <a:spAutoFit/>
            </a:bodyPr>
            <a:lstStyle/>
            <a:p>
              <a:pPr marL="0" marR="0" lvl="0" indent="0" algn="l" defTabSz="1194744"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000000">
                      <a:lumMod val="75000"/>
                    </a:srgbClr>
                  </a:solidFill>
                  <a:effectLst/>
                  <a:uLnTx/>
                  <a:uFillTx/>
                  <a:latin typeface="Segoe UI Semilight"/>
                  <a:ea typeface="+mn-ea"/>
                  <a:cs typeface="Arial" pitchFamily="34" charset="0"/>
                </a:rPr>
                <a:t>Develop + Test</a:t>
              </a:r>
            </a:p>
          </p:txBody>
        </p:sp>
      </p:grpSp>
      <p:sp>
        <p:nvSpPr>
          <p:cNvPr id="33" name="Freeform 481">
            <a:extLst>
              <a:ext uri="{FF2B5EF4-FFF2-40B4-BE49-F238E27FC236}">
                <a16:creationId xmlns:a16="http://schemas.microsoft.com/office/drawing/2014/main" id="{5898D3E4-D9A8-459C-B516-2C5E796768F4}"/>
              </a:ext>
            </a:extLst>
          </p:cNvPr>
          <p:cNvSpPr>
            <a:spLocks/>
          </p:cNvSpPr>
          <p:nvPr/>
        </p:nvSpPr>
        <p:spPr bwMode="auto">
          <a:xfrm>
            <a:off x="7101299" y="3295917"/>
            <a:ext cx="2575988" cy="3087636"/>
          </a:xfrm>
          <a:custGeom>
            <a:avLst/>
            <a:gdLst/>
            <a:ahLst/>
            <a:cxnLst>
              <a:cxn ang="0">
                <a:pos x="800" y="4"/>
              </a:cxn>
              <a:cxn ang="0">
                <a:pos x="1003" y="44"/>
              </a:cxn>
              <a:cxn ang="0">
                <a:pos x="1185" y="118"/>
              </a:cxn>
              <a:cxn ang="0">
                <a:pos x="1351" y="228"/>
              </a:cxn>
              <a:cxn ang="0">
                <a:pos x="1494" y="368"/>
              </a:cxn>
              <a:cxn ang="0">
                <a:pos x="1609" y="533"/>
              </a:cxn>
              <a:cxn ang="0">
                <a:pos x="1691" y="720"/>
              </a:cxn>
              <a:cxn ang="0">
                <a:pos x="1734" y="921"/>
              </a:cxn>
              <a:cxn ang="0">
                <a:pos x="1738" y="1125"/>
              </a:cxn>
              <a:cxn ang="0">
                <a:pos x="1702" y="1324"/>
              </a:cxn>
              <a:cxn ang="0">
                <a:pos x="1631" y="1512"/>
              </a:cxn>
              <a:cxn ang="0">
                <a:pos x="1526" y="1681"/>
              </a:cxn>
              <a:cxn ang="0">
                <a:pos x="1391" y="1826"/>
              </a:cxn>
              <a:cxn ang="0">
                <a:pos x="1233" y="1942"/>
              </a:cxn>
              <a:cxn ang="0">
                <a:pos x="1059" y="2024"/>
              </a:cxn>
              <a:cxn ang="0">
                <a:pos x="874" y="2073"/>
              </a:cxn>
              <a:cxn ang="0">
                <a:pos x="686" y="2088"/>
              </a:cxn>
              <a:cxn ang="0">
                <a:pos x="501" y="2070"/>
              </a:cxn>
              <a:cxn ang="0">
                <a:pos x="324" y="2018"/>
              </a:cxn>
              <a:cxn ang="0">
                <a:pos x="501" y="2065"/>
              </a:cxn>
              <a:cxn ang="0">
                <a:pos x="686" y="2079"/>
              </a:cxn>
              <a:cxn ang="0">
                <a:pos x="873" y="2061"/>
              </a:cxn>
              <a:cxn ang="0">
                <a:pos x="1054" y="2010"/>
              </a:cxn>
              <a:cxn ang="0">
                <a:pos x="1224" y="1926"/>
              </a:cxn>
              <a:cxn ang="0">
                <a:pos x="1378" y="1810"/>
              </a:cxn>
              <a:cxn ang="0">
                <a:pos x="1509" y="1667"/>
              </a:cxn>
              <a:cxn ang="0">
                <a:pos x="1610" y="1501"/>
              </a:cxn>
              <a:cxn ang="0">
                <a:pos x="1679" y="1317"/>
              </a:cxn>
              <a:cxn ang="0">
                <a:pos x="1713" y="1123"/>
              </a:cxn>
              <a:cxn ang="0">
                <a:pos x="1708" y="924"/>
              </a:cxn>
              <a:cxn ang="0">
                <a:pos x="1663" y="720"/>
              </a:cxn>
              <a:cxn ang="0">
                <a:pos x="1577" y="528"/>
              </a:cxn>
              <a:cxn ang="0">
                <a:pos x="1454" y="359"/>
              </a:cxn>
              <a:cxn ang="0">
                <a:pos x="1301" y="218"/>
              </a:cxn>
              <a:cxn ang="0">
                <a:pos x="1124" y="111"/>
              </a:cxn>
              <a:cxn ang="0">
                <a:pos x="931" y="43"/>
              </a:cxn>
              <a:cxn ang="0">
                <a:pos x="731" y="15"/>
              </a:cxn>
              <a:cxn ang="0">
                <a:pos x="531" y="25"/>
              </a:cxn>
              <a:cxn ang="0">
                <a:pos x="337" y="73"/>
              </a:cxn>
              <a:cxn ang="0">
                <a:pos x="159" y="154"/>
              </a:cxn>
              <a:cxn ang="0">
                <a:pos x="0" y="269"/>
              </a:cxn>
              <a:cxn ang="0">
                <a:pos x="156" y="151"/>
              </a:cxn>
              <a:cxn ang="0">
                <a:pos x="335" y="65"/>
              </a:cxn>
              <a:cxn ang="0">
                <a:pos x="529" y="13"/>
              </a:cxn>
            </a:cxnLst>
            <a:rect l="0" t="0" r="r" b="b"/>
            <a:pathLst>
              <a:path w="1742" h="2088">
                <a:moveTo>
                  <a:pt x="663" y="0"/>
                </a:moveTo>
                <a:lnTo>
                  <a:pt x="731" y="0"/>
                </a:lnTo>
                <a:lnTo>
                  <a:pt x="800" y="4"/>
                </a:lnTo>
                <a:lnTo>
                  <a:pt x="868" y="12"/>
                </a:lnTo>
                <a:lnTo>
                  <a:pt x="935" y="26"/>
                </a:lnTo>
                <a:lnTo>
                  <a:pt x="1003" y="44"/>
                </a:lnTo>
                <a:lnTo>
                  <a:pt x="1064" y="65"/>
                </a:lnTo>
                <a:lnTo>
                  <a:pt x="1125" y="90"/>
                </a:lnTo>
                <a:lnTo>
                  <a:pt x="1185" y="118"/>
                </a:lnTo>
                <a:lnTo>
                  <a:pt x="1242" y="152"/>
                </a:lnTo>
                <a:lnTo>
                  <a:pt x="1297" y="188"/>
                </a:lnTo>
                <a:lnTo>
                  <a:pt x="1351" y="228"/>
                </a:lnTo>
                <a:lnTo>
                  <a:pt x="1401" y="272"/>
                </a:lnTo>
                <a:lnTo>
                  <a:pt x="1449" y="318"/>
                </a:lnTo>
                <a:lnTo>
                  <a:pt x="1494" y="368"/>
                </a:lnTo>
                <a:lnTo>
                  <a:pt x="1535" y="421"/>
                </a:lnTo>
                <a:lnTo>
                  <a:pt x="1574" y="476"/>
                </a:lnTo>
                <a:lnTo>
                  <a:pt x="1609" y="533"/>
                </a:lnTo>
                <a:lnTo>
                  <a:pt x="1640" y="594"/>
                </a:lnTo>
                <a:lnTo>
                  <a:pt x="1668" y="656"/>
                </a:lnTo>
                <a:lnTo>
                  <a:pt x="1691" y="720"/>
                </a:lnTo>
                <a:lnTo>
                  <a:pt x="1710" y="786"/>
                </a:lnTo>
                <a:lnTo>
                  <a:pt x="1724" y="853"/>
                </a:lnTo>
                <a:lnTo>
                  <a:pt x="1734" y="921"/>
                </a:lnTo>
                <a:lnTo>
                  <a:pt x="1740" y="989"/>
                </a:lnTo>
                <a:lnTo>
                  <a:pt x="1742" y="1057"/>
                </a:lnTo>
                <a:lnTo>
                  <a:pt x="1738" y="1125"/>
                </a:lnTo>
                <a:lnTo>
                  <a:pt x="1730" y="1192"/>
                </a:lnTo>
                <a:lnTo>
                  <a:pt x="1718" y="1259"/>
                </a:lnTo>
                <a:lnTo>
                  <a:pt x="1702" y="1324"/>
                </a:lnTo>
                <a:lnTo>
                  <a:pt x="1682" y="1388"/>
                </a:lnTo>
                <a:lnTo>
                  <a:pt x="1658" y="1451"/>
                </a:lnTo>
                <a:lnTo>
                  <a:pt x="1631" y="1512"/>
                </a:lnTo>
                <a:lnTo>
                  <a:pt x="1599" y="1570"/>
                </a:lnTo>
                <a:lnTo>
                  <a:pt x="1564" y="1627"/>
                </a:lnTo>
                <a:lnTo>
                  <a:pt x="1526" y="1681"/>
                </a:lnTo>
                <a:lnTo>
                  <a:pt x="1484" y="1732"/>
                </a:lnTo>
                <a:lnTo>
                  <a:pt x="1439" y="1781"/>
                </a:lnTo>
                <a:lnTo>
                  <a:pt x="1391" y="1826"/>
                </a:lnTo>
                <a:lnTo>
                  <a:pt x="1340" y="1867"/>
                </a:lnTo>
                <a:lnTo>
                  <a:pt x="1288" y="1906"/>
                </a:lnTo>
                <a:lnTo>
                  <a:pt x="1233" y="1942"/>
                </a:lnTo>
                <a:lnTo>
                  <a:pt x="1177" y="1973"/>
                </a:lnTo>
                <a:lnTo>
                  <a:pt x="1119" y="2001"/>
                </a:lnTo>
                <a:lnTo>
                  <a:pt x="1059" y="2024"/>
                </a:lnTo>
                <a:lnTo>
                  <a:pt x="998" y="2045"/>
                </a:lnTo>
                <a:lnTo>
                  <a:pt x="937" y="2060"/>
                </a:lnTo>
                <a:lnTo>
                  <a:pt x="874" y="2073"/>
                </a:lnTo>
                <a:lnTo>
                  <a:pt x="812" y="2082"/>
                </a:lnTo>
                <a:lnTo>
                  <a:pt x="749" y="2087"/>
                </a:lnTo>
                <a:lnTo>
                  <a:pt x="686" y="2088"/>
                </a:lnTo>
                <a:lnTo>
                  <a:pt x="623" y="2085"/>
                </a:lnTo>
                <a:lnTo>
                  <a:pt x="562" y="2079"/>
                </a:lnTo>
                <a:lnTo>
                  <a:pt x="501" y="2070"/>
                </a:lnTo>
                <a:lnTo>
                  <a:pt x="440" y="2056"/>
                </a:lnTo>
                <a:lnTo>
                  <a:pt x="382" y="2039"/>
                </a:lnTo>
                <a:lnTo>
                  <a:pt x="324" y="2018"/>
                </a:lnTo>
                <a:lnTo>
                  <a:pt x="382" y="2037"/>
                </a:lnTo>
                <a:lnTo>
                  <a:pt x="441" y="2053"/>
                </a:lnTo>
                <a:lnTo>
                  <a:pt x="501" y="2065"/>
                </a:lnTo>
                <a:lnTo>
                  <a:pt x="562" y="2073"/>
                </a:lnTo>
                <a:lnTo>
                  <a:pt x="624" y="2078"/>
                </a:lnTo>
                <a:lnTo>
                  <a:pt x="686" y="2079"/>
                </a:lnTo>
                <a:lnTo>
                  <a:pt x="749" y="2077"/>
                </a:lnTo>
                <a:lnTo>
                  <a:pt x="811" y="2071"/>
                </a:lnTo>
                <a:lnTo>
                  <a:pt x="873" y="2061"/>
                </a:lnTo>
                <a:lnTo>
                  <a:pt x="934" y="2048"/>
                </a:lnTo>
                <a:lnTo>
                  <a:pt x="995" y="2031"/>
                </a:lnTo>
                <a:lnTo>
                  <a:pt x="1054" y="2010"/>
                </a:lnTo>
                <a:lnTo>
                  <a:pt x="1113" y="1986"/>
                </a:lnTo>
                <a:lnTo>
                  <a:pt x="1169" y="1958"/>
                </a:lnTo>
                <a:lnTo>
                  <a:pt x="1224" y="1926"/>
                </a:lnTo>
                <a:lnTo>
                  <a:pt x="1278" y="1891"/>
                </a:lnTo>
                <a:lnTo>
                  <a:pt x="1328" y="1851"/>
                </a:lnTo>
                <a:lnTo>
                  <a:pt x="1378" y="1810"/>
                </a:lnTo>
                <a:lnTo>
                  <a:pt x="1425" y="1765"/>
                </a:lnTo>
                <a:lnTo>
                  <a:pt x="1468" y="1718"/>
                </a:lnTo>
                <a:lnTo>
                  <a:pt x="1509" y="1667"/>
                </a:lnTo>
                <a:lnTo>
                  <a:pt x="1546" y="1614"/>
                </a:lnTo>
                <a:lnTo>
                  <a:pt x="1579" y="1559"/>
                </a:lnTo>
                <a:lnTo>
                  <a:pt x="1610" y="1501"/>
                </a:lnTo>
                <a:lnTo>
                  <a:pt x="1637" y="1441"/>
                </a:lnTo>
                <a:lnTo>
                  <a:pt x="1660" y="1380"/>
                </a:lnTo>
                <a:lnTo>
                  <a:pt x="1679" y="1317"/>
                </a:lnTo>
                <a:lnTo>
                  <a:pt x="1694" y="1254"/>
                </a:lnTo>
                <a:lnTo>
                  <a:pt x="1706" y="1189"/>
                </a:lnTo>
                <a:lnTo>
                  <a:pt x="1713" y="1123"/>
                </a:lnTo>
                <a:lnTo>
                  <a:pt x="1716" y="1057"/>
                </a:lnTo>
                <a:lnTo>
                  <a:pt x="1714" y="991"/>
                </a:lnTo>
                <a:lnTo>
                  <a:pt x="1708" y="924"/>
                </a:lnTo>
                <a:lnTo>
                  <a:pt x="1698" y="858"/>
                </a:lnTo>
                <a:lnTo>
                  <a:pt x="1683" y="788"/>
                </a:lnTo>
                <a:lnTo>
                  <a:pt x="1663" y="720"/>
                </a:lnTo>
                <a:lnTo>
                  <a:pt x="1639" y="654"/>
                </a:lnTo>
                <a:lnTo>
                  <a:pt x="1610" y="590"/>
                </a:lnTo>
                <a:lnTo>
                  <a:pt x="1577" y="528"/>
                </a:lnTo>
                <a:lnTo>
                  <a:pt x="1540" y="469"/>
                </a:lnTo>
                <a:lnTo>
                  <a:pt x="1498" y="412"/>
                </a:lnTo>
                <a:lnTo>
                  <a:pt x="1454" y="359"/>
                </a:lnTo>
                <a:lnTo>
                  <a:pt x="1406" y="309"/>
                </a:lnTo>
                <a:lnTo>
                  <a:pt x="1354" y="262"/>
                </a:lnTo>
                <a:lnTo>
                  <a:pt x="1301" y="218"/>
                </a:lnTo>
                <a:lnTo>
                  <a:pt x="1244" y="178"/>
                </a:lnTo>
                <a:lnTo>
                  <a:pt x="1185" y="143"/>
                </a:lnTo>
                <a:lnTo>
                  <a:pt x="1124" y="111"/>
                </a:lnTo>
                <a:lnTo>
                  <a:pt x="1061" y="85"/>
                </a:lnTo>
                <a:lnTo>
                  <a:pt x="997" y="62"/>
                </a:lnTo>
                <a:lnTo>
                  <a:pt x="931" y="43"/>
                </a:lnTo>
                <a:lnTo>
                  <a:pt x="865" y="30"/>
                </a:lnTo>
                <a:lnTo>
                  <a:pt x="798" y="20"/>
                </a:lnTo>
                <a:lnTo>
                  <a:pt x="731" y="15"/>
                </a:lnTo>
                <a:lnTo>
                  <a:pt x="664" y="14"/>
                </a:lnTo>
                <a:lnTo>
                  <a:pt x="597" y="18"/>
                </a:lnTo>
                <a:lnTo>
                  <a:pt x="531" y="25"/>
                </a:lnTo>
                <a:lnTo>
                  <a:pt x="465" y="37"/>
                </a:lnTo>
                <a:lnTo>
                  <a:pt x="401" y="53"/>
                </a:lnTo>
                <a:lnTo>
                  <a:pt x="337" y="73"/>
                </a:lnTo>
                <a:lnTo>
                  <a:pt x="275" y="97"/>
                </a:lnTo>
                <a:lnTo>
                  <a:pt x="216" y="123"/>
                </a:lnTo>
                <a:lnTo>
                  <a:pt x="159" y="154"/>
                </a:lnTo>
                <a:lnTo>
                  <a:pt x="103" y="190"/>
                </a:lnTo>
                <a:lnTo>
                  <a:pt x="49" y="227"/>
                </a:lnTo>
                <a:lnTo>
                  <a:pt x="0" y="269"/>
                </a:lnTo>
                <a:lnTo>
                  <a:pt x="49" y="226"/>
                </a:lnTo>
                <a:lnTo>
                  <a:pt x="101" y="187"/>
                </a:lnTo>
                <a:lnTo>
                  <a:pt x="156" y="151"/>
                </a:lnTo>
                <a:lnTo>
                  <a:pt x="214" y="118"/>
                </a:lnTo>
                <a:lnTo>
                  <a:pt x="273" y="90"/>
                </a:lnTo>
                <a:lnTo>
                  <a:pt x="335" y="65"/>
                </a:lnTo>
                <a:lnTo>
                  <a:pt x="397" y="43"/>
                </a:lnTo>
                <a:lnTo>
                  <a:pt x="463" y="26"/>
                </a:lnTo>
                <a:lnTo>
                  <a:pt x="529" y="13"/>
                </a:lnTo>
                <a:lnTo>
                  <a:pt x="596" y="5"/>
                </a:lnTo>
                <a:lnTo>
                  <a:pt x="663" y="0"/>
                </a:ln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119474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lumMod val="75000"/>
                </a:srgbClr>
              </a:solidFill>
              <a:effectLst/>
              <a:uLnTx/>
              <a:uFillTx/>
              <a:latin typeface="Calibri"/>
              <a:ea typeface="+mn-ea"/>
              <a:cs typeface="+mn-cs"/>
            </a:endParaRPr>
          </a:p>
        </p:txBody>
      </p:sp>
      <p:grpSp>
        <p:nvGrpSpPr>
          <p:cNvPr id="34" name="Group 33">
            <a:extLst>
              <a:ext uri="{FF2B5EF4-FFF2-40B4-BE49-F238E27FC236}">
                <a16:creationId xmlns:a16="http://schemas.microsoft.com/office/drawing/2014/main" id="{CA67B77C-A588-4480-8001-E2616434AF32}"/>
              </a:ext>
            </a:extLst>
          </p:cNvPr>
          <p:cNvGrpSpPr/>
          <p:nvPr/>
        </p:nvGrpSpPr>
        <p:grpSpPr>
          <a:xfrm>
            <a:off x="7037713" y="2073708"/>
            <a:ext cx="2845030" cy="4305409"/>
            <a:chOff x="7513159" y="1635152"/>
            <a:chExt cx="2845434" cy="4306019"/>
          </a:xfrm>
        </p:grpSpPr>
        <p:grpSp>
          <p:nvGrpSpPr>
            <p:cNvPr id="35" name="Group 34">
              <a:extLst>
                <a:ext uri="{FF2B5EF4-FFF2-40B4-BE49-F238E27FC236}">
                  <a16:creationId xmlns:a16="http://schemas.microsoft.com/office/drawing/2014/main" id="{2EE1B862-1F4E-4B54-96FB-916675289EE4}"/>
                </a:ext>
              </a:extLst>
            </p:cNvPr>
            <p:cNvGrpSpPr/>
            <p:nvPr/>
          </p:nvGrpSpPr>
          <p:grpSpPr>
            <a:xfrm>
              <a:off x="9195312" y="1635152"/>
              <a:ext cx="1151090" cy="271505"/>
              <a:chOff x="7085012" y="1905000"/>
              <a:chExt cx="1752600" cy="685800"/>
            </a:xfrm>
          </p:grpSpPr>
          <p:cxnSp>
            <p:nvCxnSpPr>
              <p:cNvPr id="51" name="Straight Connector 50">
                <a:extLst>
                  <a:ext uri="{FF2B5EF4-FFF2-40B4-BE49-F238E27FC236}">
                    <a16:creationId xmlns:a16="http://schemas.microsoft.com/office/drawing/2014/main" id="{0BFC4C8F-CF64-40B1-A80F-B17EAF92F2D1}"/>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9CB66EE-1087-4691-ADF9-FAAF53A23093}"/>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D4A56AC5-EFD8-49CB-8CBA-C4A81DB103A6}"/>
                </a:ext>
              </a:extLst>
            </p:cNvPr>
            <p:cNvCxnSpPr>
              <a:cxnSpLocks/>
            </p:cNvCxnSpPr>
            <p:nvPr/>
          </p:nvCxnSpPr>
          <p:spPr>
            <a:xfrm>
              <a:off x="9312764" y="4573226"/>
              <a:ext cx="1045829" cy="1557"/>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37" name="Freeform 477">
              <a:extLst>
                <a:ext uri="{FF2B5EF4-FFF2-40B4-BE49-F238E27FC236}">
                  <a16:creationId xmlns:a16="http://schemas.microsoft.com/office/drawing/2014/main" id="{74F558D3-DEEF-43E2-92B4-C3D260EBD9C4}"/>
                </a:ext>
              </a:extLst>
            </p:cNvPr>
            <p:cNvSpPr>
              <a:spLocks/>
            </p:cNvSpPr>
            <p:nvPr/>
          </p:nvSpPr>
          <p:spPr bwMode="auto">
            <a:xfrm>
              <a:off x="7513159" y="2867887"/>
              <a:ext cx="2622201" cy="3073284"/>
            </a:xfrm>
            <a:custGeom>
              <a:avLst/>
              <a:gdLst/>
              <a:ahLst/>
              <a:cxnLst>
                <a:cxn ang="0">
                  <a:pos x="793" y="2"/>
                </a:cxn>
                <a:cxn ang="0">
                  <a:pos x="935" y="20"/>
                </a:cxn>
                <a:cxn ang="0">
                  <a:pos x="1069" y="55"/>
                </a:cxn>
                <a:cxn ang="0">
                  <a:pos x="1192" y="106"/>
                </a:cxn>
                <a:cxn ang="0">
                  <a:pos x="1309" y="173"/>
                </a:cxn>
                <a:cxn ang="0">
                  <a:pos x="1418" y="256"/>
                </a:cxn>
                <a:cxn ang="0">
                  <a:pos x="1514" y="352"/>
                </a:cxn>
                <a:cxn ang="0">
                  <a:pos x="1592" y="452"/>
                </a:cxn>
                <a:cxn ang="0">
                  <a:pos x="1657" y="560"/>
                </a:cxn>
                <a:cxn ang="0">
                  <a:pos x="1706" y="673"/>
                </a:cxn>
                <a:cxn ang="0">
                  <a:pos x="1745" y="799"/>
                </a:cxn>
                <a:cxn ang="0">
                  <a:pos x="1767" y="927"/>
                </a:cxn>
                <a:cxn ang="0">
                  <a:pos x="1773" y="1057"/>
                </a:cxn>
                <a:cxn ang="0">
                  <a:pos x="1762" y="1187"/>
                </a:cxn>
                <a:cxn ang="0">
                  <a:pos x="1737" y="1314"/>
                </a:cxn>
                <a:cxn ang="0">
                  <a:pos x="1694" y="1439"/>
                </a:cxn>
                <a:cxn ang="0">
                  <a:pos x="1635" y="1557"/>
                </a:cxn>
                <a:cxn ang="0">
                  <a:pos x="1560" y="1670"/>
                </a:cxn>
                <a:cxn ang="0">
                  <a:pos x="1469" y="1774"/>
                </a:cxn>
                <a:cxn ang="0">
                  <a:pos x="1365" y="1865"/>
                </a:cxn>
                <a:cxn ang="0">
                  <a:pos x="1253" y="1940"/>
                </a:cxn>
                <a:cxn ang="0">
                  <a:pos x="1133" y="1999"/>
                </a:cxn>
                <a:cxn ang="0">
                  <a:pos x="1009" y="2041"/>
                </a:cxn>
                <a:cxn ang="0">
                  <a:pos x="881" y="2068"/>
                </a:cxn>
                <a:cxn ang="0">
                  <a:pos x="752" y="2078"/>
                </a:cxn>
                <a:cxn ang="0">
                  <a:pos x="622" y="2072"/>
                </a:cxn>
                <a:cxn ang="0">
                  <a:pos x="494" y="2051"/>
                </a:cxn>
                <a:cxn ang="0">
                  <a:pos x="368" y="2012"/>
                </a:cxn>
                <a:cxn ang="0">
                  <a:pos x="482" y="1961"/>
                </a:cxn>
                <a:cxn ang="0">
                  <a:pos x="589" y="1897"/>
                </a:cxn>
                <a:cxn ang="0">
                  <a:pos x="690" y="1819"/>
                </a:cxn>
                <a:cxn ang="0">
                  <a:pos x="785" y="1722"/>
                </a:cxn>
                <a:cxn ang="0">
                  <a:pos x="868" y="1614"/>
                </a:cxn>
                <a:cxn ang="0">
                  <a:pos x="936" y="1497"/>
                </a:cxn>
                <a:cxn ang="0">
                  <a:pos x="986" y="1374"/>
                </a:cxn>
                <a:cxn ang="0">
                  <a:pos x="1021" y="1240"/>
                </a:cxn>
                <a:cxn ang="0">
                  <a:pos x="1040" y="1097"/>
                </a:cxn>
                <a:cxn ang="0">
                  <a:pos x="1038" y="954"/>
                </a:cxn>
                <a:cxn ang="0">
                  <a:pos x="1016" y="812"/>
                </a:cxn>
                <a:cxn ang="0">
                  <a:pos x="975" y="673"/>
                </a:cxn>
                <a:cxn ang="0">
                  <a:pos x="924" y="560"/>
                </a:cxn>
                <a:cxn ang="0">
                  <a:pos x="860" y="452"/>
                </a:cxn>
                <a:cxn ang="0">
                  <a:pos x="782" y="352"/>
                </a:cxn>
                <a:cxn ang="0">
                  <a:pos x="700" y="271"/>
                </a:cxn>
                <a:cxn ang="0">
                  <a:pos x="618" y="216"/>
                </a:cxn>
                <a:cxn ang="0">
                  <a:pos x="531" y="178"/>
                </a:cxn>
                <a:cxn ang="0">
                  <a:pos x="439" y="157"/>
                </a:cxn>
                <a:cxn ang="0">
                  <a:pos x="345" y="152"/>
                </a:cxn>
                <a:cxn ang="0">
                  <a:pos x="251" y="165"/>
                </a:cxn>
                <a:cxn ang="0">
                  <a:pos x="161" y="195"/>
                </a:cxn>
                <a:cxn ang="0">
                  <a:pos x="76" y="242"/>
                </a:cxn>
                <a:cxn ang="0">
                  <a:pos x="0" y="305"/>
                </a:cxn>
                <a:cxn ang="0">
                  <a:pos x="47" y="260"/>
                </a:cxn>
                <a:cxn ang="0">
                  <a:pos x="148" y="182"/>
                </a:cxn>
                <a:cxn ang="0">
                  <a:pos x="256" y="117"/>
                </a:cxn>
                <a:cxn ang="0">
                  <a:pos x="368" y="66"/>
                </a:cxn>
                <a:cxn ang="0">
                  <a:pos x="507" y="25"/>
                </a:cxn>
                <a:cxn ang="0">
                  <a:pos x="649" y="4"/>
                </a:cxn>
              </a:cxnLst>
              <a:rect l="0" t="0" r="r" b="b"/>
              <a:pathLst>
                <a:path w="1773" h="2078">
                  <a:moveTo>
                    <a:pt x="721" y="0"/>
                  </a:moveTo>
                  <a:lnTo>
                    <a:pt x="793" y="2"/>
                  </a:lnTo>
                  <a:lnTo>
                    <a:pt x="864" y="9"/>
                  </a:lnTo>
                  <a:lnTo>
                    <a:pt x="935" y="20"/>
                  </a:lnTo>
                  <a:lnTo>
                    <a:pt x="1005" y="36"/>
                  </a:lnTo>
                  <a:lnTo>
                    <a:pt x="1069" y="55"/>
                  </a:lnTo>
                  <a:lnTo>
                    <a:pt x="1131" y="78"/>
                  </a:lnTo>
                  <a:lnTo>
                    <a:pt x="1192" y="106"/>
                  </a:lnTo>
                  <a:lnTo>
                    <a:pt x="1251" y="138"/>
                  </a:lnTo>
                  <a:lnTo>
                    <a:pt x="1309" y="173"/>
                  </a:lnTo>
                  <a:lnTo>
                    <a:pt x="1364" y="213"/>
                  </a:lnTo>
                  <a:lnTo>
                    <a:pt x="1418" y="256"/>
                  </a:lnTo>
                  <a:lnTo>
                    <a:pt x="1469" y="305"/>
                  </a:lnTo>
                  <a:lnTo>
                    <a:pt x="1514" y="352"/>
                  </a:lnTo>
                  <a:lnTo>
                    <a:pt x="1554" y="402"/>
                  </a:lnTo>
                  <a:lnTo>
                    <a:pt x="1592" y="452"/>
                  </a:lnTo>
                  <a:lnTo>
                    <a:pt x="1626" y="506"/>
                  </a:lnTo>
                  <a:lnTo>
                    <a:pt x="1657" y="560"/>
                  </a:lnTo>
                  <a:lnTo>
                    <a:pt x="1683" y="616"/>
                  </a:lnTo>
                  <a:lnTo>
                    <a:pt x="1706" y="673"/>
                  </a:lnTo>
                  <a:lnTo>
                    <a:pt x="1728" y="735"/>
                  </a:lnTo>
                  <a:lnTo>
                    <a:pt x="1745" y="799"/>
                  </a:lnTo>
                  <a:lnTo>
                    <a:pt x="1758" y="863"/>
                  </a:lnTo>
                  <a:lnTo>
                    <a:pt x="1767" y="927"/>
                  </a:lnTo>
                  <a:lnTo>
                    <a:pt x="1772" y="992"/>
                  </a:lnTo>
                  <a:lnTo>
                    <a:pt x="1773" y="1057"/>
                  </a:lnTo>
                  <a:lnTo>
                    <a:pt x="1770" y="1122"/>
                  </a:lnTo>
                  <a:lnTo>
                    <a:pt x="1762" y="1187"/>
                  </a:lnTo>
                  <a:lnTo>
                    <a:pt x="1752" y="1251"/>
                  </a:lnTo>
                  <a:lnTo>
                    <a:pt x="1737" y="1314"/>
                  </a:lnTo>
                  <a:lnTo>
                    <a:pt x="1717" y="1377"/>
                  </a:lnTo>
                  <a:lnTo>
                    <a:pt x="1694" y="1439"/>
                  </a:lnTo>
                  <a:lnTo>
                    <a:pt x="1667" y="1499"/>
                  </a:lnTo>
                  <a:lnTo>
                    <a:pt x="1635" y="1557"/>
                  </a:lnTo>
                  <a:lnTo>
                    <a:pt x="1600" y="1615"/>
                  </a:lnTo>
                  <a:lnTo>
                    <a:pt x="1560" y="1670"/>
                  </a:lnTo>
                  <a:lnTo>
                    <a:pt x="1516" y="1723"/>
                  </a:lnTo>
                  <a:lnTo>
                    <a:pt x="1469" y="1774"/>
                  </a:lnTo>
                  <a:lnTo>
                    <a:pt x="1419" y="1821"/>
                  </a:lnTo>
                  <a:lnTo>
                    <a:pt x="1365" y="1865"/>
                  </a:lnTo>
                  <a:lnTo>
                    <a:pt x="1309" y="1905"/>
                  </a:lnTo>
                  <a:lnTo>
                    <a:pt x="1253" y="1940"/>
                  </a:lnTo>
                  <a:lnTo>
                    <a:pt x="1193" y="1972"/>
                  </a:lnTo>
                  <a:lnTo>
                    <a:pt x="1133" y="1999"/>
                  </a:lnTo>
                  <a:lnTo>
                    <a:pt x="1072" y="2022"/>
                  </a:lnTo>
                  <a:lnTo>
                    <a:pt x="1009" y="2041"/>
                  </a:lnTo>
                  <a:lnTo>
                    <a:pt x="946" y="2057"/>
                  </a:lnTo>
                  <a:lnTo>
                    <a:pt x="881" y="2068"/>
                  </a:lnTo>
                  <a:lnTo>
                    <a:pt x="817" y="2075"/>
                  </a:lnTo>
                  <a:lnTo>
                    <a:pt x="752" y="2078"/>
                  </a:lnTo>
                  <a:lnTo>
                    <a:pt x="687" y="2077"/>
                  </a:lnTo>
                  <a:lnTo>
                    <a:pt x="622" y="2072"/>
                  </a:lnTo>
                  <a:lnTo>
                    <a:pt x="557" y="2064"/>
                  </a:lnTo>
                  <a:lnTo>
                    <a:pt x="494" y="2051"/>
                  </a:lnTo>
                  <a:lnTo>
                    <a:pt x="430" y="2034"/>
                  </a:lnTo>
                  <a:lnTo>
                    <a:pt x="368" y="2012"/>
                  </a:lnTo>
                  <a:lnTo>
                    <a:pt x="426" y="1989"/>
                  </a:lnTo>
                  <a:lnTo>
                    <a:pt x="482" y="1961"/>
                  </a:lnTo>
                  <a:lnTo>
                    <a:pt x="536" y="1931"/>
                  </a:lnTo>
                  <a:lnTo>
                    <a:pt x="589" y="1897"/>
                  </a:lnTo>
                  <a:lnTo>
                    <a:pt x="640" y="1860"/>
                  </a:lnTo>
                  <a:lnTo>
                    <a:pt x="690" y="1819"/>
                  </a:lnTo>
                  <a:lnTo>
                    <a:pt x="737" y="1774"/>
                  </a:lnTo>
                  <a:lnTo>
                    <a:pt x="785" y="1722"/>
                  </a:lnTo>
                  <a:lnTo>
                    <a:pt x="829" y="1669"/>
                  </a:lnTo>
                  <a:lnTo>
                    <a:pt x="868" y="1614"/>
                  </a:lnTo>
                  <a:lnTo>
                    <a:pt x="904" y="1556"/>
                  </a:lnTo>
                  <a:lnTo>
                    <a:pt x="936" y="1497"/>
                  </a:lnTo>
                  <a:lnTo>
                    <a:pt x="963" y="1436"/>
                  </a:lnTo>
                  <a:lnTo>
                    <a:pt x="986" y="1374"/>
                  </a:lnTo>
                  <a:lnTo>
                    <a:pt x="1005" y="1310"/>
                  </a:lnTo>
                  <a:lnTo>
                    <a:pt x="1021" y="1240"/>
                  </a:lnTo>
                  <a:lnTo>
                    <a:pt x="1033" y="1169"/>
                  </a:lnTo>
                  <a:lnTo>
                    <a:pt x="1040" y="1097"/>
                  </a:lnTo>
                  <a:lnTo>
                    <a:pt x="1041" y="1026"/>
                  </a:lnTo>
                  <a:lnTo>
                    <a:pt x="1038" y="954"/>
                  </a:lnTo>
                  <a:lnTo>
                    <a:pt x="1029" y="882"/>
                  </a:lnTo>
                  <a:lnTo>
                    <a:pt x="1016" y="812"/>
                  </a:lnTo>
                  <a:lnTo>
                    <a:pt x="998" y="742"/>
                  </a:lnTo>
                  <a:lnTo>
                    <a:pt x="975" y="673"/>
                  </a:lnTo>
                  <a:lnTo>
                    <a:pt x="952" y="616"/>
                  </a:lnTo>
                  <a:lnTo>
                    <a:pt x="924" y="560"/>
                  </a:lnTo>
                  <a:lnTo>
                    <a:pt x="894" y="506"/>
                  </a:lnTo>
                  <a:lnTo>
                    <a:pt x="860" y="452"/>
                  </a:lnTo>
                  <a:lnTo>
                    <a:pt x="823" y="402"/>
                  </a:lnTo>
                  <a:lnTo>
                    <a:pt x="782" y="352"/>
                  </a:lnTo>
                  <a:lnTo>
                    <a:pt x="737" y="305"/>
                  </a:lnTo>
                  <a:lnTo>
                    <a:pt x="700" y="271"/>
                  </a:lnTo>
                  <a:lnTo>
                    <a:pt x="660" y="241"/>
                  </a:lnTo>
                  <a:lnTo>
                    <a:pt x="618" y="216"/>
                  </a:lnTo>
                  <a:lnTo>
                    <a:pt x="575" y="195"/>
                  </a:lnTo>
                  <a:lnTo>
                    <a:pt x="531" y="178"/>
                  </a:lnTo>
                  <a:lnTo>
                    <a:pt x="485" y="165"/>
                  </a:lnTo>
                  <a:lnTo>
                    <a:pt x="439" y="157"/>
                  </a:lnTo>
                  <a:lnTo>
                    <a:pt x="391" y="152"/>
                  </a:lnTo>
                  <a:lnTo>
                    <a:pt x="345" y="152"/>
                  </a:lnTo>
                  <a:lnTo>
                    <a:pt x="298" y="157"/>
                  </a:lnTo>
                  <a:lnTo>
                    <a:pt x="251" y="165"/>
                  </a:lnTo>
                  <a:lnTo>
                    <a:pt x="206" y="178"/>
                  </a:lnTo>
                  <a:lnTo>
                    <a:pt x="161" y="195"/>
                  </a:lnTo>
                  <a:lnTo>
                    <a:pt x="118" y="217"/>
                  </a:lnTo>
                  <a:lnTo>
                    <a:pt x="76" y="242"/>
                  </a:lnTo>
                  <a:lnTo>
                    <a:pt x="37" y="272"/>
                  </a:lnTo>
                  <a:lnTo>
                    <a:pt x="0" y="305"/>
                  </a:lnTo>
                  <a:lnTo>
                    <a:pt x="0" y="305"/>
                  </a:lnTo>
                  <a:lnTo>
                    <a:pt x="47" y="260"/>
                  </a:lnTo>
                  <a:lnTo>
                    <a:pt x="97" y="219"/>
                  </a:lnTo>
                  <a:lnTo>
                    <a:pt x="148" y="182"/>
                  </a:lnTo>
                  <a:lnTo>
                    <a:pt x="201" y="147"/>
                  </a:lnTo>
                  <a:lnTo>
                    <a:pt x="256" y="117"/>
                  </a:lnTo>
                  <a:lnTo>
                    <a:pt x="312" y="90"/>
                  </a:lnTo>
                  <a:lnTo>
                    <a:pt x="368" y="66"/>
                  </a:lnTo>
                  <a:lnTo>
                    <a:pt x="437" y="43"/>
                  </a:lnTo>
                  <a:lnTo>
                    <a:pt x="507" y="25"/>
                  </a:lnTo>
                  <a:lnTo>
                    <a:pt x="578" y="12"/>
                  </a:lnTo>
                  <a:lnTo>
                    <a:pt x="649" y="4"/>
                  </a:lnTo>
                  <a:lnTo>
                    <a:pt x="721" y="0"/>
                  </a:lnTo>
                  <a:close/>
                </a:path>
              </a:pathLst>
            </a:custGeom>
            <a:solidFill>
              <a:schemeClr val="tx2">
                <a:lumMod val="60000"/>
                <a:lumOff val="40000"/>
              </a:schemeClr>
            </a:solidFill>
            <a:ln w="0">
              <a:noFill/>
              <a:prstDash val="solid"/>
              <a:round/>
              <a:headEnd/>
              <a:tailEnd/>
            </a:ln>
            <a:effectLst>
              <a:innerShdw blurRad="431800" dist="317500" dir="10800000">
                <a:prstClr val="black">
                  <a:alpha val="20000"/>
                </a:prstClr>
              </a:innerShdw>
            </a:effectLst>
          </p:spPr>
          <p:txBody>
            <a:bodyPr vert="horz" wrap="square" lIns="89630" tIns="44814" rIns="89630" bIns="44814" numCol="1" anchor="t" anchorCtr="0" compatLnSpc="1">
              <a:prstTxWarp prst="textNoShape">
                <a:avLst/>
              </a:prstTxWarp>
            </a:bodyPr>
            <a:lstStyle/>
            <a:p>
              <a:pPr marL="0" marR="0" lvl="0" indent="0" algn="l" defTabSz="119474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lumMod val="75000"/>
                  </a:srgbClr>
                </a:solidFill>
                <a:effectLst/>
                <a:uLnTx/>
                <a:uFillTx/>
                <a:latin typeface="Calibri"/>
                <a:ea typeface="+mn-ea"/>
                <a:cs typeface="+mn-cs"/>
              </a:endParaRPr>
            </a:p>
          </p:txBody>
        </p:sp>
      </p:grpSp>
      <p:sp>
        <p:nvSpPr>
          <p:cNvPr id="53" name="TextBox 52">
            <a:extLst>
              <a:ext uri="{FF2B5EF4-FFF2-40B4-BE49-F238E27FC236}">
                <a16:creationId xmlns:a16="http://schemas.microsoft.com/office/drawing/2014/main" id="{7905B237-57E3-40E6-AAF4-0E771C8277D9}"/>
              </a:ext>
            </a:extLst>
          </p:cNvPr>
          <p:cNvSpPr txBox="1"/>
          <p:nvPr/>
        </p:nvSpPr>
        <p:spPr>
          <a:xfrm>
            <a:off x="8638762" y="4676767"/>
            <a:ext cx="915528" cy="338378"/>
          </a:xfrm>
          <a:prstGeom prst="rect">
            <a:avLst/>
          </a:prstGeom>
          <a:noFill/>
        </p:spPr>
        <p:txBody>
          <a:bodyPr wrap="square" rtlCol="0">
            <a:spAutoFit/>
          </a:bodyPr>
          <a:lstStyle/>
          <a:p>
            <a:pPr marL="0" marR="0" lvl="0" indent="0" algn="l" defTabSz="1194744"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000000">
                    <a:lumMod val="75000"/>
                  </a:srgbClr>
                </a:solidFill>
                <a:effectLst/>
                <a:uLnTx/>
                <a:uFillTx/>
                <a:latin typeface="Segoe UI Semilight"/>
                <a:ea typeface="+mn-ea"/>
                <a:cs typeface="Arial" pitchFamily="34" charset="0"/>
              </a:rPr>
              <a:t>Release</a:t>
            </a:r>
          </a:p>
        </p:txBody>
      </p:sp>
      <p:sp>
        <p:nvSpPr>
          <p:cNvPr id="54" name="Freeform 482">
            <a:extLst>
              <a:ext uri="{FF2B5EF4-FFF2-40B4-BE49-F238E27FC236}">
                <a16:creationId xmlns:a16="http://schemas.microsoft.com/office/drawing/2014/main" id="{C55CE1C2-7B7F-478F-B61C-17103C3B4576}"/>
              </a:ext>
            </a:extLst>
          </p:cNvPr>
          <p:cNvSpPr>
            <a:spLocks/>
          </p:cNvSpPr>
          <p:nvPr/>
        </p:nvSpPr>
        <p:spPr bwMode="auto">
          <a:xfrm>
            <a:off x="5481137" y="3822353"/>
            <a:ext cx="3087636" cy="2575988"/>
          </a:xfrm>
          <a:custGeom>
            <a:avLst/>
            <a:gdLst/>
            <a:ahLst/>
            <a:cxnLst>
              <a:cxn ang="0">
                <a:pos x="1901" y="102"/>
              </a:cxn>
              <a:cxn ang="0">
                <a:pos x="1998" y="274"/>
              </a:cxn>
              <a:cxn ang="0">
                <a:pos x="2061" y="463"/>
              </a:cxn>
              <a:cxn ang="0">
                <a:pos x="2087" y="664"/>
              </a:cxn>
              <a:cxn ang="0">
                <a:pos x="2074" y="868"/>
              </a:cxn>
              <a:cxn ang="0">
                <a:pos x="2022" y="1065"/>
              </a:cxn>
              <a:cxn ang="0">
                <a:pos x="1935" y="1243"/>
              </a:cxn>
              <a:cxn ang="0">
                <a:pos x="1816" y="1402"/>
              </a:cxn>
              <a:cxn ang="0">
                <a:pos x="1666" y="1536"/>
              </a:cxn>
              <a:cxn ang="0">
                <a:pos x="1493" y="1641"/>
              </a:cxn>
              <a:cxn ang="0">
                <a:pos x="1302" y="1710"/>
              </a:cxn>
              <a:cxn ang="0">
                <a:pos x="1098" y="1740"/>
              </a:cxn>
              <a:cxn ang="0">
                <a:pos x="895" y="1731"/>
              </a:cxn>
              <a:cxn ang="0">
                <a:pos x="699" y="1683"/>
              </a:cxn>
              <a:cxn ang="0">
                <a:pos x="517" y="1599"/>
              </a:cxn>
              <a:cxn ang="0">
                <a:pos x="355" y="1484"/>
              </a:cxn>
              <a:cxn ang="0">
                <a:pos x="221" y="1341"/>
              </a:cxn>
              <a:cxn ang="0">
                <a:pos x="115" y="1177"/>
              </a:cxn>
              <a:cxn ang="0">
                <a:pos x="43" y="998"/>
              </a:cxn>
              <a:cxn ang="0">
                <a:pos x="6" y="812"/>
              </a:cxn>
              <a:cxn ang="0">
                <a:pos x="3" y="624"/>
              </a:cxn>
              <a:cxn ang="0">
                <a:pos x="32" y="440"/>
              </a:cxn>
              <a:cxn ang="0">
                <a:pos x="49" y="386"/>
              </a:cxn>
              <a:cxn ang="0">
                <a:pos x="13" y="578"/>
              </a:cxn>
              <a:cxn ang="0">
                <a:pos x="13" y="776"/>
              </a:cxn>
              <a:cxn ang="0">
                <a:pos x="50" y="972"/>
              </a:cxn>
              <a:cxn ang="0">
                <a:pos x="124" y="1158"/>
              </a:cxn>
              <a:cxn ang="0">
                <a:pos x="236" y="1329"/>
              </a:cxn>
              <a:cxn ang="0">
                <a:pos x="369" y="1469"/>
              </a:cxn>
              <a:cxn ang="0">
                <a:pos x="528" y="1580"/>
              </a:cxn>
              <a:cxn ang="0">
                <a:pos x="707" y="1660"/>
              </a:cxn>
              <a:cxn ang="0">
                <a:pos x="899" y="1707"/>
              </a:cxn>
              <a:cxn ang="0">
                <a:pos x="1097" y="1715"/>
              </a:cxn>
              <a:cxn ang="0">
                <a:pos x="1299" y="1685"/>
              </a:cxn>
              <a:cxn ang="0">
                <a:pos x="1498" y="1611"/>
              </a:cxn>
              <a:cxn ang="0">
                <a:pos x="1675" y="1499"/>
              </a:cxn>
              <a:cxn ang="0">
                <a:pos x="1825" y="1355"/>
              </a:cxn>
              <a:cxn ang="0">
                <a:pos x="1944" y="1186"/>
              </a:cxn>
              <a:cxn ang="0">
                <a:pos x="2024" y="998"/>
              </a:cxn>
              <a:cxn ang="0">
                <a:pos x="2067" y="798"/>
              </a:cxn>
              <a:cxn ang="0">
                <a:pos x="2070" y="597"/>
              </a:cxn>
              <a:cxn ang="0">
                <a:pos x="2035" y="401"/>
              </a:cxn>
              <a:cxn ang="0">
                <a:pos x="1963" y="216"/>
              </a:cxn>
              <a:cxn ang="0">
                <a:pos x="1859" y="50"/>
              </a:cxn>
            </a:cxnLst>
            <a:rect l="0" t="0" r="r" b="b"/>
            <a:pathLst>
              <a:path w="2088" h="1742">
                <a:moveTo>
                  <a:pt x="1818" y="0"/>
                </a:moveTo>
                <a:lnTo>
                  <a:pt x="1861" y="49"/>
                </a:lnTo>
                <a:lnTo>
                  <a:pt x="1901" y="102"/>
                </a:lnTo>
                <a:lnTo>
                  <a:pt x="1936" y="156"/>
                </a:lnTo>
                <a:lnTo>
                  <a:pt x="1969" y="214"/>
                </a:lnTo>
                <a:lnTo>
                  <a:pt x="1998" y="274"/>
                </a:lnTo>
                <a:lnTo>
                  <a:pt x="2023" y="335"/>
                </a:lnTo>
                <a:lnTo>
                  <a:pt x="2043" y="398"/>
                </a:lnTo>
                <a:lnTo>
                  <a:pt x="2061" y="463"/>
                </a:lnTo>
                <a:lnTo>
                  <a:pt x="2074" y="529"/>
                </a:lnTo>
                <a:lnTo>
                  <a:pt x="2083" y="596"/>
                </a:lnTo>
                <a:lnTo>
                  <a:pt x="2087" y="664"/>
                </a:lnTo>
                <a:lnTo>
                  <a:pt x="2088" y="732"/>
                </a:lnTo>
                <a:lnTo>
                  <a:pt x="2084" y="800"/>
                </a:lnTo>
                <a:lnTo>
                  <a:pt x="2074" y="868"/>
                </a:lnTo>
                <a:lnTo>
                  <a:pt x="2061" y="936"/>
                </a:lnTo>
                <a:lnTo>
                  <a:pt x="2043" y="1003"/>
                </a:lnTo>
                <a:lnTo>
                  <a:pt x="2022" y="1065"/>
                </a:lnTo>
                <a:lnTo>
                  <a:pt x="1997" y="1126"/>
                </a:lnTo>
                <a:lnTo>
                  <a:pt x="1969" y="1185"/>
                </a:lnTo>
                <a:lnTo>
                  <a:pt x="1935" y="1243"/>
                </a:lnTo>
                <a:lnTo>
                  <a:pt x="1899" y="1298"/>
                </a:lnTo>
                <a:lnTo>
                  <a:pt x="1859" y="1351"/>
                </a:lnTo>
                <a:lnTo>
                  <a:pt x="1816" y="1402"/>
                </a:lnTo>
                <a:lnTo>
                  <a:pt x="1768" y="1449"/>
                </a:lnTo>
                <a:lnTo>
                  <a:pt x="1719" y="1495"/>
                </a:lnTo>
                <a:lnTo>
                  <a:pt x="1666" y="1536"/>
                </a:lnTo>
                <a:lnTo>
                  <a:pt x="1611" y="1574"/>
                </a:lnTo>
                <a:lnTo>
                  <a:pt x="1554" y="1610"/>
                </a:lnTo>
                <a:lnTo>
                  <a:pt x="1493" y="1641"/>
                </a:lnTo>
                <a:lnTo>
                  <a:pt x="1431" y="1668"/>
                </a:lnTo>
                <a:lnTo>
                  <a:pt x="1367" y="1691"/>
                </a:lnTo>
                <a:lnTo>
                  <a:pt x="1302" y="1710"/>
                </a:lnTo>
                <a:lnTo>
                  <a:pt x="1234" y="1724"/>
                </a:lnTo>
                <a:lnTo>
                  <a:pt x="1166" y="1735"/>
                </a:lnTo>
                <a:lnTo>
                  <a:pt x="1098" y="1740"/>
                </a:lnTo>
                <a:lnTo>
                  <a:pt x="1030" y="1742"/>
                </a:lnTo>
                <a:lnTo>
                  <a:pt x="962" y="1739"/>
                </a:lnTo>
                <a:lnTo>
                  <a:pt x="895" y="1731"/>
                </a:lnTo>
                <a:lnTo>
                  <a:pt x="829" y="1720"/>
                </a:lnTo>
                <a:lnTo>
                  <a:pt x="763" y="1703"/>
                </a:lnTo>
                <a:lnTo>
                  <a:pt x="699" y="1683"/>
                </a:lnTo>
                <a:lnTo>
                  <a:pt x="636" y="1659"/>
                </a:lnTo>
                <a:lnTo>
                  <a:pt x="575" y="1631"/>
                </a:lnTo>
                <a:lnTo>
                  <a:pt x="517" y="1599"/>
                </a:lnTo>
                <a:lnTo>
                  <a:pt x="460" y="1565"/>
                </a:lnTo>
                <a:lnTo>
                  <a:pt x="407" y="1526"/>
                </a:lnTo>
                <a:lnTo>
                  <a:pt x="355" y="1484"/>
                </a:lnTo>
                <a:lnTo>
                  <a:pt x="307" y="1439"/>
                </a:lnTo>
                <a:lnTo>
                  <a:pt x="263" y="1391"/>
                </a:lnTo>
                <a:lnTo>
                  <a:pt x="221" y="1341"/>
                </a:lnTo>
                <a:lnTo>
                  <a:pt x="182" y="1288"/>
                </a:lnTo>
                <a:lnTo>
                  <a:pt x="147" y="1233"/>
                </a:lnTo>
                <a:lnTo>
                  <a:pt x="115" y="1177"/>
                </a:lnTo>
                <a:lnTo>
                  <a:pt x="87" y="1119"/>
                </a:lnTo>
                <a:lnTo>
                  <a:pt x="64" y="1059"/>
                </a:lnTo>
                <a:lnTo>
                  <a:pt x="43" y="998"/>
                </a:lnTo>
                <a:lnTo>
                  <a:pt x="28" y="937"/>
                </a:lnTo>
                <a:lnTo>
                  <a:pt x="15" y="875"/>
                </a:lnTo>
                <a:lnTo>
                  <a:pt x="6" y="812"/>
                </a:lnTo>
                <a:lnTo>
                  <a:pt x="1" y="749"/>
                </a:lnTo>
                <a:lnTo>
                  <a:pt x="0" y="686"/>
                </a:lnTo>
                <a:lnTo>
                  <a:pt x="3" y="624"/>
                </a:lnTo>
                <a:lnTo>
                  <a:pt x="9" y="562"/>
                </a:lnTo>
                <a:lnTo>
                  <a:pt x="19" y="501"/>
                </a:lnTo>
                <a:lnTo>
                  <a:pt x="32" y="440"/>
                </a:lnTo>
                <a:lnTo>
                  <a:pt x="49" y="382"/>
                </a:lnTo>
                <a:lnTo>
                  <a:pt x="70" y="324"/>
                </a:lnTo>
                <a:lnTo>
                  <a:pt x="49" y="386"/>
                </a:lnTo>
                <a:lnTo>
                  <a:pt x="33" y="449"/>
                </a:lnTo>
                <a:lnTo>
                  <a:pt x="21" y="514"/>
                </a:lnTo>
                <a:lnTo>
                  <a:pt x="13" y="578"/>
                </a:lnTo>
                <a:lnTo>
                  <a:pt x="9" y="644"/>
                </a:lnTo>
                <a:lnTo>
                  <a:pt x="9" y="710"/>
                </a:lnTo>
                <a:lnTo>
                  <a:pt x="13" y="776"/>
                </a:lnTo>
                <a:lnTo>
                  <a:pt x="21" y="842"/>
                </a:lnTo>
                <a:lnTo>
                  <a:pt x="33" y="907"/>
                </a:lnTo>
                <a:lnTo>
                  <a:pt x="50" y="972"/>
                </a:lnTo>
                <a:lnTo>
                  <a:pt x="71" y="1035"/>
                </a:lnTo>
                <a:lnTo>
                  <a:pt x="95" y="1098"/>
                </a:lnTo>
                <a:lnTo>
                  <a:pt x="124" y="1158"/>
                </a:lnTo>
                <a:lnTo>
                  <a:pt x="157" y="1218"/>
                </a:lnTo>
                <a:lnTo>
                  <a:pt x="195" y="1274"/>
                </a:lnTo>
                <a:lnTo>
                  <a:pt x="236" y="1329"/>
                </a:lnTo>
                <a:lnTo>
                  <a:pt x="277" y="1378"/>
                </a:lnTo>
                <a:lnTo>
                  <a:pt x="322" y="1425"/>
                </a:lnTo>
                <a:lnTo>
                  <a:pt x="369" y="1469"/>
                </a:lnTo>
                <a:lnTo>
                  <a:pt x="420" y="1509"/>
                </a:lnTo>
                <a:lnTo>
                  <a:pt x="473" y="1546"/>
                </a:lnTo>
                <a:lnTo>
                  <a:pt x="528" y="1580"/>
                </a:lnTo>
                <a:lnTo>
                  <a:pt x="587" y="1611"/>
                </a:lnTo>
                <a:lnTo>
                  <a:pt x="646" y="1637"/>
                </a:lnTo>
                <a:lnTo>
                  <a:pt x="707" y="1660"/>
                </a:lnTo>
                <a:lnTo>
                  <a:pt x="770" y="1679"/>
                </a:lnTo>
                <a:lnTo>
                  <a:pt x="834" y="1695"/>
                </a:lnTo>
                <a:lnTo>
                  <a:pt x="899" y="1707"/>
                </a:lnTo>
                <a:lnTo>
                  <a:pt x="965" y="1714"/>
                </a:lnTo>
                <a:lnTo>
                  <a:pt x="1031" y="1716"/>
                </a:lnTo>
                <a:lnTo>
                  <a:pt x="1097" y="1715"/>
                </a:lnTo>
                <a:lnTo>
                  <a:pt x="1163" y="1709"/>
                </a:lnTo>
                <a:lnTo>
                  <a:pt x="1229" y="1699"/>
                </a:lnTo>
                <a:lnTo>
                  <a:pt x="1299" y="1685"/>
                </a:lnTo>
                <a:lnTo>
                  <a:pt x="1367" y="1665"/>
                </a:lnTo>
                <a:lnTo>
                  <a:pt x="1433" y="1640"/>
                </a:lnTo>
                <a:lnTo>
                  <a:pt x="1498" y="1611"/>
                </a:lnTo>
                <a:lnTo>
                  <a:pt x="1560" y="1577"/>
                </a:lnTo>
                <a:lnTo>
                  <a:pt x="1618" y="1540"/>
                </a:lnTo>
                <a:lnTo>
                  <a:pt x="1675" y="1499"/>
                </a:lnTo>
                <a:lnTo>
                  <a:pt x="1728" y="1454"/>
                </a:lnTo>
                <a:lnTo>
                  <a:pt x="1779" y="1406"/>
                </a:lnTo>
                <a:lnTo>
                  <a:pt x="1825" y="1355"/>
                </a:lnTo>
                <a:lnTo>
                  <a:pt x="1869" y="1301"/>
                </a:lnTo>
                <a:lnTo>
                  <a:pt x="1908" y="1244"/>
                </a:lnTo>
                <a:lnTo>
                  <a:pt x="1944" y="1186"/>
                </a:lnTo>
                <a:lnTo>
                  <a:pt x="1976" y="1125"/>
                </a:lnTo>
                <a:lnTo>
                  <a:pt x="2002" y="1062"/>
                </a:lnTo>
                <a:lnTo>
                  <a:pt x="2024" y="998"/>
                </a:lnTo>
                <a:lnTo>
                  <a:pt x="2043" y="932"/>
                </a:lnTo>
                <a:lnTo>
                  <a:pt x="2058" y="865"/>
                </a:lnTo>
                <a:lnTo>
                  <a:pt x="2067" y="798"/>
                </a:lnTo>
                <a:lnTo>
                  <a:pt x="2073" y="731"/>
                </a:lnTo>
                <a:lnTo>
                  <a:pt x="2073" y="664"/>
                </a:lnTo>
                <a:lnTo>
                  <a:pt x="2070" y="597"/>
                </a:lnTo>
                <a:lnTo>
                  <a:pt x="2062" y="531"/>
                </a:lnTo>
                <a:lnTo>
                  <a:pt x="2050" y="465"/>
                </a:lnTo>
                <a:lnTo>
                  <a:pt x="2035" y="401"/>
                </a:lnTo>
                <a:lnTo>
                  <a:pt x="2015" y="338"/>
                </a:lnTo>
                <a:lnTo>
                  <a:pt x="1991" y="276"/>
                </a:lnTo>
                <a:lnTo>
                  <a:pt x="1963" y="216"/>
                </a:lnTo>
                <a:lnTo>
                  <a:pt x="1933" y="158"/>
                </a:lnTo>
                <a:lnTo>
                  <a:pt x="1898" y="103"/>
                </a:lnTo>
                <a:lnTo>
                  <a:pt x="1859" y="50"/>
                </a:lnTo>
                <a:lnTo>
                  <a:pt x="1818" y="0"/>
                </a:ln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119474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lumMod val="75000"/>
                </a:srgbClr>
              </a:solidFill>
              <a:effectLst/>
              <a:uLnTx/>
              <a:uFillTx/>
              <a:latin typeface="Calibri"/>
              <a:ea typeface="+mn-ea"/>
              <a:cs typeface="+mn-cs"/>
            </a:endParaRPr>
          </a:p>
        </p:txBody>
      </p:sp>
      <p:sp>
        <p:nvSpPr>
          <p:cNvPr id="55" name="Freeform 479">
            <a:extLst>
              <a:ext uri="{FF2B5EF4-FFF2-40B4-BE49-F238E27FC236}">
                <a16:creationId xmlns:a16="http://schemas.microsoft.com/office/drawing/2014/main" id="{9DADA7B2-CFD9-4FF1-AE38-2668E3E585EA}"/>
              </a:ext>
            </a:extLst>
          </p:cNvPr>
          <p:cNvSpPr>
            <a:spLocks/>
          </p:cNvSpPr>
          <p:nvPr/>
        </p:nvSpPr>
        <p:spPr bwMode="auto">
          <a:xfrm>
            <a:off x="5487052" y="3757289"/>
            <a:ext cx="3071371" cy="2621829"/>
          </a:xfrm>
          <a:custGeom>
            <a:avLst/>
            <a:gdLst/>
            <a:ahLst/>
            <a:cxnLst>
              <a:cxn ang="0">
                <a:pos x="1818" y="47"/>
              </a:cxn>
              <a:cxn ang="0">
                <a:pos x="1896" y="147"/>
              </a:cxn>
              <a:cxn ang="0">
                <a:pos x="1960" y="255"/>
              </a:cxn>
              <a:cxn ang="0">
                <a:pos x="2011" y="368"/>
              </a:cxn>
              <a:cxn ang="0">
                <a:pos x="2052" y="507"/>
              </a:cxn>
              <a:cxn ang="0">
                <a:pos x="2074" y="649"/>
              </a:cxn>
              <a:cxn ang="0">
                <a:pos x="2076" y="792"/>
              </a:cxn>
              <a:cxn ang="0">
                <a:pos x="2057" y="935"/>
              </a:cxn>
              <a:cxn ang="0">
                <a:pos x="2022" y="1069"/>
              </a:cxn>
              <a:cxn ang="0">
                <a:pos x="1972" y="1192"/>
              </a:cxn>
              <a:cxn ang="0">
                <a:pos x="1904" y="1309"/>
              </a:cxn>
              <a:cxn ang="0">
                <a:pos x="1821" y="1417"/>
              </a:cxn>
              <a:cxn ang="0">
                <a:pos x="1726" y="1514"/>
              </a:cxn>
              <a:cxn ang="0">
                <a:pos x="1625" y="1592"/>
              </a:cxn>
              <a:cxn ang="0">
                <a:pos x="1518" y="1656"/>
              </a:cxn>
              <a:cxn ang="0">
                <a:pos x="1404" y="1707"/>
              </a:cxn>
              <a:cxn ang="0">
                <a:pos x="1279" y="1746"/>
              </a:cxn>
              <a:cxn ang="0">
                <a:pos x="1151" y="1767"/>
              </a:cxn>
              <a:cxn ang="0">
                <a:pos x="1021" y="1773"/>
              </a:cxn>
              <a:cxn ang="0">
                <a:pos x="891" y="1763"/>
              </a:cxn>
              <a:cxn ang="0">
                <a:pos x="764" y="1736"/>
              </a:cxn>
              <a:cxn ang="0">
                <a:pos x="639" y="1694"/>
              </a:cxn>
              <a:cxn ang="0">
                <a:pos x="521" y="1635"/>
              </a:cxn>
              <a:cxn ang="0">
                <a:pos x="408" y="1560"/>
              </a:cxn>
              <a:cxn ang="0">
                <a:pos x="304" y="1469"/>
              </a:cxn>
              <a:cxn ang="0">
                <a:pos x="213" y="1365"/>
              </a:cxn>
              <a:cxn ang="0">
                <a:pos x="138" y="1252"/>
              </a:cxn>
              <a:cxn ang="0">
                <a:pos x="79" y="1134"/>
              </a:cxn>
              <a:cxn ang="0">
                <a:pos x="37" y="1009"/>
              </a:cxn>
              <a:cxn ang="0">
                <a:pos x="10" y="882"/>
              </a:cxn>
              <a:cxn ang="0">
                <a:pos x="0" y="752"/>
              </a:cxn>
              <a:cxn ang="0">
                <a:pos x="6" y="622"/>
              </a:cxn>
              <a:cxn ang="0">
                <a:pos x="27" y="494"/>
              </a:cxn>
              <a:cxn ang="0">
                <a:pos x="66" y="368"/>
              </a:cxn>
              <a:cxn ang="0">
                <a:pos x="117" y="481"/>
              </a:cxn>
              <a:cxn ang="0">
                <a:pos x="181" y="589"/>
              </a:cxn>
              <a:cxn ang="0">
                <a:pos x="259" y="690"/>
              </a:cxn>
              <a:cxn ang="0">
                <a:pos x="356" y="785"/>
              </a:cxn>
              <a:cxn ang="0">
                <a:pos x="464" y="869"/>
              </a:cxn>
              <a:cxn ang="0">
                <a:pos x="581" y="936"/>
              </a:cxn>
              <a:cxn ang="0">
                <a:pos x="704" y="987"/>
              </a:cxn>
              <a:cxn ang="0">
                <a:pos x="838" y="1022"/>
              </a:cxn>
              <a:cxn ang="0">
                <a:pos x="981" y="1040"/>
              </a:cxn>
              <a:cxn ang="0">
                <a:pos x="1124" y="1038"/>
              </a:cxn>
              <a:cxn ang="0">
                <a:pos x="1266" y="1016"/>
              </a:cxn>
              <a:cxn ang="0">
                <a:pos x="1404" y="975"/>
              </a:cxn>
              <a:cxn ang="0">
                <a:pos x="1517" y="925"/>
              </a:cxn>
              <a:cxn ang="0">
                <a:pos x="1624" y="860"/>
              </a:cxn>
              <a:cxn ang="0">
                <a:pos x="1724" y="783"/>
              </a:cxn>
              <a:cxn ang="0">
                <a:pos x="1772" y="738"/>
              </a:cxn>
              <a:cxn ang="0">
                <a:pos x="1806" y="700"/>
              </a:cxn>
              <a:cxn ang="0">
                <a:pos x="1861" y="619"/>
              </a:cxn>
              <a:cxn ang="0">
                <a:pos x="1899" y="531"/>
              </a:cxn>
              <a:cxn ang="0">
                <a:pos x="1921" y="439"/>
              </a:cxn>
              <a:cxn ang="0">
                <a:pos x="1925" y="345"/>
              </a:cxn>
              <a:cxn ang="0">
                <a:pos x="1912" y="251"/>
              </a:cxn>
              <a:cxn ang="0">
                <a:pos x="1883" y="161"/>
              </a:cxn>
              <a:cxn ang="0">
                <a:pos x="1837" y="76"/>
              </a:cxn>
              <a:cxn ang="0">
                <a:pos x="1773" y="0"/>
              </a:cxn>
            </a:cxnLst>
            <a:rect l="0" t="0" r="r" b="b"/>
            <a:pathLst>
              <a:path w="2077" h="1773">
                <a:moveTo>
                  <a:pt x="1773" y="0"/>
                </a:moveTo>
                <a:lnTo>
                  <a:pt x="1818" y="47"/>
                </a:lnTo>
                <a:lnTo>
                  <a:pt x="1859" y="97"/>
                </a:lnTo>
                <a:lnTo>
                  <a:pt x="1896" y="147"/>
                </a:lnTo>
                <a:lnTo>
                  <a:pt x="1930" y="201"/>
                </a:lnTo>
                <a:lnTo>
                  <a:pt x="1960" y="255"/>
                </a:lnTo>
                <a:lnTo>
                  <a:pt x="1988" y="311"/>
                </a:lnTo>
                <a:lnTo>
                  <a:pt x="2011" y="368"/>
                </a:lnTo>
                <a:lnTo>
                  <a:pt x="2034" y="437"/>
                </a:lnTo>
                <a:lnTo>
                  <a:pt x="2052" y="507"/>
                </a:lnTo>
                <a:lnTo>
                  <a:pt x="2065" y="577"/>
                </a:lnTo>
                <a:lnTo>
                  <a:pt x="2074" y="649"/>
                </a:lnTo>
                <a:lnTo>
                  <a:pt x="2077" y="721"/>
                </a:lnTo>
                <a:lnTo>
                  <a:pt x="2076" y="792"/>
                </a:lnTo>
                <a:lnTo>
                  <a:pt x="2069" y="864"/>
                </a:lnTo>
                <a:lnTo>
                  <a:pt x="2057" y="935"/>
                </a:lnTo>
                <a:lnTo>
                  <a:pt x="2041" y="1005"/>
                </a:lnTo>
                <a:lnTo>
                  <a:pt x="2022" y="1069"/>
                </a:lnTo>
                <a:lnTo>
                  <a:pt x="1999" y="1131"/>
                </a:lnTo>
                <a:lnTo>
                  <a:pt x="1972" y="1192"/>
                </a:lnTo>
                <a:lnTo>
                  <a:pt x="1940" y="1251"/>
                </a:lnTo>
                <a:lnTo>
                  <a:pt x="1904" y="1309"/>
                </a:lnTo>
                <a:lnTo>
                  <a:pt x="1865" y="1364"/>
                </a:lnTo>
                <a:lnTo>
                  <a:pt x="1821" y="1417"/>
                </a:lnTo>
                <a:lnTo>
                  <a:pt x="1773" y="1469"/>
                </a:lnTo>
                <a:lnTo>
                  <a:pt x="1726" y="1514"/>
                </a:lnTo>
                <a:lnTo>
                  <a:pt x="1676" y="1555"/>
                </a:lnTo>
                <a:lnTo>
                  <a:pt x="1625" y="1592"/>
                </a:lnTo>
                <a:lnTo>
                  <a:pt x="1572" y="1626"/>
                </a:lnTo>
                <a:lnTo>
                  <a:pt x="1518" y="1656"/>
                </a:lnTo>
                <a:lnTo>
                  <a:pt x="1462" y="1684"/>
                </a:lnTo>
                <a:lnTo>
                  <a:pt x="1404" y="1707"/>
                </a:lnTo>
                <a:lnTo>
                  <a:pt x="1342" y="1729"/>
                </a:lnTo>
                <a:lnTo>
                  <a:pt x="1279" y="1746"/>
                </a:lnTo>
                <a:lnTo>
                  <a:pt x="1215" y="1759"/>
                </a:lnTo>
                <a:lnTo>
                  <a:pt x="1151" y="1767"/>
                </a:lnTo>
                <a:lnTo>
                  <a:pt x="1086" y="1772"/>
                </a:lnTo>
                <a:lnTo>
                  <a:pt x="1021" y="1773"/>
                </a:lnTo>
                <a:lnTo>
                  <a:pt x="956" y="1770"/>
                </a:lnTo>
                <a:lnTo>
                  <a:pt x="891" y="1763"/>
                </a:lnTo>
                <a:lnTo>
                  <a:pt x="827" y="1752"/>
                </a:lnTo>
                <a:lnTo>
                  <a:pt x="764" y="1736"/>
                </a:lnTo>
                <a:lnTo>
                  <a:pt x="701" y="1717"/>
                </a:lnTo>
                <a:lnTo>
                  <a:pt x="639" y="1694"/>
                </a:lnTo>
                <a:lnTo>
                  <a:pt x="579" y="1667"/>
                </a:lnTo>
                <a:lnTo>
                  <a:pt x="521" y="1635"/>
                </a:lnTo>
                <a:lnTo>
                  <a:pt x="463" y="1600"/>
                </a:lnTo>
                <a:lnTo>
                  <a:pt x="408" y="1560"/>
                </a:lnTo>
                <a:lnTo>
                  <a:pt x="355" y="1516"/>
                </a:lnTo>
                <a:lnTo>
                  <a:pt x="304" y="1469"/>
                </a:lnTo>
                <a:lnTo>
                  <a:pt x="257" y="1418"/>
                </a:lnTo>
                <a:lnTo>
                  <a:pt x="213" y="1365"/>
                </a:lnTo>
                <a:lnTo>
                  <a:pt x="174" y="1310"/>
                </a:lnTo>
                <a:lnTo>
                  <a:pt x="138" y="1252"/>
                </a:lnTo>
                <a:lnTo>
                  <a:pt x="106" y="1194"/>
                </a:lnTo>
                <a:lnTo>
                  <a:pt x="79" y="1134"/>
                </a:lnTo>
                <a:lnTo>
                  <a:pt x="56" y="1072"/>
                </a:lnTo>
                <a:lnTo>
                  <a:pt x="37" y="1009"/>
                </a:lnTo>
                <a:lnTo>
                  <a:pt x="21" y="946"/>
                </a:lnTo>
                <a:lnTo>
                  <a:pt x="10" y="882"/>
                </a:lnTo>
                <a:lnTo>
                  <a:pt x="3" y="817"/>
                </a:lnTo>
                <a:lnTo>
                  <a:pt x="0" y="752"/>
                </a:lnTo>
                <a:lnTo>
                  <a:pt x="1" y="687"/>
                </a:lnTo>
                <a:lnTo>
                  <a:pt x="6" y="622"/>
                </a:lnTo>
                <a:lnTo>
                  <a:pt x="15" y="558"/>
                </a:lnTo>
                <a:lnTo>
                  <a:pt x="27" y="494"/>
                </a:lnTo>
                <a:lnTo>
                  <a:pt x="45" y="430"/>
                </a:lnTo>
                <a:lnTo>
                  <a:pt x="66" y="368"/>
                </a:lnTo>
                <a:lnTo>
                  <a:pt x="89" y="425"/>
                </a:lnTo>
                <a:lnTo>
                  <a:pt x="117" y="481"/>
                </a:lnTo>
                <a:lnTo>
                  <a:pt x="147" y="536"/>
                </a:lnTo>
                <a:lnTo>
                  <a:pt x="181" y="589"/>
                </a:lnTo>
                <a:lnTo>
                  <a:pt x="218" y="640"/>
                </a:lnTo>
                <a:lnTo>
                  <a:pt x="259" y="690"/>
                </a:lnTo>
                <a:lnTo>
                  <a:pt x="304" y="737"/>
                </a:lnTo>
                <a:lnTo>
                  <a:pt x="356" y="785"/>
                </a:lnTo>
                <a:lnTo>
                  <a:pt x="409" y="829"/>
                </a:lnTo>
                <a:lnTo>
                  <a:pt x="464" y="869"/>
                </a:lnTo>
                <a:lnTo>
                  <a:pt x="522" y="904"/>
                </a:lnTo>
                <a:lnTo>
                  <a:pt x="581" y="936"/>
                </a:lnTo>
                <a:lnTo>
                  <a:pt x="642" y="963"/>
                </a:lnTo>
                <a:lnTo>
                  <a:pt x="704" y="987"/>
                </a:lnTo>
                <a:lnTo>
                  <a:pt x="767" y="1005"/>
                </a:lnTo>
                <a:lnTo>
                  <a:pt x="838" y="1022"/>
                </a:lnTo>
                <a:lnTo>
                  <a:pt x="909" y="1033"/>
                </a:lnTo>
                <a:lnTo>
                  <a:pt x="981" y="1040"/>
                </a:lnTo>
                <a:lnTo>
                  <a:pt x="1052" y="1042"/>
                </a:lnTo>
                <a:lnTo>
                  <a:pt x="1124" y="1038"/>
                </a:lnTo>
                <a:lnTo>
                  <a:pt x="1195" y="1030"/>
                </a:lnTo>
                <a:lnTo>
                  <a:pt x="1266" y="1016"/>
                </a:lnTo>
                <a:lnTo>
                  <a:pt x="1336" y="998"/>
                </a:lnTo>
                <a:lnTo>
                  <a:pt x="1404" y="975"/>
                </a:lnTo>
                <a:lnTo>
                  <a:pt x="1461" y="951"/>
                </a:lnTo>
                <a:lnTo>
                  <a:pt x="1517" y="925"/>
                </a:lnTo>
                <a:lnTo>
                  <a:pt x="1571" y="895"/>
                </a:lnTo>
                <a:lnTo>
                  <a:pt x="1624" y="860"/>
                </a:lnTo>
                <a:lnTo>
                  <a:pt x="1675" y="823"/>
                </a:lnTo>
                <a:lnTo>
                  <a:pt x="1724" y="783"/>
                </a:lnTo>
                <a:lnTo>
                  <a:pt x="1771" y="738"/>
                </a:lnTo>
                <a:lnTo>
                  <a:pt x="1772" y="738"/>
                </a:lnTo>
                <a:lnTo>
                  <a:pt x="1772" y="737"/>
                </a:lnTo>
                <a:lnTo>
                  <a:pt x="1806" y="700"/>
                </a:lnTo>
                <a:lnTo>
                  <a:pt x="1836" y="661"/>
                </a:lnTo>
                <a:lnTo>
                  <a:pt x="1861" y="619"/>
                </a:lnTo>
                <a:lnTo>
                  <a:pt x="1882" y="576"/>
                </a:lnTo>
                <a:lnTo>
                  <a:pt x="1899" y="531"/>
                </a:lnTo>
                <a:lnTo>
                  <a:pt x="1912" y="485"/>
                </a:lnTo>
                <a:lnTo>
                  <a:pt x="1921" y="439"/>
                </a:lnTo>
                <a:lnTo>
                  <a:pt x="1925" y="392"/>
                </a:lnTo>
                <a:lnTo>
                  <a:pt x="1925" y="345"/>
                </a:lnTo>
                <a:lnTo>
                  <a:pt x="1921" y="298"/>
                </a:lnTo>
                <a:lnTo>
                  <a:pt x="1912" y="251"/>
                </a:lnTo>
                <a:lnTo>
                  <a:pt x="1899" y="206"/>
                </a:lnTo>
                <a:lnTo>
                  <a:pt x="1883" y="161"/>
                </a:lnTo>
                <a:lnTo>
                  <a:pt x="1861" y="118"/>
                </a:lnTo>
                <a:lnTo>
                  <a:pt x="1837" y="76"/>
                </a:lnTo>
                <a:lnTo>
                  <a:pt x="1806" y="37"/>
                </a:lnTo>
                <a:lnTo>
                  <a:pt x="1773" y="0"/>
                </a:lnTo>
                <a:close/>
              </a:path>
            </a:pathLst>
          </a:custGeom>
          <a:solidFill>
            <a:schemeClr val="tx2">
              <a:lumMod val="40000"/>
              <a:lumOff val="60000"/>
            </a:schemeClr>
          </a:solidFill>
          <a:ln w="0">
            <a:noFill/>
            <a:prstDash val="solid"/>
            <a:round/>
            <a:headEnd/>
            <a:tailEnd/>
          </a:ln>
          <a:effectLst>
            <a:innerShdw blurRad="431800" dist="317500" dir="16200000">
              <a:prstClr val="black">
                <a:alpha val="20000"/>
              </a:prstClr>
            </a:innerShdw>
          </a:effectLst>
        </p:spPr>
        <p:txBody>
          <a:bodyPr vert="horz" wrap="square" lIns="89630" tIns="44814" rIns="89630" bIns="44814" numCol="1" anchor="t" anchorCtr="0" compatLnSpc="1">
            <a:prstTxWarp prst="textNoShape">
              <a:avLst/>
            </a:prstTxWarp>
          </a:bodyPr>
          <a:lstStyle/>
          <a:p>
            <a:pPr marL="0" marR="0" lvl="0" indent="0" algn="l" defTabSz="119474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lumMod val="75000"/>
                </a:srgbClr>
              </a:solidFill>
              <a:effectLst/>
              <a:uLnTx/>
              <a:uFillTx/>
              <a:latin typeface="Calibri"/>
              <a:ea typeface="+mn-ea"/>
              <a:cs typeface="+mn-cs"/>
            </a:endParaRPr>
          </a:p>
        </p:txBody>
      </p:sp>
      <p:sp>
        <p:nvSpPr>
          <p:cNvPr id="56" name="TextBox 55">
            <a:extLst>
              <a:ext uri="{FF2B5EF4-FFF2-40B4-BE49-F238E27FC236}">
                <a16:creationId xmlns:a16="http://schemas.microsoft.com/office/drawing/2014/main" id="{A333F1DE-7EE9-49F2-AC4D-8A976BCFBC15}"/>
              </a:ext>
            </a:extLst>
          </p:cNvPr>
          <p:cNvSpPr txBox="1"/>
          <p:nvPr/>
        </p:nvSpPr>
        <p:spPr>
          <a:xfrm>
            <a:off x="6425206" y="5521606"/>
            <a:ext cx="1195063" cy="573029"/>
          </a:xfrm>
          <a:prstGeom prst="rect">
            <a:avLst/>
          </a:prstGeom>
          <a:noFill/>
        </p:spPr>
        <p:txBody>
          <a:bodyPr wrap="square" rtlCol="0">
            <a:spAutoFit/>
          </a:bodyPr>
          <a:lstStyle/>
          <a:p>
            <a:pPr marL="0" marR="0" lvl="0" indent="0" algn="l" defTabSz="1194744"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000000"/>
                </a:solidFill>
                <a:effectLst/>
                <a:uLnTx/>
                <a:uFillTx/>
                <a:latin typeface="Segoe UI Semilight"/>
                <a:ea typeface="+mn-ea"/>
                <a:cs typeface="Arial" pitchFamily="34" charset="0"/>
              </a:rPr>
              <a:t>Monitor + Operate</a:t>
            </a:r>
          </a:p>
        </p:txBody>
      </p:sp>
      <p:sp>
        <p:nvSpPr>
          <p:cNvPr id="57" name="TextBox 56">
            <a:extLst>
              <a:ext uri="{FF2B5EF4-FFF2-40B4-BE49-F238E27FC236}">
                <a16:creationId xmlns:a16="http://schemas.microsoft.com/office/drawing/2014/main" id="{B8D4CBD6-7BB8-42E9-947A-3B554F428B40}"/>
              </a:ext>
            </a:extLst>
          </p:cNvPr>
          <p:cNvSpPr txBox="1"/>
          <p:nvPr/>
        </p:nvSpPr>
        <p:spPr>
          <a:xfrm>
            <a:off x="9960391" y="4816891"/>
            <a:ext cx="1755500" cy="1302216"/>
          </a:xfrm>
          <a:prstGeom prst="rect">
            <a:avLst/>
          </a:prstGeom>
          <a:noFill/>
        </p:spPr>
        <p:txBody>
          <a:bodyPr wrap="square" rtlCol="0">
            <a:spAutoFit/>
          </a:body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Arial" pitchFamily="34" charset="0"/>
              </a:rPr>
              <a:t>Deployment</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Deployment of app and infrastructure</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PaaS, IaaS and Containers</a:t>
            </a:r>
          </a:p>
        </p:txBody>
      </p:sp>
      <p:sp>
        <p:nvSpPr>
          <p:cNvPr id="58" name="TextBox 57">
            <a:extLst>
              <a:ext uri="{FF2B5EF4-FFF2-40B4-BE49-F238E27FC236}">
                <a16:creationId xmlns:a16="http://schemas.microsoft.com/office/drawing/2014/main" id="{FF5BAE2E-6573-4985-8E70-EAAEFE99381D}"/>
              </a:ext>
            </a:extLst>
          </p:cNvPr>
          <p:cNvSpPr txBox="1"/>
          <p:nvPr/>
        </p:nvSpPr>
        <p:spPr>
          <a:xfrm>
            <a:off x="3376948" y="4738721"/>
            <a:ext cx="1714890" cy="1683130"/>
          </a:xfrm>
          <a:prstGeom prst="rect">
            <a:avLst/>
          </a:prstGeom>
          <a:noFill/>
        </p:spPr>
        <p:txBody>
          <a:bodyPr wrap="square" rtlCol="0">
            <a:spAutoFit/>
          </a:bodyPr>
          <a:lstStyle/>
          <a:p>
            <a:pPr marL="0" marR="0" lvl="0" indent="0" algn="r" defTabSz="914225" rtl="0" eaLnBrk="1" fontAlgn="auto" latinLnBrk="0" hangingPunct="1">
              <a:lnSpc>
                <a:spcPct val="12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Arial" pitchFamily="34" charset="0"/>
              </a:rPr>
              <a:t>Monitoring &amp; Operations</a:t>
            </a:r>
          </a:p>
          <a:p>
            <a:pPr marL="0" marR="0" lvl="0" indent="0" algn="r"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Telemetry</a:t>
            </a:r>
          </a:p>
          <a:p>
            <a:pPr marL="0" marR="0" lvl="0" indent="0" algn="r"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Diagnostics</a:t>
            </a:r>
          </a:p>
          <a:p>
            <a:pPr marL="0" marR="0" lvl="0" indent="0" algn="r"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Analysis</a:t>
            </a:r>
          </a:p>
          <a:p>
            <a:pPr marL="0" marR="0" lvl="0" indent="0" algn="r"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Compliance</a:t>
            </a:r>
          </a:p>
        </p:txBody>
      </p:sp>
      <p:pic>
        <p:nvPicPr>
          <p:cNvPr id="59" name="Picture 58">
            <a:extLst>
              <a:ext uri="{FF2B5EF4-FFF2-40B4-BE49-F238E27FC236}">
                <a16:creationId xmlns:a16="http://schemas.microsoft.com/office/drawing/2014/main" id="{BED9890C-0066-46AF-9D92-EAF8BDC34E08}"/>
              </a:ext>
            </a:extLst>
          </p:cNvPr>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flipH="1">
            <a:off x="6694283" y="3419867"/>
            <a:ext cx="1799349" cy="1801821"/>
          </a:xfrm>
          <a:prstGeom prst="rect">
            <a:avLst/>
          </a:prstGeom>
        </p:spPr>
      </p:pic>
      <p:sp>
        <p:nvSpPr>
          <p:cNvPr id="60" name="TextBox 59">
            <a:extLst>
              <a:ext uri="{FF2B5EF4-FFF2-40B4-BE49-F238E27FC236}">
                <a16:creationId xmlns:a16="http://schemas.microsoft.com/office/drawing/2014/main" id="{F76A9DF3-AE33-44F4-BE33-98843AE33CC2}"/>
              </a:ext>
            </a:extLst>
          </p:cNvPr>
          <p:cNvSpPr txBox="1"/>
          <p:nvPr/>
        </p:nvSpPr>
        <p:spPr>
          <a:xfrm>
            <a:off x="9938587" y="1838678"/>
            <a:ext cx="2124940" cy="1736181"/>
          </a:xfrm>
          <a:prstGeom prst="rect">
            <a:avLst/>
          </a:prstGeom>
          <a:noFill/>
        </p:spPr>
        <p:txBody>
          <a:bodyPr wrap="square" rtlCol="0">
            <a:spAutoFit/>
          </a:bodyPr>
          <a:lstStyle/>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Arial" pitchFamily="34" charset="0"/>
              </a:rPr>
              <a:t>Build &amp; Test</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Git Source Control</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Modern Code Workflow</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Continuous Integration</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Continuous Testing</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Package Management</a:t>
            </a:r>
          </a:p>
          <a:p>
            <a:pPr marL="0" marR="0" lvl="0" indent="0" algn="l" defTabSz="914225" rtl="0" eaLnBrk="1" fontAlgn="auto" latinLnBrk="0" hangingPunct="1">
              <a:lnSpc>
                <a:spcPct val="120000"/>
              </a:lnSpc>
              <a:spcBef>
                <a:spcPts val="0"/>
              </a:spcBef>
              <a:spcAft>
                <a:spcPts val="0"/>
              </a:spcAft>
              <a:buClrTx/>
              <a:buSzTx/>
              <a:buFontTx/>
              <a:buNone/>
              <a:tabLst/>
              <a:defRPr/>
            </a:pPr>
            <a:r>
              <a:rPr kumimoji="0" lang="en-US" sz="1175" b="0" i="0" u="none" strike="noStrike" kern="1200" cap="none" spc="0" normalizeH="0" baseline="0" noProof="0">
                <a:ln>
                  <a:noFill/>
                </a:ln>
                <a:solidFill>
                  <a:srgbClr val="000000"/>
                </a:solidFill>
                <a:effectLst/>
                <a:uLnTx/>
                <a:uFillTx/>
                <a:latin typeface="Segoe UI"/>
                <a:ea typeface="+mn-ea"/>
                <a:cs typeface="Arial" pitchFamily="34" charset="0"/>
              </a:rPr>
              <a:t>Open Source Compliance</a:t>
            </a:r>
          </a:p>
        </p:txBody>
      </p:sp>
    </p:spTree>
    <p:extLst>
      <p:ext uri="{BB962C8B-B14F-4D97-AF65-F5344CB8AC3E}">
        <p14:creationId xmlns:p14="http://schemas.microsoft.com/office/powerpoint/2010/main" val="3113333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10000" fill="hold"/>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nector">
            <a:extLst>
              <a:ext uri="{FF2B5EF4-FFF2-40B4-BE49-F238E27FC236}">
                <a16:creationId xmlns:a16="http://schemas.microsoft.com/office/drawing/2014/main" id="{C636C148-0F54-4DFB-9640-6FCED8E692B4}"/>
              </a:ext>
            </a:extLst>
          </p:cNvPr>
          <p:cNvPicPr>
            <a:picLocks noChangeAspect="1"/>
          </p:cNvPicPr>
          <p:nvPr/>
        </p:nvPicPr>
        <p:blipFill>
          <a:blip r:embed="rId2"/>
          <a:stretch>
            <a:fillRect/>
          </a:stretch>
        </p:blipFill>
        <p:spPr>
          <a:xfrm>
            <a:off x="-21764850" y="6419069"/>
            <a:ext cx="27860343" cy="132670"/>
          </a:xfrm>
          <a:prstGeom prst="rect">
            <a:avLst/>
          </a:prstGeom>
        </p:spPr>
      </p:pic>
      <p:sp>
        <p:nvSpPr>
          <p:cNvPr id="18" name="Rectangle 17">
            <a:extLst>
              <a:ext uri="{FF2B5EF4-FFF2-40B4-BE49-F238E27FC236}">
                <a16:creationId xmlns:a16="http://schemas.microsoft.com/office/drawing/2014/main" id="{82D5DA6D-C0DC-4E75-A251-5BE6E163BE96}"/>
              </a:ext>
            </a:extLst>
          </p:cNvPr>
          <p:cNvSpPr/>
          <p:nvPr/>
        </p:nvSpPr>
        <p:spPr bwMode="auto">
          <a:xfrm>
            <a:off x="-22515416" y="6181398"/>
            <a:ext cx="1499403" cy="511992"/>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345791" y="6163072"/>
            <a:ext cx="1499403" cy="511992"/>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6" name="TextBox 15">
            <a:extLst>
              <a:ext uri="{FF2B5EF4-FFF2-40B4-BE49-F238E27FC236}">
                <a16:creationId xmlns:a16="http://schemas.microsoft.com/office/drawing/2014/main" id="{51AE5F3A-F24C-4198-ACDB-48900D0B959A}"/>
              </a:ext>
            </a:extLst>
          </p:cNvPr>
          <p:cNvSpPr txBox="1"/>
          <p:nvPr/>
        </p:nvSpPr>
        <p:spPr>
          <a:xfrm>
            <a:off x="-22236998" y="6191174"/>
            <a:ext cx="942567" cy="492443"/>
          </a:xfrm>
          <a:prstGeom prst="rect">
            <a:avLst/>
          </a:prstGeom>
          <a:noFill/>
        </p:spPr>
        <p:txBody>
          <a:bodyPr wrap="none" lIns="0" tIns="0" rIns="0" bIns="0" rtlCol="0" anchor="ctr">
            <a:spAutoFit/>
          </a:bodyPr>
          <a:lstStyle/>
          <a:p>
            <a:pPr algn="ctr" defTabSz="914192">
              <a:defRPr/>
            </a:pPr>
            <a:r>
              <a:rPr lang="en-US" sz="3200" b="1">
                <a:gradFill>
                  <a:gsLst>
                    <a:gs pos="2917">
                      <a:srgbClr val="0078D4"/>
                    </a:gs>
                    <a:gs pos="100000">
                      <a:srgbClr val="0078D4"/>
                    </a:gs>
                  </a:gsLst>
                  <a:lin ang="5400000" scaled="0"/>
                </a:gradFill>
                <a:latin typeface="Segoe UI"/>
              </a:rPr>
              <a:t>2014</a:t>
            </a:r>
          </a:p>
        </p:txBody>
      </p:sp>
      <p:sp>
        <p:nvSpPr>
          <p:cNvPr id="17" name="TextBox 16">
            <a:extLst>
              <a:ext uri="{FF2B5EF4-FFF2-40B4-BE49-F238E27FC236}">
                <a16:creationId xmlns:a16="http://schemas.microsoft.com/office/drawing/2014/main" id="{FC0F3273-D2A8-4040-B474-270EF3CAFDE2}"/>
              </a:ext>
            </a:extLst>
          </p:cNvPr>
          <p:cNvSpPr txBox="1"/>
          <p:nvPr/>
        </p:nvSpPr>
        <p:spPr>
          <a:xfrm>
            <a:off x="5624210" y="6172847"/>
            <a:ext cx="942567" cy="492443"/>
          </a:xfrm>
          <a:prstGeom prst="rect">
            <a:avLst/>
          </a:prstGeom>
          <a:noFill/>
        </p:spPr>
        <p:txBody>
          <a:bodyPr wrap="none" lIns="0" tIns="0" rIns="0" bIns="0" rtlCol="0" anchor="ctr">
            <a:spAutoFit/>
          </a:bodyPr>
          <a:lstStyle/>
          <a:p>
            <a:pPr algn="ctr" defTabSz="914192">
              <a:defRPr/>
            </a:pPr>
            <a:r>
              <a:rPr lang="en-US" sz="3200" b="1">
                <a:gradFill>
                  <a:gsLst>
                    <a:gs pos="2917">
                      <a:srgbClr val="0078D4"/>
                    </a:gs>
                    <a:gs pos="100000">
                      <a:srgbClr val="0078D4"/>
                    </a:gs>
                  </a:gsLst>
                  <a:lin ang="5400000" scaled="0"/>
                </a:gradFill>
                <a:latin typeface="Segoe UI"/>
              </a:rPr>
              <a:t>2018</a:t>
            </a:r>
          </a:p>
        </p:txBody>
      </p:sp>
      <p:sp>
        <p:nvSpPr>
          <p:cNvPr id="30" name="TextBox 29">
            <a:extLst>
              <a:ext uri="{FF2B5EF4-FFF2-40B4-BE49-F238E27FC236}">
                <a16:creationId xmlns:a16="http://schemas.microsoft.com/office/drawing/2014/main" id="{18C5AB3E-C3F8-44BB-A4E3-51E4DE6A6C4E}"/>
              </a:ext>
            </a:extLst>
          </p:cNvPr>
          <p:cNvSpPr txBox="1"/>
          <p:nvPr/>
        </p:nvSpPr>
        <p:spPr>
          <a:xfrm>
            <a:off x="13543516" y="9016339"/>
            <a:ext cx="1071185" cy="32811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sz="2000">
                <a:gradFill>
                  <a:gsLst>
                    <a:gs pos="2917">
                      <a:srgbClr val="0078D4"/>
                    </a:gs>
                    <a:gs pos="100000">
                      <a:srgbClr val="0078D4"/>
                    </a:gs>
                  </a:gsLst>
                  <a:lin ang="5400000" scaled="0"/>
                </a:gradFill>
                <a:latin typeface="Segoe UI"/>
              </a:rPr>
              <a:t>2015</a:t>
            </a:r>
          </a:p>
        </p:txBody>
      </p:sp>
      <p:sp>
        <p:nvSpPr>
          <p:cNvPr id="31" name="TextBox 30">
            <a:extLst>
              <a:ext uri="{FF2B5EF4-FFF2-40B4-BE49-F238E27FC236}">
                <a16:creationId xmlns:a16="http://schemas.microsoft.com/office/drawing/2014/main" id="{54A997A7-FFCD-421B-82DC-317DD3286D6F}"/>
              </a:ext>
            </a:extLst>
          </p:cNvPr>
          <p:cNvSpPr txBox="1"/>
          <p:nvPr/>
        </p:nvSpPr>
        <p:spPr>
          <a:xfrm>
            <a:off x="15768761" y="9006956"/>
            <a:ext cx="1071185" cy="351057"/>
          </a:xfrm>
          <a:prstGeom prst="roundRect">
            <a:avLst>
              <a:gd name="adj" fmla="val 27323"/>
            </a:avLst>
          </a:prstGeom>
          <a:solidFill>
            <a:schemeClr val="bg1"/>
          </a:solidFill>
        </p:spPr>
        <p:txBody>
          <a:bodyPr wrap="square" lIns="0" tIns="0" rIns="0" bIns="0" rtlCol="0" anchor="ctr">
            <a:noAutofit/>
          </a:bodyPr>
          <a:lstStyle/>
          <a:p>
            <a:pPr algn="ctr" defTabSz="914192">
              <a:defRPr/>
            </a:pPr>
            <a:r>
              <a:rPr lang="en-US" sz="2000" b="1">
                <a:gradFill>
                  <a:gsLst>
                    <a:gs pos="2917">
                      <a:srgbClr val="0078D4"/>
                    </a:gs>
                    <a:gs pos="100000">
                      <a:srgbClr val="0078D4"/>
                    </a:gs>
                  </a:gsLst>
                  <a:lin ang="5400000" scaled="0"/>
                </a:gradFill>
                <a:latin typeface="Segoe UI"/>
              </a:rPr>
              <a:t>2016</a:t>
            </a:r>
          </a:p>
        </p:txBody>
      </p:sp>
      <p:sp>
        <p:nvSpPr>
          <p:cNvPr id="32" name="TextBox 31">
            <a:extLst>
              <a:ext uri="{FF2B5EF4-FFF2-40B4-BE49-F238E27FC236}">
                <a16:creationId xmlns:a16="http://schemas.microsoft.com/office/drawing/2014/main" id="{D7D17EC4-E4C5-48D8-9E32-68CBE894392A}"/>
              </a:ext>
            </a:extLst>
          </p:cNvPr>
          <p:cNvSpPr txBox="1"/>
          <p:nvPr/>
        </p:nvSpPr>
        <p:spPr>
          <a:xfrm>
            <a:off x="17986341" y="8997579"/>
            <a:ext cx="1101554" cy="373997"/>
          </a:xfrm>
          <a:prstGeom prst="roundRect">
            <a:avLst>
              <a:gd name="adj" fmla="val 31973"/>
            </a:avLst>
          </a:prstGeom>
          <a:solidFill>
            <a:schemeClr val="bg1"/>
          </a:solidFill>
        </p:spPr>
        <p:txBody>
          <a:bodyPr wrap="square" lIns="0" tIns="0" rIns="0" bIns="0" rtlCol="0" anchor="ctr">
            <a:noAutofit/>
          </a:bodyPr>
          <a:lstStyle/>
          <a:p>
            <a:pPr algn="ctr" defTabSz="914192">
              <a:defRPr/>
            </a:pPr>
            <a:r>
              <a:rPr lang="en-US" sz="2000" b="1">
                <a:gradFill>
                  <a:gsLst>
                    <a:gs pos="2917">
                      <a:srgbClr val="0078D4"/>
                    </a:gs>
                    <a:gs pos="100000">
                      <a:srgbClr val="0078D4"/>
                    </a:gs>
                  </a:gsLst>
                  <a:lin ang="5400000" scaled="0"/>
                </a:gradFill>
                <a:latin typeface="Segoe UI"/>
              </a:rPr>
              <a:t>2017</a:t>
            </a:r>
          </a:p>
        </p:txBody>
      </p:sp>
      <p:pic>
        <p:nvPicPr>
          <p:cNvPr id="3" name="Picture 2">
            <a:extLst>
              <a:ext uri="{FF2B5EF4-FFF2-40B4-BE49-F238E27FC236}">
                <a16:creationId xmlns:a16="http://schemas.microsoft.com/office/drawing/2014/main" id="{F1468A11-29FC-4885-9931-B4456E722971}"/>
              </a:ext>
            </a:extLst>
          </p:cNvPr>
          <p:cNvPicPr>
            <a:picLocks noChangeAspect="1"/>
          </p:cNvPicPr>
          <p:nvPr/>
        </p:nvPicPr>
        <p:blipFill rotWithShape="1">
          <a:blip r:embed="rId3"/>
          <a:srcRect l="23815" t="31218" b="2050"/>
          <a:stretch/>
        </p:blipFill>
        <p:spPr>
          <a:xfrm>
            <a:off x="864" y="486"/>
            <a:ext cx="12186403" cy="6006248"/>
          </a:xfrm>
          <a:prstGeom prst="rect">
            <a:avLst/>
          </a:prstGeom>
        </p:spPr>
      </p:pic>
      <p:sp>
        <p:nvSpPr>
          <p:cNvPr id="5" name="Rectangle 4">
            <a:extLst>
              <a:ext uri="{FF2B5EF4-FFF2-40B4-BE49-F238E27FC236}">
                <a16:creationId xmlns:a16="http://schemas.microsoft.com/office/drawing/2014/main" id="{CD53E917-664D-4D77-8D75-3A5CEA80BA46}"/>
              </a:ext>
            </a:extLst>
          </p:cNvPr>
          <p:cNvSpPr/>
          <p:nvPr/>
        </p:nvSpPr>
        <p:spPr bwMode="auto">
          <a:xfrm>
            <a:off x="1613536" y="487"/>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566708" y="1564934"/>
            <a:ext cx="4780872" cy="2112886"/>
          </a:xfrm>
          <a:prstGeom prst="rect">
            <a:avLst/>
          </a:prstGeom>
        </p:spPr>
        <p:txBody>
          <a:bodyPr wrap="square">
            <a:spAutoFit/>
          </a:bodyPr>
          <a:lstStyle/>
          <a:p>
            <a:pPr marL="114278" indent="-114278" defTabSz="914192">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—Satya Nadella, CEO</a:t>
            </a:r>
            <a:br>
              <a:rPr lang="en-US" sz="1765">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476616868"/>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pc="-118"/>
              <a:t>Tools and services for any developer, any app</a:t>
            </a:r>
          </a:p>
        </p:txBody>
      </p:sp>
      <p:grpSp>
        <p:nvGrpSpPr>
          <p:cNvPr id="4" name="Group 3"/>
          <p:cNvGrpSpPr/>
          <p:nvPr/>
        </p:nvGrpSpPr>
        <p:grpSpPr>
          <a:xfrm>
            <a:off x="5959622" y="1710852"/>
            <a:ext cx="2562588" cy="2193247"/>
            <a:chOff x="7550573" y="1824209"/>
            <a:chExt cx="2613973" cy="2237226"/>
          </a:xfrm>
        </p:grpSpPr>
        <p:sp>
          <p:nvSpPr>
            <p:cNvPr id="5" name="Rectangle 4"/>
            <p:cNvSpPr>
              <a:spLocks/>
            </p:cNvSpPr>
            <p:nvPr/>
          </p:nvSpPr>
          <p:spPr bwMode="auto">
            <a:xfrm>
              <a:off x="7550573" y="3378213"/>
              <a:ext cx="2613973" cy="6832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8141313" y="1824209"/>
              <a:ext cx="1425985" cy="1425988"/>
            </a:xfrm>
            <a:prstGeom prst="ellipse">
              <a:avLst/>
            </a:prstGeom>
            <a:solidFill>
              <a:schemeClr val="bg2">
                <a:lumMod val="60000"/>
                <a:lumOff val="40000"/>
              </a:schemeClr>
            </a:solidFill>
            <a:ln w="57150">
              <a:solidFill>
                <a:schemeClr val="bg2">
                  <a:lumMod val="60000"/>
                  <a:lumOff val="40000"/>
                </a:schemeClr>
              </a:solid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61770" y="2250406"/>
              <a:ext cx="946536" cy="605450"/>
            </a:xfrm>
            <a:prstGeom prst="rect">
              <a:avLst/>
            </a:prstGeom>
          </p:spPr>
        </p:pic>
      </p:grpSp>
      <p:sp>
        <p:nvSpPr>
          <p:cNvPr id="10" name="Rectangle 9"/>
          <p:cNvSpPr>
            <a:spLocks/>
          </p:cNvSpPr>
          <p:nvPr/>
        </p:nvSpPr>
        <p:spPr bwMode="auto">
          <a:xfrm>
            <a:off x="937318" y="3234308"/>
            <a:ext cx="2562588" cy="66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Windows</a:t>
            </a:r>
          </a:p>
        </p:txBody>
      </p:sp>
      <p:sp>
        <p:nvSpPr>
          <p:cNvPr id="12" name="Oval 6"/>
          <p:cNvSpPr>
            <a:spLocks noChangeArrowheads="1"/>
          </p:cNvSpPr>
          <p:nvPr/>
        </p:nvSpPr>
        <p:spPr bwMode="auto">
          <a:xfrm>
            <a:off x="1519635" y="1710852"/>
            <a:ext cx="1397953" cy="1397956"/>
          </a:xfrm>
          <a:prstGeom prst="ellipse">
            <a:avLst/>
          </a:prstGeom>
          <a:solidFill>
            <a:schemeClr val="bg2">
              <a:lumMod val="60000"/>
              <a:lumOff val="40000"/>
            </a:schemeClr>
          </a:solidFill>
          <a:ln w="57150">
            <a:solidFill>
              <a:schemeClr val="bg2">
                <a:lumMod val="60000"/>
                <a:lumOff val="40000"/>
              </a:schemeClr>
            </a:solid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2"/>
          <p:cNvSpPr>
            <a:spLocks noChangeAspect="1" noEditPoints="1"/>
          </p:cNvSpPr>
          <p:nvPr/>
        </p:nvSpPr>
        <p:spPr bwMode="black">
          <a:xfrm>
            <a:off x="1874831" y="2067447"/>
            <a:ext cx="687559" cy="68476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oup 13"/>
          <p:cNvGrpSpPr/>
          <p:nvPr/>
        </p:nvGrpSpPr>
        <p:grpSpPr>
          <a:xfrm>
            <a:off x="8470775" y="1710852"/>
            <a:ext cx="2562588" cy="2193247"/>
            <a:chOff x="10407650" y="1915440"/>
            <a:chExt cx="1828800" cy="1565218"/>
          </a:xfrm>
        </p:grpSpPr>
        <p:sp>
          <p:nvSpPr>
            <p:cNvPr id="15" name="Rectangle 14"/>
            <p:cNvSpPr>
              <a:spLocks/>
            </p:cNvSpPr>
            <p:nvPr/>
          </p:nvSpPr>
          <p:spPr bwMode="auto">
            <a:xfrm>
              <a:off x="10407650" y="3002659"/>
              <a:ext cx="1828800" cy="4779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Android</a:t>
              </a:r>
            </a:p>
          </p:txBody>
        </p:sp>
        <p:grpSp>
          <p:nvGrpSpPr>
            <p:cNvPr id="16" name="Group 15"/>
            <p:cNvGrpSpPr/>
            <p:nvPr/>
          </p:nvGrpSpPr>
          <p:grpSpPr>
            <a:xfrm>
              <a:off x="10823223" y="1915440"/>
              <a:ext cx="997654" cy="997656"/>
              <a:chOff x="10105546" y="2151738"/>
              <a:chExt cx="758825" cy="758825"/>
            </a:xfrm>
          </p:grpSpPr>
          <p:sp>
            <p:nvSpPr>
              <p:cNvPr id="17" name="Oval 6"/>
              <p:cNvSpPr>
                <a:spLocks noChangeArrowheads="1"/>
              </p:cNvSpPr>
              <p:nvPr/>
            </p:nvSpPr>
            <p:spPr bwMode="auto">
              <a:xfrm>
                <a:off x="10105546" y="2151738"/>
                <a:ext cx="758825" cy="758825"/>
              </a:xfrm>
              <a:prstGeom prst="ellipse">
                <a:avLst/>
              </a:prstGeom>
              <a:solidFill>
                <a:schemeClr val="bg2">
                  <a:lumMod val="60000"/>
                  <a:lumOff val="40000"/>
                </a:schemeClr>
              </a:solidFill>
              <a:ln w="57150">
                <a:solidFill>
                  <a:schemeClr val="bg2">
                    <a:lumMod val="60000"/>
                    <a:lumOff val="40000"/>
                  </a:schemeClr>
                </a:solid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1"/>
              <p:cNvSpPr>
                <a:spLocks noEditPoints="1"/>
              </p:cNvSpPr>
              <p:nvPr/>
            </p:nvSpPr>
            <p:spPr bwMode="black">
              <a:xfrm>
                <a:off x="10289451" y="2290447"/>
                <a:ext cx="391015" cy="4814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0" name="Rectangle 19"/>
          <p:cNvSpPr>
            <a:spLocks/>
          </p:cNvSpPr>
          <p:nvPr/>
        </p:nvSpPr>
        <p:spPr bwMode="auto">
          <a:xfrm>
            <a:off x="3448470" y="3234308"/>
            <a:ext cx="2562588" cy="66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Linux</a:t>
            </a:r>
          </a:p>
        </p:txBody>
      </p:sp>
      <p:sp>
        <p:nvSpPr>
          <p:cNvPr id="22" name="Oval 6"/>
          <p:cNvSpPr>
            <a:spLocks noChangeArrowheads="1"/>
          </p:cNvSpPr>
          <p:nvPr/>
        </p:nvSpPr>
        <p:spPr bwMode="auto">
          <a:xfrm>
            <a:off x="4030058" y="1710852"/>
            <a:ext cx="1397953" cy="1397956"/>
          </a:xfrm>
          <a:prstGeom prst="ellipse">
            <a:avLst/>
          </a:prstGeom>
          <a:solidFill>
            <a:schemeClr val="bg2">
              <a:lumMod val="60000"/>
              <a:lumOff val="40000"/>
            </a:schemeClr>
          </a:solidFill>
          <a:ln w="57150">
            <a:solidFill>
              <a:schemeClr val="bg2">
                <a:lumMod val="60000"/>
                <a:lumOff val="40000"/>
              </a:schemeClr>
            </a:solid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269240" y="4224158"/>
            <a:ext cx="11655842" cy="101267"/>
          </a:xfrm>
          <a:prstGeom prst="rect">
            <a:avLst/>
          </a:prstGeom>
          <a:solidFill>
            <a:srgbClr val="45226D">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p:cNvGrpSpPr/>
          <p:nvPr/>
        </p:nvGrpSpPr>
        <p:grpSpPr>
          <a:xfrm>
            <a:off x="1660229" y="4643258"/>
            <a:ext cx="8889546" cy="778412"/>
            <a:chOff x="2103437" y="4648602"/>
            <a:chExt cx="9067800" cy="794021"/>
          </a:xfrm>
        </p:grpSpPr>
        <p:sp>
          <p:nvSpPr>
            <p:cNvPr id="25" name="Rectangle 24"/>
            <p:cNvSpPr>
              <a:spLocks/>
            </p:cNvSpPr>
            <p:nvPr/>
          </p:nvSpPr>
          <p:spPr bwMode="auto">
            <a:xfrm>
              <a:off x="2103437"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.NET</a:t>
              </a:r>
            </a:p>
          </p:txBody>
        </p:sp>
        <p:sp>
          <p:nvSpPr>
            <p:cNvPr id="26" name="Rectangle 25"/>
            <p:cNvSpPr>
              <a:spLocks/>
            </p:cNvSpPr>
            <p:nvPr/>
          </p:nvSpPr>
          <p:spPr bwMode="auto">
            <a:xfrm>
              <a:off x="45130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C++</a:t>
              </a:r>
            </a:p>
          </p:txBody>
        </p:sp>
        <p:sp>
          <p:nvSpPr>
            <p:cNvPr id="27" name="Rectangle 26"/>
            <p:cNvSpPr>
              <a:spLocks/>
            </p:cNvSpPr>
            <p:nvPr/>
          </p:nvSpPr>
          <p:spPr bwMode="auto">
            <a:xfrm>
              <a:off x="6706287" y="4648602"/>
              <a:ext cx="2712526"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JavaScript</a:t>
              </a:r>
            </a:p>
          </p:txBody>
        </p:sp>
        <p:sp>
          <p:nvSpPr>
            <p:cNvPr id="28" name="Rectangle 27"/>
            <p:cNvSpPr>
              <a:spLocks/>
            </p:cNvSpPr>
            <p:nvPr/>
          </p:nvSpPr>
          <p:spPr bwMode="auto">
            <a:xfrm>
              <a:off x="96184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PHP</a:t>
              </a:r>
            </a:p>
          </p:txBody>
        </p:sp>
      </p:grpSp>
      <p:grpSp>
        <p:nvGrpSpPr>
          <p:cNvPr id="37" name="Group 36"/>
          <p:cNvGrpSpPr/>
          <p:nvPr/>
        </p:nvGrpSpPr>
        <p:grpSpPr>
          <a:xfrm>
            <a:off x="288764" y="5638671"/>
            <a:ext cx="11632476" cy="778412"/>
            <a:chOff x="294554" y="5663975"/>
            <a:chExt cx="11865731" cy="794021"/>
          </a:xfrm>
        </p:grpSpPr>
        <p:sp>
          <p:nvSpPr>
            <p:cNvPr id="29" name="Rectangle 28"/>
            <p:cNvSpPr>
              <a:spLocks/>
            </p:cNvSpPr>
            <p:nvPr/>
          </p:nvSpPr>
          <p:spPr bwMode="auto">
            <a:xfrm>
              <a:off x="294554" y="5663975"/>
              <a:ext cx="196854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Python</a:t>
              </a:r>
            </a:p>
          </p:txBody>
        </p:sp>
        <p:sp>
          <p:nvSpPr>
            <p:cNvPr id="30" name="Rectangle 29"/>
            <p:cNvSpPr>
              <a:spLocks/>
            </p:cNvSpPr>
            <p:nvPr/>
          </p:nvSpPr>
          <p:spPr bwMode="auto">
            <a:xfrm>
              <a:off x="2998232" y="5663975"/>
              <a:ext cx="214503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Node.js</a:t>
              </a:r>
            </a:p>
          </p:txBody>
        </p:sp>
        <p:sp>
          <p:nvSpPr>
            <p:cNvPr id="31" name="Rectangle 30"/>
            <p:cNvSpPr>
              <a:spLocks/>
            </p:cNvSpPr>
            <p:nvPr/>
          </p:nvSpPr>
          <p:spPr bwMode="auto">
            <a:xfrm>
              <a:off x="5878400" y="5663975"/>
              <a:ext cx="797568"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R</a:t>
              </a:r>
            </a:p>
          </p:txBody>
        </p:sp>
        <p:sp>
          <p:nvSpPr>
            <p:cNvPr id="32" name="Rectangle 31"/>
            <p:cNvSpPr>
              <a:spLocks/>
            </p:cNvSpPr>
            <p:nvPr/>
          </p:nvSpPr>
          <p:spPr bwMode="auto">
            <a:xfrm>
              <a:off x="7411101" y="5663975"/>
              <a:ext cx="241619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Cordova</a:t>
              </a:r>
            </a:p>
          </p:txBody>
        </p:sp>
        <p:sp>
          <p:nvSpPr>
            <p:cNvPr id="33" name="Rectangle 32"/>
            <p:cNvSpPr>
              <a:spLocks/>
            </p:cNvSpPr>
            <p:nvPr/>
          </p:nvSpPr>
          <p:spPr bwMode="auto">
            <a:xfrm>
              <a:off x="10562428" y="5663975"/>
              <a:ext cx="1597857"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Unity</a:t>
              </a:r>
            </a:p>
          </p:txBody>
        </p:sp>
      </p:grpSp>
      <p:pic>
        <p:nvPicPr>
          <p:cNvPr id="39" name="Picture 38"/>
          <p:cNvPicPr>
            <a:picLocks noChangeAspect="1"/>
          </p:cNvPicPr>
          <p:nvPr/>
        </p:nvPicPr>
        <p:blipFill>
          <a:blip r:embed="rId5"/>
          <a:stretch>
            <a:fillRect/>
          </a:stretch>
        </p:blipFill>
        <p:spPr>
          <a:xfrm>
            <a:off x="4195401" y="1860294"/>
            <a:ext cx="1050618" cy="1050618"/>
          </a:xfrm>
          <a:prstGeom prst="rect">
            <a:avLst/>
          </a:prstGeom>
        </p:spPr>
      </p:pic>
    </p:spTree>
    <p:extLst>
      <p:ext uri="{BB962C8B-B14F-4D97-AF65-F5344CB8AC3E}">
        <p14:creationId xmlns:p14="http://schemas.microsoft.com/office/powerpoint/2010/main" val="24078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Deliver value to your users faster using proven agile tools to plan, track, and discuss work across your teams.</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Build, test, and deploy with CI/CD that works with any language, platform, and cloud. Connect to GitHub or any other Git provider and deploy continuously.</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Get unlimited, cloud-hosted private Git repos and collaborate to build better code with pull requests and advanced file management.</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Test and ship with confidence using manual and exploratory testing tools.</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Create, host, and share packages with your team, and add </a:t>
            </a:r>
            <a:r>
              <a:rPr kumimoji="0" lang="en-GB" sz="1568" b="0" i="0" u="none" strike="noStrike" kern="1200" cap="none" spc="0" normalizeH="0" baseline="0" noProof="0" dirty="0" err="1">
                <a:ln>
                  <a:noFill/>
                </a:ln>
                <a:solidFill>
                  <a:srgbClr val="000000">
                    <a:lumMod val="50000"/>
                    <a:lumOff val="50000"/>
                  </a:srgbClr>
                </a:solidFill>
                <a:effectLst/>
                <a:uLnTx/>
                <a:uFillTx/>
                <a:latin typeface="Segoe UI"/>
                <a:ea typeface="+mn-ea"/>
                <a:cs typeface="+mn-cs"/>
              </a:rPr>
              <a:t>artifacts</a:t>
            </a: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 to your CI/CD pipelines with a single click.</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294"/>
                </a:solidFill>
                <a:effectLst/>
                <a:uLnTx/>
                <a:uFillTx/>
                <a:latin typeface="Segoe UI Semibold"/>
                <a:ea typeface="+mn-ea"/>
                <a:cs typeface="+mn-cs"/>
              </a:rPr>
              <a:t>Azure Boards</a:t>
            </a:r>
            <a:endParaRPr kumimoji="0" lang="en-US" sz="1765" b="0" i="0" u="none" strike="noStrike" kern="1200" cap="none" spc="0" normalizeH="0" baseline="0" noProof="0" dirty="0">
              <a:ln>
                <a:noFill/>
              </a:ln>
              <a:solidFill>
                <a:srgbClr val="00B294"/>
              </a:solidFill>
              <a:effectLst/>
              <a:uLnTx/>
              <a:uFillTx/>
              <a:latin typeface="Segoe UI Semibold"/>
              <a:ea typeface="+mn-ea"/>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83B01"/>
                </a:solidFill>
                <a:effectLst/>
                <a:uLnTx/>
                <a:uFillTx/>
                <a:latin typeface="Segoe UI Semibold"/>
                <a:ea typeface="+mn-ea"/>
                <a:cs typeface="+mn-cs"/>
              </a:rPr>
              <a:t>Azure </a:t>
            </a:r>
            <a:r>
              <a:rPr kumimoji="0" lang="en-US" sz="1765" b="0" i="0" u="none" strike="noStrike" kern="1200" cap="none" spc="0" normalizeH="0" baseline="0" noProof="0" dirty="0">
                <a:ln>
                  <a:noFill/>
                </a:ln>
                <a:solidFill>
                  <a:srgbClr val="D83B01"/>
                </a:solidFill>
                <a:effectLst/>
                <a:uLnTx/>
                <a:uFillTx/>
                <a:latin typeface="Segoe UI Semibold"/>
                <a:ea typeface="+mn-ea"/>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2560E0"/>
                </a:solidFill>
                <a:effectLst/>
                <a:uLnTx/>
                <a:uFillTx/>
                <a:latin typeface="Segoe UI Semibold"/>
                <a:ea typeface="+mn-ea"/>
                <a:cs typeface="+mn-cs"/>
              </a:rPr>
              <a:t>Azure Pipelines</a:t>
            </a:r>
            <a:endParaRPr kumimoji="0" lang="en-US" sz="1765" b="0" i="0" u="none" strike="noStrike" kern="1200" cap="none" spc="0" normalizeH="0" baseline="0" noProof="0" dirty="0">
              <a:ln>
                <a:noFill/>
              </a:ln>
              <a:solidFill>
                <a:srgbClr val="2560E0"/>
              </a:solidFill>
              <a:effectLst/>
              <a:uLnTx/>
              <a:uFillTx/>
              <a:latin typeface="Segoe UI Semibold"/>
              <a:ea typeface="+mn-ea"/>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854CC7"/>
                </a:solidFill>
                <a:effectLst/>
                <a:uLnTx/>
                <a:uFillTx/>
                <a:latin typeface="Segoe UI Semibold"/>
                <a:ea typeface="+mn-ea"/>
                <a:cs typeface="+mn-cs"/>
              </a:rPr>
              <a:t>Azure Test</a:t>
            </a:r>
            <a:r>
              <a:rPr kumimoji="0" lang="en-US" sz="1765" b="0" i="0" u="none" strike="noStrike" kern="1200" cap="none" spc="0" normalizeH="0" baseline="0" noProof="0" dirty="0">
                <a:ln>
                  <a:noFill/>
                </a:ln>
                <a:solidFill>
                  <a:srgbClr val="854CC7"/>
                </a:solidFill>
                <a:effectLst/>
                <a:uLnTx/>
                <a:uFillTx/>
                <a:latin typeface="Segoe UI Semibold"/>
                <a:ea typeface="+mn-ea"/>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CB2E6D"/>
                </a:solidFill>
                <a:effectLst/>
                <a:uLnTx/>
                <a:uFillTx/>
                <a:latin typeface="Segoe UI Semibold"/>
                <a:ea typeface="+mn-ea"/>
                <a:cs typeface="+mn-cs"/>
              </a:rPr>
              <a:t>Azure Artifacts</a:t>
            </a:r>
            <a:endParaRPr kumimoji="0" lang="en-US" sz="1765" b="0" i="0" u="none" strike="noStrike" kern="1200" cap="none" spc="0" normalizeH="0" baseline="0" noProof="0" dirty="0">
              <a:ln>
                <a:noFill/>
              </a:ln>
              <a:solidFill>
                <a:srgbClr val="CB2E6D"/>
              </a:solidFill>
              <a:effectLst/>
              <a:uLnTx/>
              <a:uFillTx/>
              <a:latin typeface="Segoe UI Semibold"/>
              <a:ea typeface="+mn-ea"/>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3529"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3529"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26423" y="210258"/>
            <a:ext cx="11336039" cy="757914"/>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201885" y="6449407"/>
            <a:ext cx="5560577" cy="248925"/>
          </a:xfrm>
          <a:prstGeom prst="rect">
            <a:avLst/>
          </a:prstGeom>
          <a:noFill/>
        </p:spPr>
        <p:txBody>
          <a:bodyPr wrap="square" rtlCol="0">
            <a:spAutoFit/>
          </a:bodyPr>
          <a:lstStyle/>
          <a:p>
            <a:pPr marL="0" marR="0" lvl="0" indent="0" algn="r" defTabSz="914314" rtl="0" eaLnBrk="1" fontAlgn="auto" latinLnBrk="0" hangingPunct="1">
              <a:lnSpc>
                <a:spcPct val="100000"/>
              </a:lnSpc>
              <a:spcBef>
                <a:spcPts val="0"/>
              </a:spcBef>
              <a:spcAft>
                <a:spcPts val="0"/>
              </a:spcAft>
              <a:buClrTx/>
              <a:buSzTx/>
              <a:buFontTx/>
              <a:buNone/>
              <a:tabLst/>
              <a:defRPr/>
            </a:pPr>
            <a:r>
              <a:rPr kumimoji="0" lang="en-GB" sz="1029" b="0" i="0" u="none" strike="noStrike" kern="1200" cap="none" spc="0" normalizeH="0" baseline="0" noProof="0" dirty="0">
                <a:ln>
                  <a:noFill/>
                </a:ln>
                <a:solidFill>
                  <a:srgbClr val="797979"/>
                </a:solidFill>
                <a:effectLst/>
                <a:uLnTx/>
                <a:uFillTx/>
                <a:latin typeface="Segoe UI"/>
                <a:ea typeface="+mn-ea"/>
                <a:cs typeface="+mn-cs"/>
              </a:rPr>
              <a:t>Data: Internal Microsoft engineering system activity, August 2018</a:t>
            </a:r>
            <a:endParaRPr kumimoji="0" lang="en-US" sz="1029" b="0" i="0" u="none" strike="noStrike" kern="1200" cap="none" spc="0" normalizeH="0" baseline="0" noProof="0" dirty="0">
              <a:ln>
                <a:noFill/>
              </a:ln>
              <a:solidFill>
                <a:srgbClr val="797979"/>
              </a:solidFill>
              <a:effectLst/>
              <a:uLnTx/>
              <a:uFillTx/>
              <a:latin typeface="Segoe UI"/>
              <a:ea typeface="+mn-ea"/>
              <a:cs typeface="+mn-cs"/>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26424" y="2144337"/>
            <a:ext cx="2001393" cy="2001393"/>
          </a:xfrm>
          <a:prstGeom prst="rect">
            <a:avLst/>
          </a:prstGeom>
          <a:solidFill>
            <a:schemeClr val="accent1">
              <a:lumMod val="75000"/>
            </a:schemeClr>
          </a:solidFill>
        </p:spPr>
        <p:txBody>
          <a:bodyPr wrap="square" lIns="88231" tIns="88231" bIns="88231" rtlCol="0" anchor="b">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4705" b="0" i="0" u="none" strike="noStrike" kern="1200" cap="none" spc="0" normalizeH="0" baseline="0" noProof="0" dirty="0">
                <a:ln>
                  <a:noFill/>
                </a:ln>
                <a:solidFill>
                  <a:srgbClr val="FFFFFF"/>
                </a:solidFill>
                <a:effectLst/>
                <a:uLnTx/>
                <a:uFillTx/>
                <a:latin typeface="Segoe UI Semibold"/>
                <a:ea typeface="+mn-ea"/>
                <a:cs typeface="+mn-cs"/>
              </a:rPr>
              <a:t>372k</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1372" b="0" i="0" u="none" strike="noStrike" kern="1200" cap="none" spc="0" normalizeH="0" baseline="0" noProof="0" dirty="0">
                <a:ln>
                  <a:noFill/>
                </a:ln>
                <a:solidFill>
                  <a:srgbClr val="FFFFFF"/>
                </a:solidFill>
                <a:effectLst/>
                <a:uLnTx/>
                <a:uFillTx/>
                <a:latin typeface="Segoe UI"/>
                <a:ea typeface="+mn-ea"/>
                <a:cs typeface="+mn-cs"/>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26423" y="4272147"/>
            <a:ext cx="2001393" cy="2001393"/>
          </a:xfrm>
          <a:prstGeom prst="rect">
            <a:avLst/>
          </a:prstGeom>
          <a:solidFill>
            <a:schemeClr val="accent5">
              <a:lumMod val="75000"/>
            </a:schemeClr>
          </a:solidFill>
        </p:spPr>
        <p:txBody>
          <a:bodyPr wrap="square" lIns="88231" tIns="88231" bIns="88231" rtlCol="0" anchor="b">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4705" b="0" i="0" u="none" strike="noStrike" kern="1200" cap="none" spc="0" normalizeH="0" baseline="0" noProof="0" dirty="0">
                <a:ln>
                  <a:noFill/>
                </a:ln>
                <a:solidFill>
                  <a:srgbClr val="FFFFFF"/>
                </a:solidFill>
                <a:effectLst/>
                <a:uLnTx/>
                <a:uFillTx/>
                <a:latin typeface="Segoe UI Semibold"/>
                <a:ea typeface="+mn-ea"/>
                <a:cs typeface="+mn-cs"/>
              </a:rPr>
              <a:t>2m </a:t>
            </a:r>
            <a:endParaRPr kumimoji="0" lang="en-GB" sz="1372" b="0" i="0" u="none" strike="noStrike" kern="1200" cap="none" spc="0" normalizeH="0" baseline="0" noProof="0" dirty="0">
              <a:ln>
                <a:noFill/>
              </a:ln>
              <a:solidFill>
                <a:srgbClr val="FFFFFF"/>
              </a:solidFill>
              <a:effectLst/>
              <a:uLnTx/>
              <a:uFillTx/>
              <a:latin typeface="Segoe UI Semibold"/>
              <a:ea typeface="+mn-ea"/>
              <a:cs typeface="+mn-cs"/>
            </a:endParaRP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1372" b="0" i="0" u="none" strike="noStrike" kern="1200" cap="none" spc="0" normalizeH="0" baseline="0" noProof="0" dirty="0">
                <a:ln>
                  <a:noFill/>
                </a:ln>
                <a:solidFill>
                  <a:srgbClr val="FFFFFF"/>
                </a:solidFill>
                <a:effectLst/>
                <a:uLnTx/>
                <a:uFillTx/>
                <a:latin typeface="Segoe UI"/>
                <a:ea typeface="+mn-ea"/>
                <a:cs typeface="+mn-cs"/>
              </a:rPr>
              <a:t>Git commits per month </a:t>
            </a: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783028" y="2144337"/>
            <a:ext cx="4979436" cy="4153925"/>
          </a:xfrm>
          <a:prstGeom prst="rect">
            <a:avLst/>
          </a:prstGeom>
          <a:solidFill>
            <a:srgbClr val="0078D7"/>
          </a:solidFill>
        </p:spPr>
        <p:txBody>
          <a:bodyPr wrap="square" lIns="176462" tIns="176462" rIns="176462" bIns="176462" rtlCol="0" anchor="b">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9411" b="0" i="0" u="none" strike="noStrike" kern="1200" cap="none" spc="0" normalizeH="0" baseline="0" noProof="0" dirty="0">
                <a:ln>
                  <a:noFill/>
                </a:ln>
                <a:solidFill>
                  <a:srgbClr val="FFFFFF"/>
                </a:solidFill>
                <a:effectLst/>
                <a:uLnTx/>
                <a:uFillTx/>
                <a:latin typeface="Segoe UI Semibold"/>
                <a:ea typeface="+mn-ea"/>
                <a:cs typeface="+mn-cs"/>
              </a:rPr>
              <a:t>78,000</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dirty="0">
                <a:ln>
                  <a:noFill/>
                </a:ln>
                <a:solidFill>
                  <a:srgbClr val="FFFFFF"/>
                </a:solidFill>
                <a:effectLst/>
                <a:uLnTx/>
                <a:uFillTx/>
                <a:latin typeface="Segoe UI"/>
                <a:ea typeface="+mn-ea"/>
                <a:cs typeface="+mn-cs"/>
              </a:rPr>
              <a:t>Deployments per day</a:t>
            </a:r>
            <a:endParaRPr kumimoji="0" lang="en-US" sz="470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45293" y="2143687"/>
            <a:ext cx="2001392" cy="2001392"/>
          </a:xfrm>
          <a:prstGeom prst="rect">
            <a:avLst/>
          </a:prstGeom>
          <a:solidFill>
            <a:schemeClr val="accent3">
              <a:lumMod val="50000"/>
            </a:schemeClr>
          </a:solidFill>
        </p:spPr>
        <p:txBody>
          <a:bodyPr wrap="square" lIns="88231" tIns="88231" bIns="88231" rtlCol="0" anchor="b">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4705" b="0" i="0" u="none" strike="noStrike" kern="1200" cap="none" spc="0" normalizeH="0" baseline="0" noProof="0" dirty="0">
                <a:ln>
                  <a:noFill/>
                </a:ln>
                <a:solidFill>
                  <a:srgbClr val="FFFFFF"/>
                </a:solidFill>
                <a:effectLst/>
                <a:uLnTx/>
                <a:uFillTx/>
                <a:latin typeface="Segoe UI Semibold"/>
                <a:ea typeface="+mn-ea"/>
                <a:cs typeface="+mn-cs"/>
              </a:rPr>
              <a:t>4.4m </a:t>
            </a:r>
            <a:endParaRPr kumimoji="0" lang="en-GB" sz="1372" b="0" i="0" u="none" strike="noStrike" kern="1200" cap="none" spc="0" normalizeH="0" baseline="0" noProof="0" dirty="0">
              <a:ln>
                <a:noFill/>
              </a:ln>
              <a:solidFill>
                <a:srgbClr val="FFFFFF"/>
              </a:solidFill>
              <a:effectLst/>
              <a:uLnTx/>
              <a:uFillTx/>
              <a:latin typeface="Segoe UI Semibold"/>
              <a:ea typeface="+mn-ea"/>
              <a:cs typeface="+mn-cs"/>
            </a:endParaRP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1372" b="0" i="0" u="none" strike="noStrike" kern="1200" cap="none" spc="0" normalizeH="0" baseline="0" noProof="0" dirty="0">
                <a:ln>
                  <a:noFill/>
                </a:ln>
                <a:solidFill>
                  <a:srgbClr val="FFFFFF"/>
                </a:solidFill>
                <a:effectLst/>
                <a:uLnTx/>
                <a:uFillTx/>
                <a:latin typeface="Segoe UI"/>
                <a:ea typeface="+mn-ea"/>
                <a:cs typeface="+mn-cs"/>
              </a:rPr>
              <a:t>Builds per month</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1372"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45293" y="4296222"/>
            <a:ext cx="1977317" cy="1977317"/>
          </a:xfrm>
          <a:prstGeom prst="rect">
            <a:avLst/>
          </a:prstGeom>
          <a:solidFill>
            <a:srgbClr val="00BCF2"/>
          </a:solidFill>
        </p:spPr>
        <p:txBody>
          <a:bodyPr wrap="square" lIns="88231" tIns="88231" bIns="88231" rtlCol="0" anchor="b">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4705" b="0" i="0" u="none" strike="noStrike" kern="1200" cap="none" spc="0" normalizeH="0" baseline="0" noProof="0">
                <a:ln>
                  <a:noFill/>
                </a:ln>
                <a:solidFill>
                  <a:srgbClr val="FFFFFF"/>
                </a:solidFill>
                <a:effectLst/>
                <a:uLnTx/>
                <a:uFillTx/>
                <a:latin typeface="Segoe UI Semibold"/>
                <a:ea typeface="+mn-ea"/>
                <a:cs typeface="+mn-cs"/>
              </a:rPr>
              <a:t>500m</a:t>
            </a:r>
            <a:r>
              <a:rPr kumimoji="0" lang="en-GB" sz="4705" b="0" i="0" u="none" strike="noStrike" kern="1200" cap="none" spc="0" normalizeH="0" baseline="0" noProof="0">
                <a:ln>
                  <a:noFill/>
                </a:ln>
                <a:solidFill>
                  <a:srgbClr val="FFFFFF"/>
                </a:solidFill>
                <a:effectLst/>
                <a:uLnTx/>
                <a:uFillTx/>
                <a:latin typeface="Segoe UI"/>
                <a:ea typeface="+mn-ea"/>
                <a:cs typeface="+mn-cs"/>
              </a:rPr>
              <a:t> </a:t>
            </a:r>
            <a:r>
              <a:rPr kumimoji="0" lang="en-GB" sz="1372" b="0" i="0" u="none" strike="noStrike" kern="1200" cap="none" spc="0" normalizeH="0" baseline="0" noProof="0">
                <a:ln>
                  <a:noFill/>
                </a:ln>
                <a:solidFill>
                  <a:srgbClr val="FFFFFF"/>
                </a:solidFill>
                <a:effectLst/>
                <a:uLnTx/>
                <a:uFillTx/>
                <a:latin typeface="Segoe UI"/>
                <a:ea typeface="+mn-ea"/>
                <a:cs typeface="+mn-cs"/>
              </a:rPr>
              <a:t>Test executions per day </a:t>
            </a: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640086" y="4296222"/>
            <a:ext cx="2025465" cy="1977318"/>
          </a:xfrm>
          <a:prstGeom prst="rect">
            <a:avLst/>
          </a:prstGeom>
          <a:solidFill>
            <a:schemeClr val="accent4"/>
          </a:solidFill>
        </p:spPr>
        <p:txBody>
          <a:bodyPr wrap="square" lIns="88231" tIns="88231" bIns="88231" rtlCol="0" anchor="b">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4705" b="0" i="0" u="none" strike="noStrike" kern="1200" cap="none" spc="0" normalizeH="0" baseline="0" noProof="0">
                <a:ln>
                  <a:noFill/>
                </a:ln>
                <a:solidFill>
                  <a:srgbClr val="FFFFFF"/>
                </a:solidFill>
                <a:effectLst/>
                <a:uLnTx/>
                <a:uFillTx/>
                <a:latin typeface="Segoe UI Semibold"/>
                <a:ea typeface="+mn-ea"/>
                <a:cs typeface="+mn-cs"/>
              </a:rPr>
              <a:t>500k</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1372" b="0" i="0" u="none" strike="noStrike" kern="1200" cap="none" spc="0" normalizeH="0" baseline="0" noProof="0">
                <a:ln>
                  <a:noFill/>
                </a:ln>
                <a:solidFill>
                  <a:srgbClr val="FFFFFF"/>
                </a:solidFill>
                <a:effectLst/>
                <a:uLnTx/>
                <a:uFillTx/>
                <a:latin typeface="Segoe UI"/>
                <a:ea typeface="+mn-ea"/>
                <a:cs typeface="+mn-cs"/>
              </a:rPr>
              <a:t>Work items updated per day</a:t>
            </a: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664161" y="2143686"/>
            <a:ext cx="2001391" cy="2001391"/>
          </a:xfrm>
          <a:prstGeom prst="rect">
            <a:avLst/>
          </a:prstGeom>
          <a:solidFill>
            <a:schemeClr val="accent2"/>
          </a:solidFill>
        </p:spPr>
        <p:txBody>
          <a:bodyPr wrap="square" lIns="88231" tIns="88231" bIns="88231" rtlCol="0" anchor="b">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4705" b="0" i="0" u="none" strike="noStrike" kern="1200" cap="none" spc="0" normalizeH="0" baseline="0" noProof="0">
                <a:ln>
                  <a:noFill/>
                </a:ln>
                <a:solidFill>
                  <a:srgbClr val="FFFFFF"/>
                </a:solidFill>
                <a:effectLst/>
                <a:uLnTx/>
                <a:uFillTx/>
                <a:latin typeface="Segoe UI Semibold"/>
                <a:ea typeface="+mn-ea"/>
                <a:cs typeface="+mn-cs"/>
              </a:rPr>
              <a:t>5m</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GB" sz="1372" b="0" i="0" u="none" strike="noStrike" kern="1200" cap="none" spc="0" normalizeH="0" baseline="0" noProof="0">
                <a:ln>
                  <a:noFill/>
                </a:ln>
                <a:solidFill>
                  <a:srgbClr val="FFFFFF"/>
                </a:solidFill>
                <a:effectLst/>
                <a:uLnTx/>
                <a:uFillTx/>
                <a:latin typeface="Segoe UI"/>
                <a:ea typeface="+mn-ea"/>
                <a:cs typeface="+mn-cs"/>
              </a:rPr>
              <a:t>Work items viewed per day</a:t>
            </a:r>
            <a:endParaRPr kumimoji="0" lang="en-US" sz="3529"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26423" y="904319"/>
            <a:ext cx="11336039" cy="362072"/>
          </a:xfrm>
          <a:prstGeom prst="rect">
            <a:avLst/>
          </a:prstGeom>
        </p:spPr>
        <p:txBody>
          <a:bodyPr wrap="square" lIns="0" rIns="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Azure DevOps is the toolchain of choice for Microsoft engineering with over 90,000 internal users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26423" y="1452215"/>
            <a:ext cx="5500162" cy="420037"/>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38"/>
          <p:cNvSpPr/>
          <p:nvPr/>
        </p:nvSpPr>
        <p:spPr bwMode="auto">
          <a:xfrm>
            <a:off x="0" y="3276427"/>
            <a:ext cx="12192000" cy="357719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1" y="6163"/>
            <a:ext cx="12191999" cy="32702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TextBox 118"/>
          <p:cNvSpPr txBox="1"/>
          <p:nvPr/>
        </p:nvSpPr>
        <p:spPr>
          <a:xfrm>
            <a:off x="1518504" y="3915052"/>
            <a:ext cx="3307562" cy="651728"/>
          </a:xfrm>
          <a:prstGeom prst="rect">
            <a:avLst/>
          </a:prstGeom>
          <a:noFill/>
        </p:spPr>
        <p:txBody>
          <a:bodyPr wrap="square" lIns="0" tIns="0" rIns="0" bIns="0" rtlCol="0">
            <a:spAutoFit/>
          </a:bodyPr>
          <a:lstStyle/>
          <a:p>
            <a:pPr marL="0" marR="0" lvl="0" indent="0" algn="ctr" defTabSz="913960" rtl="0" eaLnBrk="1" fontAlgn="auto" latinLnBrk="0" hangingPunct="1">
              <a:lnSpc>
                <a:spcPct val="90000"/>
              </a:lnSpc>
              <a:spcBef>
                <a:spcPts val="0"/>
              </a:spcBef>
              <a:spcAft>
                <a:spcPts val="0"/>
              </a:spcAft>
              <a:buClrTx/>
              <a:buSzTx/>
              <a:buFontTx/>
              <a:buNone/>
              <a:tabLst/>
              <a:defRPr/>
            </a:pPr>
            <a:r>
              <a:rPr kumimoji="0" lang="en-US" sz="2353" b="0" i="0" u="none" strike="noStrike" kern="0" cap="none" spc="20" normalizeH="0" baseline="0" noProof="0">
                <a:ln>
                  <a:noFill/>
                </a:ln>
                <a:gradFill>
                  <a:gsLst>
                    <a:gs pos="0">
                      <a:srgbClr val="E51489">
                        <a:lumMod val="5000"/>
                        <a:lumOff val="95000"/>
                      </a:srgbClr>
                    </a:gs>
                    <a:gs pos="100000">
                      <a:srgbClr val="FFFFFF"/>
                    </a:gs>
                  </a:gsLst>
                  <a:lin ang="5400000" scaled="1"/>
                </a:gradFill>
                <a:effectLst/>
                <a:uLnTx/>
                <a:uFillTx/>
                <a:latin typeface="Segoe UI Light"/>
                <a:ea typeface="+mn-ea"/>
                <a:cs typeface="Segoe UI Semilight" panose="020B0402040204020203" pitchFamily="34" charset="0"/>
              </a:rPr>
              <a:t>Team Foundation</a:t>
            </a:r>
            <a:br>
              <a:rPr kumimoji="0" lang="en-US" sz="2353" b="0" i="0" u="none" strike="noStrike" kern="0" cap="none" spc="20" normalizeH="0" baseline="0" noProof="0">
                <a:ln>
                  <a:noFill/>
                </a:ln>
                <a:gradFill>
                  <a:gsLst>
                    <a:gs pos="0">
                      <a:srgbClr val="E51489">
                        <a:lumMod val="5000"/>
                        <a:lumOff val="95000"/>
                      </a:srgbClr>
                    </a:gs>
                    <a:gs pos="100000">
                      <a:srgbClr val="FFFFFF"/>
                    </a:gs>
                  </a:gsLst>
                  <a:lin ang="5400000" scaled="1"/>
                </a:gradFill>
                <a:effectLst/>
                <a:uLnTx/>
                <a:uFillTx/>
                <a:latin typeface="Segoe UI Light"/>
                <a:ea typeface="+mn-ea"/>
                <a:cs typeface="Segoe UI Semilight" panose="020B0402040204020203" pitchFamily="34" charset="0"/>
              </a:rPr>
            </a:br>
            <a:r>
              <a:rPr kumimoji="0" lang="en-US" sz="2353" b="0" i="0" u="none" strike="noStrike" kern="0" cap="none" spc="20" normalizeH="0" baseline="0" noProof="0">
                <a:ln>
                  <a:noFill/>
                </a:ln>
                <a:gradFill>
                  <a:gsLst>
                    <a:gs pos="0">
                      <a:srgbClr val="E51489">
                        <a:lumMod val="5000"/>
                        <a:lumOff val="95000"/>
                      </a:srgbClr>
                    </a:gs>
                    <a:gs pos="100000">
                      <a:srgbClr val="FFFFFF"/>
                    </a:gs>
                  </a:gsLst>
                  <a:lin ang="5400000" scaled="1"/>
                </a:gradFill>
                <a:effectLst/>
                <a:uLnTx/>
                <a:uFillTx/>
                <a:latin typeface="Segoe UI Light"/>
                <a:ea typeface="+mn-ea"/>
                <a:cs typeface="Segoe UI Semilight" panose="020B0402040204020203" pitchFamily="34" charset="0"/>
              </a:rPr>
              <a:t>Server</a:t>
            </a:r>
          </a:p>
        </p:txBody>
      </p:sp>
      <p:sp>
        <p:nvSpPr>
          <p:cNvPr id="120" name="TextBox 119"/>
          <p:cNvSpPr txBox="1"/>
          <p:nvPr/>
        </p:nvSpPr>
        <p:spPr>
          <a:xfrm>
            <a:off x="1518504" y="536210"/>
            <a:ext cx="3307562" cy="325858"/>
          </a:xfrm>
          <a:prstGeom prst="rect">
            <a:avLst/>
          </a:prstGeom>
          <a:noFill/>
        </p:spPr>
        <p:txBody>
          <a:bodyPr wrap="square" lIns="0" tIns="0" rIns="0" bIns="0" rtlCol="0">
            <a:spAutoFit/>
          </a:bodyPr>
          <a:lstStyle/>
          <a:p>
            <a:pPr marL="0" marR="0" lvl="0" indent="0" algn="ctr" defTabSz="913960"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Segoe UI Light"/>
                <a:ea typeface="+mn-ea"/>
                <a:cs typeface="Segoe UI Semilight" panose="020B0402040204020203" pitchFamily="34" charset="0"/>
              </a:rPr>
              <a:t>Azure </a:t>
            </a:r>
            <a:r>
              <a:rPr kumimoji="0" lang="en-US" sz="2353" b="0" i="0" u="none" strike="noStrike" kern="0" cap="none" spc="0" normalizeH="0" baseline="0" noProof="0" dirty="0" err="1">
                <a:ln>
                  <a:noFill/>
                </a:ln>
                <a:gradFill>
                  <a:gsLst>
                    <a:gs pos="0">
                      <a:srgbClr val="E51489">
                        <a:lumMod val="5000"/>
                        <a:lumOff val="95000"/>
                      </a:srgbClr>
                    </a:gs>
                    <a:gs pos="100000">
                      <a:srgbClr val="FFFFFF"/>
                    </a:gs>
                  </a:gsLst>
                  <a:lin ang="5400000" scaled="1"/>
                </a:gradFill>
                <a:effectLst/>
                <a:uLnTx/>
                <a:uFillTx/>
                <a:latin typeface="Segoe UI Light"/>
                <a:ea typeface="+mn-ea"/>
                <a:cs typeface="Segoe UI Semilight" panose="020B0402040204020203" pitchFamily="34" charset="0"/>
              </a:rPr>
              <a:t>Devops</a:t>
            </a:r>
            <a:endParaRPr kumimoji="0" lang="en-US" sz="2353"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Segoe UI Light"/>
              <a:ea typeface="+mn-ea"/>
              <a:cs typeface="Segoe UI Semilight" panose="020B0402040204020203" pitchFamily="34" charset="0"/>
            </a:endParaRPr>
          </a:p>
        </p:txBody>
      </p:sp>
      <p:pic>
        <p:nvPicPr>
          <p:cNvPr id="121" name="Picture 120"/>
          <p:cNvPicPr>
            <a:picLocks noChangeAspect="1"/>
          </p:cNvPicPr>
          <p:nvPr/>
        </p:nvPicPr>
        <p:blipFill>
          <a:blip r:embed="rId3"/>
          <a:stretch>
            <a:fillRect/>
          </a:stretch>
        </p:blipFill>
        <p:spPr>
          <a:xfrm>
            <a:off x="4504116" y="590321"/>
            <a:ext cx="919566" cy="522595"/>
          </a:xfrm>
          <a:prstGeom prst="rect">
            <a:avLst/>
          </a:prstGeom>
        </p:spPr>
      </p:pic>
      <p:pic>
        <p:nvPicPr>
          <p:cNvPr id="195" name="Picture 194"/>
          <p:cNvPicPr>
            <a:picLocks noChangeAspect="1"/>
          </p:cNvPicPr>
          <p:nvPr/>
        </p:nvPicPr>
        <p:blipFill>
          <a:blip r:embed="rId4"/>
          <a:stretch>
            <a:fillRect/>
          </a:stretch>
        </p:blipFill>
        <p:spPr>
          <a:xfrm>
            <a:off x="852440" y="601826"/>
            <a:ext cx="1060244" cy="565130"/>
          </a:xfrm>
          <a:prstGeom prst="rect">
            <a:avLst/>
          </a:prstGeom>
        </p:spPr>
      </p:pic>
      <p:pic>
        <p:nvPicPr>
          <p:cNvPr id="196" name="Picture 195"/>
          <p:cNvPicPr>
            <a:picLocks noChangeAspect="1"/>
          </p:cNvPicPr>
          <p:nvPr/>
        </p:nvPicPr>
        <p:blipFill>
          <a:blip r:embed="rId3"/>
          <a:stretch>
            <a:fillRect/>
          </a:stretch>
        </p:blipFill>
        <p:spPr>
          <a:xfrm>
            <a:off x="1240366" y="1860576"/>
            <a:ext cx="919566" cy="522595"/>
          </a:xfrm>
          <a:prstGeom prst="rect">
            <a:avLst/>
          </a:prstGeom>
        </p:spPr>
      </p:pic>
      <p:grpSp>
        <p:nvGrpSpPr>
          <p:cNvPr id="3" name="Group 2"/>
          <p:cNvGrpSpPr/>
          <p:nvPr/>
        </p:nvGrpSpPr>
        <p:grpSpPr>
          <a:xfrm>
            <a:off x="10118" y="4358143"/>
            <a:ext cx="1977268" cy="2495480"/>
            <a:chOff x="10321" y="4441068"/>
            <a:chExt cx="2016916" cy="2545520"/>
          </a:xfrm>
        </p:grpSpPr>
        <p:sp>
          <p:nvSpPr>
            <p:cNvPr id="125" name="Rectangle 124"/>
            <p:cNvSpPr/>
            <p:nvPr/>
          </p:nvSpPr>
          <p:spPr bwMode="auto">
            <a:xfrm>
              <a:off x="10321" y="4441068"/>
              <a:ext cx="602468" cy="423680"/>
            </a:xfrm>
            <a:prstGeom prst="rect">
              <a:avLst/>
            </a:prstGeom>
            <a:solidFill>
              <a:srgbClr val="9B4F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6" name="Group 125"/>
            <p:cNvGrpSpPr/>
            <p:nvPr/>
          </p:nvGrpSpPr>
          <p:grpSpPr>
            <a:xfrm flipH="1">
              <a:off x="10321" y="4441069"/>
              <a:ext cx="2016916" cy="2545519"/>
              <a:chOff x="-4112869" y="3548411"/>
              <a:chExt cx="2016916" cy="2545519"/>
            </a:xfrm>
          </p:grpSpPr>
          <p:sp>
            <p:nvSpPr>
              <p:cNvPr id="127" name="Rectangle 42"/>
              <p:cNvSpPr>
                <a:spLocks noChangeArrowheads="1"/>
              </p:cNvSpPr>
              <p:nvPr/>
            </p:nvSpPr>
            <p:spPr bwMode="auto">
              <a:xfrm>
                <a:off x="-3554943" y="4905824"/>
                <a:ext cx="616956" cy="1188105"/>
              </a:xfrm>
              <a:prstGeom prst="rect">
                <a:avLst/>
              </a:prstGeom>
              <a:solidFill>
                <a:srgbClr val="442257"/>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46"/>
              <p:cNvSpPr>
                <a:spLocks/>
              </p:cNvSpPr>
              <p:nvPr/>
            </p:nvSpPr>
            <p:spPr bwMode="auto">
              <a:xfrm>
                <a:off x="-3207101" y="4290300"/>
                <a:ext cx="595484" cy="1803629"/>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A92A8C"/>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95"/>
              <p:cNvSpPr>
                <a:spLocks noChangeArrowheads="1"/>
              </p:cNvSpPr>
              <p:nvPr/>
            </p:nvSpPr>
            <p:spPr bwMode="auto">
              <a:xfrm>
                <a:off x="-3146980" y="4443466"/>
                <a:ext cx="88750" cy="183226"/>
              </a:xfrm>
              <a:prstGeom prst="rect">
                <a:avLst/>
              </a:prstGeom>
              <a:solidFill>
                <a:srgbClr val="9B4F94"/>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96"/>
              <p:cNvSpPr>
                <a:spLocks noChangeArrowheads="1"/>
              </p:cNvSpPr>
              <p:nvPr/>
            </p:nvSpPr>
            <p:spPr bwMode="auto">
              <a:xfrm>
                <a:off x="-2955165" y="4443466"/>
                <a:ext cx="84456" cy="183226"/>
              </a:xfrm>
              <a:prstGeom prst="rect">
                <a:avLst/>
              </a:prstGeom>
              <a:solidFill>
                <a:srgbClr val="9B4F94"/>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97"/>
              <p:cNvSpPr>
                <a:spLocks noChangeArrowheads="1"/>
              </p:cNvSpPr>
              <p:nvPr/>
            </p:nvSpPr>
            <p:spPr bwMode="auto">
              <a:xfrm>
                <a:off x="-2767645" y="4443466"/>
                <a:ext cx="88750" cy="183226"/>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98"/>
              <p:cNvSpPr>
                <a:spLocks noChangeArrowheads="1"/>
              </p:cNvSpPr>
              <p:nvPr/>
            </p:nvSpPr>
            <p:spPr bwMode="auto">
              <a:xfrm>
                <a:off x="-3146980" y="4716873"/>
                <a:ext cx="88750" cy="184658"/>
              </a:xfrm>
              <a:prstGeom prst="rect">
                <a:avLst/>
              </a:prstGeom>
              <a:solidFill>
                <a:srgbClr val="9B4F94"/>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99"/>
              <p:cNvSpPr>
                <a:spLocks noChangeArrowheads="1"/>
              </p:cNvSpPr>
              <p:nvPr/>
            </p:nvSpPr>
            <p:spPr bwMode="auto">
              <a:xfrm>
                <a:off x="-2955165" y="4716873"/>
                <a:ext cx="84456" cy="184658"/>
              </a:xfrm>
              <a:prstGeom prst="rect">
                <a:avLst/>
              </a:prstGeom>
              <a:solidFill>
                <a:srgbClr val="9B4F94"/>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00"/>
              <p:cNvSpPr>
                <a:spLocks noChangeArrowheads="1"/>
              </p:cNvSpPr>
              <p:nvPr/>
            </p:nvSpPr>
            <p:spPr bwMode="auto">
              <a:xfrm>
                <a:off x="-2767645" y="4716873"/>
                <a:ext cx="88750" cy="184658"/>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01"/>
              <p:cNvSpPr>
                <a:spLocks noChangeArrowheads="1"/>
              </p:cNvSpPr>
              <p:nvPr/>
            </p:nvSpPr>
            <p:spPr bwMode="auto">
              <a:xfrm>
                <a:off x="-3146980" y="4971671"/>
                <a:ext cx="88750" cy="184658"/>
              </a:xfrm>
              <a:prstGeom prst="rect">
                <a:avLst/>
              </a:prstGeom>
              <a:solidFill>
                <a:srgbClr val="9B4F94"/>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02"/>
              <p:cNvSpPr>
                <a:spLocks noChangeArrowheads="1"/>
              </p:cNvSpPr>
              <p:nvPr/>
            </p:nvSpPr>
            <p:spPr bwMode="auto">
              <a:xfrm>
                <a:off x="-2955165" y="4971671"/>
                <a:ext cx="84456" cy="184658"/>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03"/>
              <p:cNvSpPr>
                <a:spLocks noChangeArrowheads="1"/>
              </p:cNvSpPr>
              <p:nvPr/>
            </p:nvSpPr>
            <p:spPr bwMode="auto">
              <a:xfrm>
                <a:off x="-2767645" y="4971671"/>
                <a:ext cx="88750" cy="184658"/>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04"/>
              <p:cNvSpPr>
                <a:spLocks noChangeArrowheads="1"/>
              </p:cNvSpPr>
              <p:nvPr/>
            </p:nvSpPr>
            <p:spPr bwMode="auto">
              <a:xfrm>
                <a:off x="-3146980" y="5227901"/>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05"/>
              <p:cNvSpPr>
                <a:spLocks noChangeArrowheads="1"/>
              </p:cNvSpPr>
              <p:nvPr/>
            </p:nvSpPr>
            <p:spPr bwMode="auto">
              <a:xfrm>
                <a:off x="-2955165" y="5227901"/>
                <a:ext cx="84456"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06"/>
              <p:cNvSpPr>
                <a:spLocks noChangeArrowheads="1"/>
              </p:cNvSpPr>
              <p:nvPr/>
            </p:nvSpPr>
            <p:spPr bwMode="auto">
              <a:xfrm>
                <a:off x="-2767645" y="5227901"/>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07"/>
              <p:cNvSpPr>
                <a:spLocks noChangeArrowheads="1"/>
              </p:cNvSpPr>
              <p:nvPr/>
            </p:nvSpPr>
            <p:spPr bwMode="auto">
              <a:xfrm>
                <a:off x="-3146980" y="5482700"/>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08"/>
              <p:cNvSpPr>
                <a:spLocks noChangeArrowheads="1"/>
              </p:cNvSpPr>
              <p:nvPr/>
            </p:nvSpPr>
            <p:spPr bwMode="auto">
              <a:xfrm>
                <a:off x="-2955165" y="5482700"/>
                <a:ext cx="84456"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09"/>
              <p:cNvSpPr>
                <a:spLocks noChangeArrowheads="1"/>
              </p:cNvSpPr>
              <p:nvPr/>
            </p:nvSpPr>
            <p:spPr bwMode="auto">
              <a:xfrm>
                <a:off x="-2767645" y="5482700"/>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10"/>
              <p:cNvSpPr>
                <a:spLocks noChangeArrowheads="1"/>
              </p:cNvSpPr>
              <p:nvPr/>
            </p:nvSpPr>
            <p:spPr bwMode="auto">
              <a:xfrm>
                <a:off x="-3146980" y="5737498"/>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11"/>
              <p:cNvSpPr>
                <a:spLocks noChangeArrowheads="1"/>
              </p:cNvSpPr>
              <p:nvPr/>
            </p:nvSpPr>
            <p:spPr bwMode="auto">
              <a:xfrm>
                <a:off x="-2955165" y="5737498"/>
                <a:ext cx="84456"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12"/>
              <p:cNvSpPr>
                <a:spLocks noChangeArrowheads="1"/>
              </p:cNvSpPr>
              <p:nvPr/>
            </p:nvSpPr>
            <p:spPr bwMode="auto">
              <a:xfrm>
                <a:off x="-2767645" y="5737498"/>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16"/>
              <p:cNvSpPr>
                <a:spLocks noChangeArrowheads="1"/>
              </p:cNvSpPr>
              <p:nvPr/>
            </p:nvSpPr>
            <p:spPr bwMode="auto">
              <a:xfrm>
                <a:off x="-4112869" y="4486723"/>
                <a:ext cx="321176" cy="1607207"/>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17"/>
              <p:cNvSpPr>
                <a:spLocks noChangeArrowheads="1"/>
              </p:cNvSpPr>
              <p:nvPr/>
            </p:nvSpPr>
            <p:spPr bwMode="auto">
              <a:xfrm>
                <a:off x="-3954935" y="3570973"/>
                <a:ext cx="634389" cy="2522957"/>
              </a:xfrm>
              <a:prstGeom prst="rect">
                <a:avLst/>
              </a:prstGeom>
              <a:solidFill>
                <a:srgbClr val="A92A8C"/>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20"/>
              <p:cNvSpPr>
                <a:spLocks noChangeArrowheads="1"/>
              </p:cNvSpPr>
              <p:nvPr/>
            </p:nvSpPr>
            <p:spPr bwMode="auto">
              <a:xfrm>
                <a:off x="-3873978"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21"/>
              <p:cNvSpPr>
                <a:spLocks noChangeArrowheads="1"/>
              </p:cNvSpPr>
              <p:nvPr/>
            </p:nvSpPr>
            <p:spPr bwMode="auto">
              <a:xfrm>
                <a:off x="-3738606"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22"/>
              <p:cNvSpPr>
                <a:spLocks noChangeArrowheads="1"/>
              </p:cNvSpPr>
              <p:nvPr/>
            </p:nvSpPr>
            <p:spPr bwMode="auto">
              <a:xfrm>
                <a:off x="-3603234" y="3654585"/>
                <a:ext cx="65032"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23"/>
              <p:cNvSpPr>
                <a:spLocks noChangeArrowheads="1"/>
              </p:cNvSpPr>
              <p:nvPr/>
            </p:nvSpPr>
            <p:spPr bwMode="auto">
              <a:xfrm>
                <a:off x="-3469190"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24"/>
              <p:cNvSpPr>
                <a:spLocks noChangeArrowheads="1"/>
              </p:cNvSpPr>
              <p:nvPr/>
            </p:nvSpPr>
            <p:spPr bwMode="auto">
              <a:xfrm>
                <a:off x="-3873978"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25"/>
              <p:cNvSpPr>
                <a:spLocks noChangeArrowheads="1"/>
              </p:cNvSpPr>
              <p:nvPr/>
            </p:nvSpPr>
            <p:spPr bwMode="auto">
              <a:xfrm>
                <a:off x="-3738606" y="3890822"/>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26"/>
              <p:cNvSpPr>
                <a:spLocks noChangeArrowheads="1"/>
              </p:cNvSpPr>
              <p:nvPr/>
            </p:nvSpPr>
            <p:spPr bwMode="auto">
              <a:xfrm>
                <a:off x="-3603234" y="3890822"/>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27"/>
              <p:cNvSpPr>
                <a:spLocks noChangeArrowheads="1"/>
              </p:cNvSpPr>
              <p:nvPr/>
            </p:nvSpPr>
            <p:spPr bwMode="auto">
              <a:xfrm>
                <a:off x="-3469190"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28"/>
              <p:cNvSpPr>
                <a:spLocks noChangeArrowheads="1"/>
              </p:cNvSpPr>
              <p:nvPr/>
            </p:nvSpPr>
            <p:spPr bwMode="auto">
              <a:xfrm>
                <a:off x="-3873978"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29"/>
              <p:cNvSpPr>
                <a:spLocks noChangeArrowheads="1"/>
              </p:cNvSpPr>
              <p:nvPr/>
            </p:nvSpPr>
            <p:spPr bwMode="auto">
              <a:xfrm>
                <a:off x="-3738606"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30"/>
              <p:cNvSpPr>
                <a:spLocks noChangeArrowheads="1"/>
              </p:cNvSpPr>
              <p:nvPr/>
            </p:nvSpPr>
            <p:spPr bwMode="auto">
              <a:xfrm>
                <a:off x="-3603234" y="4127059"/>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31"/>
              <p:cNvSpPr>
                <a:spLocks noChangeArrowheads="1"/>
              </p:cNvSpPr>
              <p:nvPr/>
            </p:nvSpPr>
            <p:spPr bwMode="auto">
              <a:xfrm>
                <a:off x="-3469190"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132"/>
              <p:cNvSpPr>
                <a:spLocks noChangeArrowheads="1"/>
              </p:cNvSpPr>
              <p:nvPr/>
            </p:nvSpPr>
            <p:spPr bwMode="auto">
              <a:xfrm>
                <a:off x="-3873978"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133"/>
              <p:cNvSpPr>
                <a:spLocks noChangeArrowheads="1"/>
              </p:cNvSpPr>
              <p:nvPr/>
            </p:nvSpPr>
            <p:spPr bwMode="auto">
              <a:xfrm>
                <a:off x="-3738606" y="4363296"/>
                <a:ext cx="66359"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34"/>
              <p:cNvSpPr>
                <a:spLocks noChangeArrowheads="1"/>
              </p:cNvSpPr>
              <p:nvPr/>
            </p:nvSpPr>
            <p:spPr bwMode="auto">
              <a:xfrm>
                <a:off x="-3603234" y="4363296"/>
                <a:ext cx="65032"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135"/>
              <p:cNvSpPr>
                <a:spLocks noChangeArrowheads="1"/>
              </p:cNvSpPr>
              <p:nvPr/>
            </p:nvSpPr>
            <p:spPr bwMode="auto">
              <a:xfrm>
                <a:off x="-3469190"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36"/>
              <p:cNvSpPr>
                <a:spLocks noChangeArrowheads="1"/>
              </p:cNvSpPr>
              <p:nvPr/>
            </p:nvSpPr>
            <p:spPr bwMode="auto">
              <a:xfrm>
                <a:off x="-3873978"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37"/>
              <p:cNvSpPr>
                <a:spLocks noChangeArrowheads="1"/>
              </p:cNvSpPr>
              <p:nvPr/>
            </p:nvSpPr>
            <p:spPr bwMode="auto">
              <a:xfrm>
                <a:off x="-3738606" y="4595551"/>
                <a:ext cx="66359"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38"/>
              <p:cNvSpPr>
                <a:spLocks noChangeArrowheads="1"/>
              </p:cNvSpPr>
              <p:nvPr/>
            </p:nvSpPr>
            <p:spPr bwMode="auto">
              <a:xfrm>
                <a:off x="-3603234" y="4595551"/>
                <a:ext cx="65032"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39"/>
              <p:cNvSpPr>
                <a:spLocks noChangeArrowheads="1"/>
              </p:cNvSpPr>
              <p:nvPr/>
            </p:nvSpPr>
            <p:spPr bwMode="auto">
              <a:xfrm>
                <a:off x="-3469190"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140"/>
              <p:cNvSpPr>
                <a:spLocks noChangeArrowheads="1"/>
              </p:cNvSpPr>
              <p:nvPr/>
            </p:nvSpPr>
            <p:spPr bwMode="auto">
              <a:xfrm>
                <a:off x="-3873978"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141"/>
              <p:cNvSpPr>
                <a:spLocks noChangeArrowheads="1"/>
              </p:cNvSpPr>
              <p:nvPr/>
            </p:nvSpPr>
            <p:spPr bwMode="auto">
              <a:xfrm>
                <a:off x="-3738606"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142"/>
              <p:cNvSpPr>
                <a:spLocks noChangeArrowheads="1"/>
              </p:cNvSpPr>
              <p:nvPr/>
            </p:nvSpPr>
            <p:spPr bwMode="auto">
              <a:xfrm>
                <a:off x="-3603234" y="4831788"/>
                <a:ext cx="65032"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143"/>
              <p:cNvSpPr>
                <a:spLocks noChangeArrowheads="1"/>
              </p:cNvSpPr>
              <p:nvPr/>
            </p:nvSpPr>
            <p:spPr bwMode="auto">
              <a:xfrm>
                <a:off x="-3469190"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144"/>
              <p:cNvSpPr>
                <a:spLocks noChangeArrowheads="1"/>
              </p:cNvSpPr>
              <p:nvPr/>
            </p:nvSpPr>
            <p:spPr bwMode="auto">
              <a:xfrm>
                <a:off x="-3873978"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145"/>
              <p:cNvSpPr>
                <a:spLocks noChangeArrowheads="1"/>
              </p:cNvSpPr>
              <p:nvPr/>
            </p:nvSpPr>
            <p:spPr bwMode="auto">
              <a:xfrm>
                <a:off x="-3738606"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146"/>
              <p:cNvSpPr>
                <a:spLocks noChangeArrowheads="1"/>
              </p:cNvSpPr>
              <p:nvPr/>
            </p:nvSpPr>
            <p:spPr bwMode="auto">
              <a:xfrm>
                <a:off x="-3603234" y="5068025"/>
                <a:ext cx="65032" cy="164570"/>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147"/>
              <p:cNvSpPr>
                <a:spLocks noChangeArrowheads="1"/>
              </p:cNvSpPr>
              <p:nvPr/>
            </p:nvSpPr>
            <p:spPr bwMode="auto">
              <a:xfrm>
                <a:off x="-3469190" y="5068025"/>
                <a:ext cx="66359" cy="164570"/>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148"/>
              <p:cNvSpPr>
                <a:spLocks noChangeArrowheads="1"/>
              </p:cNvSpPr>
              <p:nvPr/>
            </p:nvSpPr>
            <p:spPr bwMode="auto">
              <a:xfrm>
                <a:off x="-3873978" y="5305589"/>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149"/>
              <p:cNvSpPr>
                <a:spLocks noChangeArrowheads="1"/>
              </p:cNvSpPr>
              <p:nvPr/>
            </p:nvSpPr>
            <p:spPr bwMode="auto">
              <a:xfrm>
                <a:off x="-3738606" y="5305589"/>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150"/>
              <p:cNvSpPr>
                <a:spLocks noChangeArrowheads="1"/>
              </p:cNvSpPr>
              <p:nvPr/>
            </p:nvSpPr>
            <p:spPr bwMode="auto">
              <a:xfrm>
                <a:off x="-3603234" y="5305589"/>
                <a:ext cx="65032"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151"/>
              <p:cNvSpPr>
                <a:spLocks noChangeArrowheads="1"/>
              </p:cNvSpPr>
              <p:nvPr/>
            </p:nvSpPr>
            <p:spPr bwMode="auto">
              <a:xfrm>
                <a:off x="-3469190" y="5305589"/>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152"/>
              <p:cNvSpPr>
                <a:spLocks noChangeArrowheads="1"/>
              </p:cNvSpPr>
              <p:nvPr/>
            </p:nvSpPr>
            <p:spPr bwMode="auto">
              <a:xfrm>
                <a:off x="-3873978" y="5541826"/>
                <a:ext cx="66359" cy="159261"/>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53"/>
              <p:cNvSpPr>
                <a:spLocks noChangeArrowheads="1"/>
              </p:cNvSpPr>
              <p:nvPr/>
            </p:nvSpPr>
            <p:spPr bwMode="auto">
              <a:xfrm>
                <a:off x="-3738606" y="5541826"/>
                <a:ext cx="66359" cy="159261"/>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54"/>
              <p:cNvSpPr>
                <a:spLocks noChangeArrowheads="1"/>
              </p:cNvSpPr>
              <p:nvPr/>
            </p:nvSpPr>
            <p:spPr bwMode="auto">
              <a:xfrm>
                <a:off x="-3603234" y="5541826"/>
                <a:ext cx="65032" cy="159261"/>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55"/>
              <p:cNvSpPr>
                <a:spLocks noChangeArrowheads="1"/>
              </p:cNvSpPr>
              <p:nvPr/>
            </p:nvSpPr>
            <p:spPr bwMode="auto">
              <a:xfrm>
                <a:off x="-3469190" y="5541826"/>
                <a:ext cx="66359" cy="159261"/>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56"/>
              <p:cNvSpPr>
                <a:spLocks noChangeArrowheads="1"/>
              </p:cNvSpPr>
              <p:nvPr/>
            </p:nvSpPr>
            <p:spPr bwMode="auto">
              <a:xfrm>
                <a:off x="-3873978" y="5774081"/>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157"/>
              <p:cNvSpPr>
                <a:spLocks noChangeArrowheads="1"/>
              </p:cNvSpPr>
              <p:nvPr/>
            </p:nvSpPr>
            <p:spPr bwMode="auto">
              <a:xfrm>
                <a:off x="-3738606" y="5774081"/>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158"/>
              <p:cNvSpPr>
                <a:spLocks noChangeArrowheads="1"/>
              </p:cNvSpPr>
              <p:nvPr/>
            </p:nvSpPr>
            <p:spPr bwMode="auto">
              <a:xfrm>
                <a:off x="-3603234" y="5774081"/>
                <a:ext cx="65032"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Rectangle 159"/>
              <p:cNvSpPr>
                <a:spLocks noChangeArrowheads="1"/>
              </p:cNvSpPr>
              <p:nvPr/>
            </p:nvSpPr>
            <p:spPr bwMode="auto">
              <a:xfrm>
                <a:off x="-3469190" y="5774081"/>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115"/>
              <p:cNvSpPr>
                <a:spLocks/>
              </p:cNvSpPr>
              <p:nvPr/>
            </p:nvSpPr>
            <p:spPr bwMode="auto">
              <a:xfrm>
                <a:off x="-2697163" y="3548411"/>
                <a:ext cx="601210" cy="2545519"/>
              </a:xfrm>
              <a:custGeom>
                <a:avLst/>
                <a:gdLst>
                  <a:gd name="T0" fmla="*/ 0 w 453"/>
                  <a:gd name="T1" fmla="*/ 318 h 1918"/>
                  <a:gd name="T2" fmla="*/ 453 w 453"/>
                  <a:gd name="T3" fmla="*/ 0 h 1918"/>
                  <a:gd name="T4" fmla="*/ 453 w 453"/>
                  <a:gd name="T5" fmla="*/ 1918 h 1918"/>
                  <a:gd name="T6" fmla="*/ 0 w 453"/>
                  <a:gd name="T7" fmla="*/ 1918 h 1918"/>
                  <a:gd name="T8" fmla="*/ 0 w 453"/>
                  <a:gd name="T9" fmla="*/ 318 h 1918"/>
                </a:gdLst>
                <a:ahLst/>
                <a:cxnLst>
                  <a:cxn ang="0">
                    <a:pos x="T0" y="T1"/>
                  </a:cxn>
                  <a:cxn ang="0">
                    <a:pos x="T2" y="T3"/>
                  </a:cxn>
                  <a:cxn ang="0">
                    <a:pos x="T4" y="T5"/>
                  </a:cxn>
                  <a:cxn ang="0">
                    <a:pos x="T6" y="T7"/>
                  </a:cxn>
                  <a:cxn ang="0">
                    <a:pos x="T8" y="T9"/>
                  </a:cxn>
                </a:cxnLst>
                <a:rect l="0" t="0" r="r" b="b"/>
                <a:pathLst>
                  <a:path w="453" h="1918">
                    <a:moveTo>
                      <a:pt x="0" y="318"/>
                    </a:moveTo>
                    <a:lnTo>
                      <a:pt x="453" y="0"/>
                    </a:lnTo>
                    <a:lnTo>
                      <a:pt x="453" y="1918"/>
                    </a:lnTo>
                    <a:lnTo>
                      <a:pt x="0" y="1918"/>
                    </a:lnTo>
                    <a:lnTo>
                      <a:pt x="0" y="318"/>
                    </a:lnTo>
                    <a:close/>
                  </a:path>
                </a:pathLst>
              </a:custGeom>
              <a:solidFill>
                <a:srgbClr val="9B4F94"/>
              </a:solidFill>
              <a:ln>
                <a:noFill/>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Line 160"/>
              <p:cNvSpPr>
                <a:spLocks noChangeShapeType="1"/>
              </p:cNvSpPr>
              <p:nvPr/>
            </p:nvSpPr>
            <p:spPr bwMode="auto">
              <a:xfrm>
                <a:off x="-2187529"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1" name="Line 161"/>
              <p:cNvSpPr>
                <a:spLocks noChangeShapeType="1"/>
              </p:cNvSpPr>
              <p:nvPr/>
            </p:nvSpPr>
            <p:spPr bwMode="auto">
              <a:xfrm>
                <a:off x="-2292375"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2" name="Line 162"/>
              <p:cNvSpPr>
                <a:spLocks noChangeShapeType="1"/>
              </p:cNvSpPr>
              <p:nvPr/>
            </p:nvSpPr>
            <p:spPr bwMode="auto">
              <a:xfrm>
                <a:off x="-2401203"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3" name="Line 163"/>
              <p:cNvSpPr>
                <a:spLocks noChangeShapeType="1"/>
              </p:cNvSpPr>
              <p:nvPr/>
            </p:nvSpPr>
            <p:spPr bwMode="auto">
              <a:xfrm>
                <a:off x="-2507377"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4" name="Line 164"/>
              <p:cNvSpPr>
                <a:spLocks noChangeShapeType="1"/>
              </p:cNvSpPr>
              <p:nvPr/>
            </p:nvSpPr>
            <p:spPr bwMode="auto">
              <a:xfrm>
                <a:off x="-2612224"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8" name="Isosceles Triangle 197"/>
            <p:cNvSpPr/>
            <p:nvPr/>
          </p:nvSpPr>
          <p:spPr bwMode="auto">
            <a:xfrm rot="10800000">
              <a:off x="608878" y="5312101"/>
              <a:ext cx="511264" cy="771991"/>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9" name="Isosceles Triangle 198"/>
          <p:cNvSpPr/>
          <p:nvPr/>
        </p:nvSpPr>
        <p:spPr bwMode="auto">
          <a:xfrm rot="10800000" flipH="1">
            <a:off x="4967244" y="5415227"/>
            <a:ext cx="385182" cy="553640"/>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p:cNvSpPr/>
          <p:nvPr/>
        </p:nvSpPr>
        <p:spPr bwMode="auto">
          <a:xfrm>
            <a:off x="6093488" y="4377"/>
            <a:ext cx="6098512" cy="6849246"/>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3" name="TextBox 202"/>
          <p:cNvSpPr txBox="1"/>
          <p:nvPr/>
        </p:nvSpPr>
        <p:spPr>
          <a:xfrm>
            <a:off x="6093490" y="6162"/>
            <a:ext cx="6099747" cy="6847460"/>
          </a:xfrm>
          <a:prstGeom prst="rect">
            <a:avLst/>
          </a:prstGeom>
          <a:noFill/>
        </p:spPr>
        <p:txBody>
          <a:bodyPr wrap="square" lIns="179285" tIns="0" bIns="0" rtlCol="0" anchor="ctr" anchorCtr="0">
            <a:noAutofit/>
          </a:bodyPr>
          <a:lstStyle/>
          <a:p>
            <a:pPr marL="0" marR="0" lvl="0" indent="0" algn="ctr" defTabSz="914367" rtl="0" eaLnBrk="1" fontAlgn="auto" latinLnBrk="0" hangingPunct="1">
              <a:lnSpc>
                <a:spcPct val="100000"/>
              </a:lnSpc>
              <a:spcBef>
                <a:spcPts val="0"/>
              </a:spcBef>
              <a:spcAft>
                <a:spcPts val="1088"/>
              </a:spcAft>
              <a:buClrTx/>
              <a:buSzTx/>
              <a:buFontTx/>
              <a:buNone/>
              <a:tabLst/>
              <a:defRPr/>
            </a:pPr>
            <a:r>
              <a:rPr kumimoji="0" lang="en-US" sz="2745" b="0" i="0" u="none" strike="noStrike" kern="1200" cap="none" spc="39"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Plan &amp; Track Work</a:t>
            </a:r>
          </a:p>
          <a:p>
            <a:pPr marL="0" marR="0" lvl="0" indent="0" algn="ctr" defTabSz="914367" rtl="0" eaLnBrk="1" fontAlgn="auto" latinLnBrk="0" hangingPunct="1">
              <a:lnSpc>
                <a:spcPct val="100000"/>
              </a:lnSpc>
              <a:spcBef>
                <a:spcPts val="0"/>
              </a:spcBef>
              <a:spcAft>
                <a:spcPts val="1088"/>
              </a:spcAft>
              <a:buClrTx/>
              <a:buSzTx/>
              <a:buFontTx/>
              <a:buNone/>
              <a:tabLst/>
              <a:defRPr/>
            </a:pPr>
            <a:r>
              <a:rPr kumimoji="0" lang="en-US" sz="2745" b="0" i="0" u="none" strike="noStrike" kern="1200" cap="none" spc="39"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Source Code Management</a:t>
            </a:r>
          </a:p>
          <a:p>
            <a:pPr marL="0" marR="0" lvl="0" indent="0" algn="ctr" defTabSz="914367" rtl="0" eaLnBrk="1" fontAlgn="auto" latinLnBrk="0" hangingPunct="1">
              <a:lnSpc>
                <a:spcPct val="100000"/>
              </a:lnSpc>
              <a:spcBef>
                <a:spcPts val="0"/>
              </a:spcBef>
              <a:spcAft>
                <a:spcPts val="1088"/>
              </a:spcAft>
              <a:buClrTx/>
              <a:buSzTx/>
              <a:buFontTx/>
              <a:buNone/>
              <a:tabLst/>
              <a:defRPr/>
            </a:pPr>
            <a:r>
              <a:rPr kumimoji="0" lang="en-US" sz="2745" b="0" i="0" u="none" strike="noStrike" kern="1200" cap="none" spc="39"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Package Management</a:t>
            </a:r>
          </a:p>
          <a:p>
            <a:pPr marL="0" marR="0" lvl="0" indent="0" algn="ctr" defTabSz="914367" rtl="0" eaLnBrk="1" fontAlgn="auto" latinLnBrk="0" hangingPunct="1">
              <a:lnSpc>
                <a:spcPct val="100000"/>
              </a:lnSpc>
              <a:spcBef>
                <a:spcPts val="0"/>
              </a:spcBef>
              <a:spcAft>
                <a:spcPts val="1088"/>
              </a:spcAft>
              <a:buClrTx/>
              <a:buSzTx/>
              <a:buFontTx/>
              <a:buNone/>
              <a:tabLst/>
              <a:defRPr/>
            </a:pPr>
            <a:r>
              <a:rPr kumimoji="0" lang="en-US" sz="2745" b="0" i="0" u="none" strike="noStrike" kern="1200" cap="none" spc="0"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Quality Management</a:t>
            </a:r>
          </a:p>
          <a:p>
            <a:pPr marL="0" marR="0" lvl="0" indent="0" algn="ctr" defTabSz="914367" rtl="0" eaLnBrk="1" fontAlgn="auto" latinLnBrk="0" hangingPunct="1">
              <a:lnSpc>
                <a:spcPct val="100000"/>
              </a:lnSpc>
              <a:spcBef>
                <a:spcPts val="0"/>
              </a:spcBef>
              <a:spcAft>
                <a:spcPts val="1088"/>
              </a:spcAft>
              <a:buClrTx/>
              <a:buSzTx/>
              <a:buFontTx/>
              <a:buNone/>
              <a:tabLst/>
              <a:defRPr/>
            </a:pPr>
            <a:r>
              <a:rPr kumimoji="0" lang="en-US" sz="2745" b="0" i="0" u="none" strike="noStrike" kern="1200" cap="none" spc="39"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Cross-platform Build</a:t>
            </a:r>
          </a:p>
          <a:p>
            <a:pPr marL="0" marR="0" lvl="0" indent="0" algn="ctr" defTabSz="914367" rtl="0" eaLnBrk="1" fontAlgn="auto" latinLnBrk="0" hangingPunct="1">
              <a:lnSpc>
                <a:spcPct val="100000"/>
              </a:lnSpc>
              <a:spcBef>
                <a:spcPts val="0"/>
              </a:spcBef>
              <a:spcAft>
                <a:spcPts val="1088"/>
              </a:spcAft>
              <a:buClrTx/>
              <a:buSzTx/>
              <a:buFontTx/>
              <a:buNone/>
              <a:tabLst/>
              <a:defRPr/>
            </a:pPr>
            <a:r>
              <a:rPr kumimoji="0" lang="en-US" sz="2745" b="0" i="0" u="none" strike="noStrike" kern="1200" cap="none" spc="39"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Continuous Deployment</a:t>
            </a:r>
          </a:p>
          <a:p>
            <a:pPr marL="0" marR="0" lvl="0" indent="0" algn="ctr" defTabSz="914367" rtl="0" eaLnBrk="1" fontAlgn="auto" latinLnBrk="0" hangingPunct="1">
              <a:lnSpc>
                <a:spcPct val="100000"/>
              </a:lnSpc>
              <a:spcBef>
                <a:spcPts val="0"/>
              </a:spcBef>
              <a:spcAft>
                <a:spcPts val="1088"/>
              </a:spcAft>
              <a:buClrTx/>
              <a:buSzTx/>
              <a:buFontTx/>
              <a:buNone/>
              <a:tabLst/>
              <a:defRPr/>
            </a:pPr>
            <a:r>
              <a:rPr kumimoji="0" lang="en-US" sz="2745" b="0" i="0" u="none" strike="noStrike" kern="1200" cap="none" spc="39"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Release Management</a:t>
            </a:r>
          </a:p>
          <a:p>
            <a:pPr marL="0" marR="0" lvl="0" indent="0" algn="ctr" defTabSz="914367" rtl="0" eaLnBrk="1" fontAlgn="auto" latinLnBrk="0" hangingPunct="1">
              <a:lnSpc>
                <a:spcPct val="100000"/>
              </a:lnSpc>
              <a:spcBef>
                <a:spcPts val="0"/>
              </a:spcBef>
              <a:spcAft>
                <a:spcPts val="1088"/>
              </a:spcAft>
              <a:buClrTx/>
              <a:buSzTx/>
              <a:buFontTx/>
              <a:buNone/>
              <a:tabLst/>
              <a:defRPr/>
            </a:pPr>
            <a:r>
              <a:rPr kumimoji="0" lang="en-US" sz="2745" b="0" i="0" u="none" strike="noStrike" kern="1200" cap="none" spc="39"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Feedback Management</a:t>
            </a:r>
          </a:p>
          <a:p>
            <a:pPr marL="0" marR="0" lvl="0" indent="0" algn="ctr" defTabSz="914367" rtl="0" eaLnBrk="1" fontAlgn="auto" latinLnBrk="0" hangingPunct="1">
              <a:lnSpc>
                <a:spcPct val="100000"/>
              </a:lnSpc>
              <a:spcBef>
                <a:spcPts val="0"/>
              </a:spcBef>
              <a:spcAft>
                <a:spcPts val="1088"/>
              </a:spcAft>
              <a:buClrTx/>
              <a:buSzTx/>
              <a:buFontTx/>
              <a:buNone/>
              <a:tabLst/>
              <a:defRPr/>
            </a:pPr>
            <a:r>
              <a:rPr kumimoji="0" lang="en-US" sz="2745" b="0" i="0" u="none" strike="noStrike" kern="1200" cap="none" spc="39"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Application Telemetry</a:t>
            </a:r>
          </a:p>
          <a:p>
            <a:pPr marL="0" marR="0" lvl="0" indent="0" algn="ctr" defTabSz="914367" rtl="0" eaLnBrk="1" fontAlgn="auto" latinLnBrk="0" hangingPunct="1">
              <a:lnSpc>
                <a:spcPct val="100000"/>
              </a:lnSpc>
              <a:spcBef>
                <a:spcPts val="0"/>
              </a:spcBef>
              <a:spcAft>
                <a:spcPts val="1088"/>
              </a:spcAft>
              <a:buClrTx/>
              <a:buSzTx/>
              <a:buFontTx/>
              <a:buNone/>
              <a:tabLst/>
              <a:defRPr/>
            </a:pPr>
            <a:r>
              <a:rPr kumimoji="0" lang="en-US" sz="2745" b="0" i="0" u="none" strike="noStrike" kern="1200" cap="none" spc="39" normalizeH="0" baseline="0" noProof="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Extend, Customize &amp; Integrate</a:t>
            </a:r>
          </a:p>
        </p:txBody>
      </p:sp>
      <p:sp>
        <p:nvSpPr>
          <p:cNvPr id="100" name="Freeform 8"/>
          <p:cNvSpPr>
            <a:spLocks/>
          </p:cNvSpPr>
          <p:nvPr/>
        </p:nvSpPr>
        <p:spPr bwMode="auto">
          <a:xfrm>
            <a:off x="2994308" y="2233767"/>
            <a:ext cx="561822" cy="337716"/>
          </a:xfrm>
          <a:custGeom>
            <a:avLst/>
            <a:gdLst>
              <a:gd name="T0" fmla="*/ 660 w 660"/>
              <a:gd name="T1" fmla="*/ 295 h 399"/>
              <a:gd name="T2" fmla="*/ 660 w 660"/>
              <a:gd name="T3" fmla="*/ 295 h 399"/>
              <a:gd name="T4" fmla="*/ 597 w 660"/>
              <a:gd name="T5" fmla="*/ 200 h 399"/>
              <a:gd name="T6" fmla="*/ 496 w 660"/>
              <a:gd name="T7" fmla="*/ 113 h 399"/>
              <a:gd name="T8" fmla="*/ 488 w 660"/>
              <a:gd name="T9" fmla="*/ 114 h 399"/>
              <a:gd name="T10" fmla="*/ 488 w 660"/>
              <a:gd name="T11" fmla="*/ 113 h 399"/>
              <a:gd name="T12" fmla="*/ 375 w 660"/>
              <a:gd name="T13" fmla="*/ 0 h 399"/>
              <a:gd name="T14" fmla="*/ 273 w 660"/>
              <a:gd name="T15" fmla="*/ 63 h 399"/>
              <a:gd name="T16" fmla="*/ 237 w 660"/>
              <a:gd name="T17" fmla="*/ 56 h 399"/>
              <a:gd name="T18" fmla="*/ 134 w 660"/>
              <a:gd name="T19" fmla="*/ 159 h 399"/>
              <a:gd name="T20" fmla="*/ 134 w 660"/>
              <a:gd name="T21" fmla="*/ 160 h 399"/>
              <a:gd name="T22" fmla="*/ 119 w 660"/>
              <a:gd name="T23" fmla="*/ 159 h 399"/>
              <a:gd name="T24" fmla="*/ 0 w 660"/>
              <a:gd name="T25" fmla="*/ 277 h 399"/>
              <a:gd name="T26" fmla="*/ 116 w 660"/>
              <a:gd name="T27" fmla="*/ 398 h 399"/>
              <a:gd name="T28" fmla="*/ 572 w 660"/>
              <a:gd name="T29" fmla="*/ 399 h 399"/>
              <a:gd name="T30" fmla="*/ 660 w 660"/>
              <a:gd name="T31" fmla="*/ 29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0" h="399">
                <a:moveTo>
                  <a:pt x="660" y="295"/>
                </a:moveTo>
                <a:lnTo>
                  <a:pt x="660" y="295"/>
                </a:lnTo>
                <a:cubicBezTo>
                  <a:pt x="660" y="252"/>
                  <a:pt x="634" y="216"/>
                  <a:pt x="597" y="200"/>
                </a:cubicBezTo>
                <a:cubicBezTo>
                  <a:pt x="589" y="151"/>
                  <a:pt x="547" y="113"/>
                  <a:pt x="496" y="113"/>
                </a:cubicBezTo>
                <a:cubicBezTo>
                  <a:pt x="493" y="113"/>
                  <a:pt x="491" y="114"/>
                  <a:pt x="488" y="114"/>
                </a:cubicBezTo>
                <a:lnTo>
                  <a:pt x="488" y="113"/>
                </a:lnTo>
                <a:cubicBezTo>
                  <a:pt x="488" y="51"/>
                  <a:pt x="437" y="0"/>
                  <a:pt x="375" y="0"/>
                </a:cubicBezTo>
                <a:cubicBezTo>
                  <a:pt x="330" y="0"/>
                  <a:pt x="292" y="26"/>
                  <a:pt x="273" y="63"/>
                </a:cubicBezTo>
                <a:cubicBezTo>
                  <a:pt x="262" y="59"/>
                  <a:pt x="250" y="56"/>
                  <a:pt x="237" y="56"/>
                </a:cubicBezTo>
                <a:cubicBezTo>
                  <a:pt x="180" y="56"/>
                  <a:pt x="134" y="102"/>
                  <a:pt x="134" y="159"/>
                </a:cubicBezTo>
                <a:lnTo>
                  <a:pt x="134" y="160"/>
                </a:lnTo>
                <a:cubicBezTo>
                  <a:pt x="129" y="159"/>
                  <a:pt x="124" y="159"/>
                  <a:pt x="119" y="159"/>
                </a:cubicBezTo>
                <a:cubicBezTo>
                  <a:pt x="53" y="159"/>
                  <a:pt x="0" y="212"/>
                  <a:pt x="0" y="277"/>
                </a:cubicBezTo>
                <a:cubicBezTo>
                  <a:pt x="0" y="342"/>
                  <a:pt x="50" y="398"/>
                  <a:pt x="116" y="398"/>
                </a:cubicBezTo>
                <a:lnTo>
                  <a:pt x="572" y="399"/>
                </a:lnTo>
                <a:cubicBezTo>
                  <a:pt x="621" y="390"/>
                  <a:pt x="660" y="346"/>
                  <a:pt x="660" y="295"/>
                </a:cubicBezTo>
                <a:close/>
              </a:path>
            </a:pathLst>
          </a:custGeom>
          <a:solidFill>
            <a:srgbClr val="B4D5EE"/>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 name="Group 1"/>
          <p:cNvGrpSpPr/>
          <p:nvPr/>
        </p:nvGrpSpPr>
        <p:grpSpPr>
          <a:xfrm>
            <a:off x="4371627" y="2163733"/>
            <a:ext cx="2097883" cy="1265267"/>
            <a:chOff x="4383087" y="2278856"/>
            <a:chExt cx="2139950" cy="1290638"/>
          </a:xfrm>
        </p:grpSpPr>
        <p:sp>
          <p:nvSpPr>
            <p:cNvPr id="222" name="Freeform 6"/>
            <p:cNvSpPr>
              <a:spLocks/>
            </p:cNvSpPr>
            <p:nvPr/>
          </p:nvSpPr>
          <p:spPr bwMode="auto">
            <a:xfrm>
              <a:off x="4383087" y="2278856"/>
              <a:ext cx="2139950" cy="1290638"/>
            </a:xfrm>
            <a:custGeom>
              <a:avLst/>
              <a:gdLst>
                <a:gd name="T0" fmla="*/ 2466 w 2466"/>
                <a:gd name="T1" fmla="*/ 1102 h 1489"/>
                <a:gd name="T2" fmla="*/ 2466 w 2466"/>
                <a:gd name="T3" fmla="*/ 1102 h 1489"/>
                <a:gd name="T4" fmla="*/ 2229 w 2466"/>
                <a:gd name="T5" fmla="*/ 748 h 1489"/>
                <a:gd name="T6" fmla="*/ 1851 w 2466"/>
                <a:gd name="T7" fmla="*/ 424 h 1489"/>
                <a:gd name="T8" fmla="*/ 1823 w 2466"/>
                <a:gd name="T9" fmla="*/ 425 h 1489"/>
                <a:gd name="T10" fmla="*/ 1823 w 2466"/>
                <a:gd name="T11" fmla="*/ 424 h 1489"/>
                <a:gd name="T12" fmla="*/ 1400 w 2466"/>
                <a:gd name="T13" fmla="*/ 0 h 1489"/>
                <a:gd name="T14" fmla="*/ 1020 w 2466"/>
                <a:gd name="T15" fmla="*/ 235 h 1489"/>
                <a:gd name="T16" fmla="*/ 884 w 2466"/>
                <a:gd name="T17" fmla="*/ 211 h 1489"/>
                <a:gd name="T18" fmla="*/ 502 w 2466"/>
                <a:gd name="T19" fmla="*/ 593 h 1489"/>
                <a:gd name="T20" fmla="*/ 502 w 2466"/>
                <a:gd name="T21" fmla="*/ 598 h 1489"/>
                <a:gd name="T22" fmla="*/ 442 w 2466"/>
                <a:gd name="T23" fmla="*/ 593 h 1489"/>
                <a:gd name="T24" fmla="*/ 0 w 2466"/>
                <a:gd name="T25" fmla="*/ 1035 h 1489"/>
                <a:gd name="T26" fmla="*/ 432 w 2466"/>
                <a:gd name="T27" fmla="*/ 1488 h 1489"/>
                <a:gd name="T28" fmla="*/ 2138 w 2466"/>
                <a:gd name="T29" fmla="*/ 1489 h 1489"/>
                <a:gd name="T30" fmla="*/ 2466 w 2466"/>
                <a:gd name="T31" fmla="*/ 1102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6" h="1489">
                  <a:moveTo>
                    <a:pt x="2466" y="1102"/>
                  </a:moveTo>
                  <a:lnTo>
                    <a:pt x="2466" y="1102"/>
                  </a:lnTo>
                  <a:cubicBezTo>
                    <a:pt x="2466" y="942"/>
                    <a:pt x="2368" y="806"/>
                    <a:pt x="2229" y="748"/>
                  </a:cubicBezTo>
                  <a:cubicBezTo>
                    <a:pt x="2201" y="565"/>
                    <a:pt x="2042" y="424"/>
                    <a:pt x="1851" y="424"/>
                  </a:cubicBezTo>
                  <a:cubicBezTo>
                    <a:pt x="1842" y="424"/>
                    <a:pt x="1832" y="424"/>
                    <a:pt x="1823" y="425"/>
                  </a:cubicBezTo>
                  <a:lnTo>
                    <a:pt x="1823" y="424"/>
                  </a:lnTo>
                  <a:cubicBezTo>
                    <a:pt x="1823" y="190"/>
                    <a:pt x="1634" y="0"/>
                    <a:pt x="1400" y="0"/>
                  </a:cubicBezTo>
                  <a:cubicBezTo>
                    <a:pt x="1233" y="0"/>
                    <a:pt x="1089" y="96"/>
                    <a:pt x="1020" y="235"/>
                  </a:cubicBezTo>
                  <a:cubicBezTo>
                    <a:pt x="978" y="220"/>
                    <a:pt x="932" y="211"/>
                    <a:pt x="884" y="211"/>
                  </a:cubicBezTo>
                  <a:cubicBezTo>
                    <a:pt x="673" y="211"/>
                    <a:pt x="502" y="382"/>
                    <a:pt x="502" y="593"/>
                  </a:cubicBezTo>
                  <a:cubicBezTo>
                    <a:pt x="502" y="595"/>
                    <a:pt x="502" y="596"/>
                    <a:pt x="502" y="598"/>
                  </a:cubicBezTo>
                  <a:cubicBezTo>
                    <a:pt x="482" y="595"/>
                    <a:pt x="462" y="593"/>
                    <a:pt x="442" y="593"/>
                  </a:cubicBezTo>
                  <a:cubicBezTo>
                    <a:pt x="198" y="593"/>
                    <a:pt x="0" y="791"/>
                    <a:pt x="0" y="1035"/>
                  </a:cubicBezTo>
                  <a:cubicBezTo>
                    <a:pt x="0" y="1280"/>
                    <a:pt x="188" y="1488"/>
                    <a:pt x="432" y="1488"/>
                  </a:cubicBezTo>
                  <a:lnTo>
                    <a:pt x="2138" y="1489"/>
                  </a:lnTo>
                  <a:cubicBezTo>
                    <a:pt x="2318" y="1458"/>
                    <a:pt x="2466" y="1291"/>
                    <a:pt x="2466" y="1102"/>
                  </a:cubicBezTo>
                  <a:close/>
                </a:path>
              </a:pathLst>
            </a:custGeom>
            <a:solidFill>
              <a:srgbClr val="CBE7F8"/>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7"/>
            <p:cNvSpPr>
              <a:spLocks noEditPoints="1"/>
            </p:cNvSpPr>
            <p:nvPr/>
          </p:nvSpPr>
          <p:spPr bwMode="auto">
            <a:xfrm>
              <a:off x="5037137" y="2645569"/>
              <a:ext cx="1485900" cy="923925"/>
            </a:xfrm>
            <a:custGeom>
              <a:avLst/>
              <a:gdLst>
                <a:gd name="T0" fmla="*/ 1384 w 1712"/>
                <a:gd name="T1" fmla="*/ 1065 h 1065"/>
                <a:gd name="T2" fmla="*/ 1384 w 1712"/>
                <a:gd name="T3" fmla="*/ 1065 h 1065"/>
                <a:gd name="T4" fmla="*/ 0 w 1712"/>
                <a:gd name="T5" fmla="*/ 1064 h 1065"/>
                <a:gd name="T6" fmla="*/ 1069 w 1712"/>
                <a:gd name="T7" fmla="*/ 1 h 1065"/>
                <a:gd name="T8" fmla="*/ 1097 w 1712"/>
                <a:gd name="T9" fmla="*/ 0 h 1065"/>
                <a:gd name="T10" fmla="*/ 1475 w 1712"/>
                <a:gd name="T11" fmla="*/ 324 h 1065"/>
                <a:gd name="T12" fmla="*/ 1712 w 1712"/>
                <a:gd name="T13" fmla="*/ 678 h 1065"/>
                <a:gd name="T14" fmla="*/ 1384 w 1712"/>
                <a:gd name="T15" fmla="*/ 1065 h 1065"/>
                <a:gd name="T16" fmla="*/ 1069 w 1712"/>
                <a:gd name="T17" fmla="*/ 1 h 1065"/>
                <a:gd name="T18" fmla="*/ 1069 w 1712"/>
                <a:gd name="T19" fmla="*/ 1 h 1065"/>
                <a:gd name="T20" fmla="*/ 1069 w 1712"/>
                <a:gd name="T21" fmla="*/ 1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2" h="1065">
                  <a:moveTo>
                    <a:pt x="1384" y="1065"/>
                  </a:moveTo>
                  <a:lnTo>
                    <a:pt x="1384" y="1065"/>
                  </a:lnTo>
                  <a:lnTo>
                    <a:pt x="0" y="1064"/>
                  </a:lnTo>
                  <a:lnTo>
                    <a:pt x="1069" y="1"/>
                  </a:lnTo>
                  <a:cubicBezTo>
                    <a:pt x="1078" y="0"/>
                    <a:pt x="1088" y="0"/>
                    <a:pt x="1097" y="0"/>
                  </a:cubicBezTo>
                  <a:cubicBezTo>
                    <a:pt x="1288" y="0"/>
                    <a:pt x="1447" y="141"/>
                    <a:pt x="1475" y="324"/>
                  </a:cubicBezTo>
                  <a:cubicBezTo>
                    <a:pt x="1614" y="382"/>
                    <a:pt x="1712" y="518"/>
                    <a:pt x="1712" y="678"/>
                  </a:cubicBezTo>
                  <a:cubicBezTo>
                    <a:pt x="1712" y="867"/>
                    <a:pt x="1564" y="1034"/>
                    <a:pt x="1384" y="1065"/>
                  </a:cubicBezTo>
                  <a:close/>
                  <a:moveTo>
                    <a:pt x="1069" y="1"/>
                  </a:moveTo>
                  <a:lnTo>
                    <a:pt x="1069" y="1"/>
                  </a:lnTo>
                  <a:lnTo>
                    <a:pt x="1069" y="1"/>
                  </a:lnTo>
                  <a:close/>
                </a:path>
              </a:pathLst>
            </a:custGeom>
            <a:solidFill>
              <a:srgbClr val="B0D7F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de-DE"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7" name="Group 96"/>
          <p:cNvGrpSpPr/>
          <p:nvPr/>
        </p:nvGrpSpPr>
        <p:grpSpPr>
          <a:xfrm>
            <a:off x="2207596" y="1337342"/>
            <a:ext cx="2289674" cy="597616"/>
            <a:chOff x="2251862" y="1359694"/>
            <a:chExt cx="2335587" cy="609599"/>
          </a:xfrm>
        </p:grpSpPr>
        <p:pic>
          <p:nvPicPr>
            <p:cNvPr id="98" name="Picture 97"/>
            <p:cNvPicPr>
              <a:picLocks noChangeAspect="1"/>
            </p:cNvPicPr>
            <p:nvPr/>
          </p:nvPicPr>
          <p:blipFill rotWithShape="1">
            <a:blip r:embed="rId5">
              <a:lum bright="70000" contrast="-70000"/>
            </a:blip>
            <a:srcRect r="44359" b="54837"/>
            <a:stretch/>
          </p:blipFill>
          <p:spPr>
            <a:xfrm>
              <a:off x="3182379" y="1367486"/>
              <a:ext cx="716612" cy="601807"/>
            </a:xfrm>
            <a:prstGeom prst="rect">
              <a:avLst/>
            </a:prstGeom>
          </p:spPr>
        </p:pic>
        <p:pic>
          <p:nvPicPr>
            <p:cNvPr id="99" name="Picture 98"/>
            <p:cNvPicPr>
              <a:picLocks noChangeAspect="1"/>
            </p:cNvPicPr>
            <p:nvPr/>
          </p:nvPicPr>
          <p:blipFill>
            <a:blip r:embed="rId6"/>
            <a:stretch>
              <a:fillRect/>
            </a:stretch>
          </p:blipFill>
          <p:spPr>
            <a:xfrm>
              <a:off x="2725268" y="1359694"/>
              <a:ext cx="521169" cy="521169"/>
            </a:xfrm>
            <a:prstGeom prst="rect">
              <a:avLst/>
            </a:prstGeom>
          </p:spPr>
        </p:pic>
        <p:sp>
          <p:nvSpPr>
            <p:cNvPr id="103" name="Freeform 102"/>
            <p:cNvSpPr>
              <a:spLocks noChangeAspect="1" noEditPoints="1"/>
            </p:cNvSpPr>
            <p:nvPr/>
          </p:nvSpPr>
          <p:spPr bwMode="black">
            <a:xfrm>
              <a:off x="2251862" y="1460390"/>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pic>
          <p:nvPicPr>
            <p:cNvPr id="105" name="Picture 104"/>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3953111" y="1424846"/>
              <a:ext cx="634338" cy="405753"/>
            </a:xfrm>
            <a:prstGeom prst="rect">
              <a:avLst/>
            </a:prstGeom>
          </p:spPr>
        </p:pic>
      </p:grpSp>
      <p:grpSp>
        <p:nvGrpSpPr>
          <p:cNvPr id="107" name="Group 106"/>
          <p:cNvGrpSpPr/>
          <p:nvPr/>
        </p:nvGrpSpPr>
        <p:grpSpPr>
          <a:xfrm>
            <a:off x="2207596" y="4773637"/>
            <a:ext cx="2289674" cy="597617"/>
            <a:chOff x="2251862" y="4864894"/>
            <a:chExt cx="2335587" cy="609600"/>
          </a:xfrm>
        </p:grpSpPr>
        <p:pic>
          <p:nvPicPr>
            <p:cNvPr id="108" name="Picture 107"/>
            <p:cNvPicPr>
              <a:picLocks noChangeAspect="1"/>
            </p:cNvPicPr>
            <p:nvPr/>
          </p:nvPicPr>
          <p:blipFill rotWithShape="1">
            <a:blip r:embed="rId5">
              <a:duotone>
                <a:prstClr val="black"/>
                <a:schemeClr val="accent1">
                  <a:tint val="45000"/>
                  <a:satMod val="400000"/>
                </a:schemeClr>
              </a:duotone>
            </a:blip>
            <a:srcRect r="44359" b="54837"/>
            <a:stretch/>
          </p:blipFill>
          <p:spPr>
            <a:xfrm>
              <a:off x="3182379" y="4872687"/>
              <a:ext cx="716612" cy="601807"/>
            </a:xfrm>
            <a:prstGeom prst="rect">
              <a:avLst/>
            </a:prstGeom>
          </p:spPr>
        </p:pic>
        <p:pic>
          <p:nvPicPr>
            <p:cNvPr id="109" name="Picture 108"/>
            <p:cNvPicPr>
              <a:picLocks noChangeAspect="1"/>
            </p:cNvPicPr>
            <p:nvPr/>
          </p:nvPicPr>
          <p:blipFill>
            <a:blip r:embed="rId6">
              <a:duotone>
                <a:prstClr val="black"/>
                <a:schemeClr val="accent1">
                  <a:tint val="45000"/>
                  <a:satMod val="400000"/>
                </a:schemeClr>
              </a:duotone>
            </a:blip>
            <a:stretch>
              <a:fillRect/>
            </a:stretch>
          </p:blipFill>
          <p:spPr>
            <a:xfrm>
              <a:off x="2725268" y="4864894"/>
              <a:ext cx="521169" cy="521169"/>
            </a:xfrm>
            <a:prstGeom prst="rect">
              <a:avLst/>
            </a:prstGeom>
          </p:spPr>
        </p:pic>
        <p:sp>
          <p:nvSpPr>
            <p:cNvPr id="111" name="Freeform 110"/>
            <p:cNvSpPr>
              <a:spLocks noChangeAspect="1" noEditPoints="1"/>
            </p:cNvSpPr>
            <p:nvPr/>
          </p:nvSpPr>
          <p:spPr bwMode="black">
            <a:xfrm>
              <a:off x="2251862" y="4925422"/>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C1ABEF"/>
            </a:solidFill>
            <a:ln>
              <a:noFill/>
            </a:ln>
            <a:extLst/>
          </p:spPr>
          <p:txBody>
            <a:bodyPr vert="horz" wrap="square" lIns="89642" tIns="44821" rIns="89642" bIns="44821" numCol="1" anchor="t" anchorCtr="0" compatLnSpc="1">
              <a:prstTxWarp prst="textNoShape">
                <a:avLst/>
              </a:prstTxWarp>
            </a:bodyPr>
            <a:lstStyle/>
            <a:p>
              <a:pPr marL="0" marR="0" lvl="0" indent="0" algn="l" defTabSz="91385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pic>
          <p:nvPicPr>
            <p:cNvPr id="112" name="Picture 111"/>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3953111" y="4941094"/>
              <a:ext cx="634338" cy="405753"/>
            </a:xfrm>
            <a:prstGeom prst="rect">
              <a:avLst/>
            </a:prstGeom>
          </p:spPr>
        </p:pic>
      </p:grpSp>
      <p:pic>
        <p:nvPicPr>
          <p:cNvPr id="114" name="Picture 113" descr="KeynoteIllustrations_BrianHa 2.png"/>
          <p:cNvPicPr>
            <a:picLocks noChangeAspect="1"/>
          </p:cNvPicPr>
          <p:nvPr/>
        </p:nvPicPr>
        <p:blipFill rotWithShape="1">
          <a:blip r:embed="rId9">
            <a:extLst>
              <a:ext uri="{28A0092B-C50C-407E-A947-70E740481C1C}">
                <a14:useLocalDpi xmlns:a14="http://schemas.microsoft.com/office/drawing/2010/main" val="0"/>
              </a:ext>
            </a:extLst>
          </a:blip>
          <a:srcRect r="13369"/>
          <a:stretch/>
        </p:blipFill>
        <p:spPr>
          <a:xfrm>
            <a:off x="3675631" y="3706733"/>
            <a:ext cx="2420369" cy="3233265"/>
          </a:xfrm>
          <a:prstGeom prst="rect">
            <a:avLst/>
          </a:prstGeom>
        </p:spPr>
      </p:pic>
    </p:spTree>
    <p:extLst>
      <p:ext uri="{BB962C8B-B14F-4D97-AF65-F5344CB8AC3E}">
        <p14:creationId xmlns:p14="http://schemas.microsoft.com/office/powerpoint/2010/main" val="288085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71100" y="183148"/>
            <a:ext cx="2541685" cy="2068273"/>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14171" y="6339076"/>
            <a:ext cx="4029333" cy="514549"/>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9187" y="3508418"/>
            <a:ext cx="3181956" cy="3166435"/>
          </a:xfrm>
          <a:prstGeom prst="rect">
            <a:avLst/>
          </a:prstGeom>
        </p:spPr>
      </p:pic>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7633" y="2023522"/>
            <a:ext cx="4765175" cy="1660826"/>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684" y="1808624"/>
            <a:ext cx="5397686" cy="2025588"/>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8186" y="1996660"/>
            <a:ext cx="1548024" cy="1550149"/>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175" b="1" i="0" u="none" strike="noStrike" kern="0" cap="none" spc="0" normalizeH="0" baseline="0" noProof="0" dirty="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49" normalizeH="0" baseline="0" noProof="0" dirty="0">
                  <a:ln>
                    <a:noFill/>
                  </a:ln>
                  <a:solidFill>
                    <a:srgbClr val="E6E6E6">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5160" y="2137181"/>
            <a:ext cx="942060" cy="471030"/>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90519" y="3057108"/>
            <a:ext cx="1070973" cy="25100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5877" y="1956017"/>
            <a:ext cx="954193" cy="588738"/>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10136" y="3751854"/>
            <a:ext cx="863544" cy="535644"/>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2864" y="3846763"/>
            <a:ext cx="852654" cy="52267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4781" y="3801541"/>
            <a:ext cx="522676" cy="52267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7811" y="3924163"/>
            <a:ext cx="1070973" cy="25100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11010" y="3829361"/>
            <a:ext cx="697238" cy="470637"/>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21283" y="3811838"/>
            <a:ext cx="1149977" cy="475660"/>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7695760" y="3664977"/>
            <a:ext cx="833849" cy="584813"/>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7435" y="4812351"/>
            <a:ext cx="1406244" cy="467576"/>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6005" y="4812351"/>
            <a:ext cx="1313889" cy="467576"/>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6512" y="5229467"/>
            <a:ext cx="1543947" cy="519425"/>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27306" y="5179786"/>
            <a:ext cx="974177" cy="608256"/>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583" y="5251261"/>
            <a:ext cx="1934710" cy="59332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6146" y="5198876"/>
            <a:ext cx="1223830" cy="543260"/>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58371" y="3829327"/>
            <a:ext cx="1673452" cy="345846"/>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6487" y="5753534"/>
            <a:ext cx="1840484" cy="44269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6009" y="5742137"/>
            <a:ext cx="1619196" cy="457031"/>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7373" y="1899133"/>
            <a:ext cx="648449" cy="800271"/>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2177" y="2245383"/>
            <a:ext cx="1049306" cy="288210"/>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5483" y="2981296"/>
            <a:ext cx="596938" cy="596938"/>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3517" y="3001529"/>
            <a:ext cx="1427791" cy="453777"/>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3901" y="3470972"/>
            <a:ext cx="1286402" cy="43278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2273" y="1475072"/>
            <a:ext cx="887583" cy="554189"/>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4594" y="2091898"/>
            <a:ext cx="1003540" cy="445474"/>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4872" y="2977131"/>
            <a:ext cx="1011223" cy="355449"/>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8625" y="3720319"/>
            <a:ext cx="0" cy="679675"/>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2802" y="795082"/>
            <a:ext cx="1035315" cy="292126"/>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0643" y="774428"/>
            <a:ext cx="1193876" cy="307447"/>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326" y="755930"/>
            <a:ext cx="1119317" cy="388504"/>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39108" y="2001135"/>
            <a:ext cx="1575918" cy="1575918"/>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62" tIns="140449" rIns="175562" bIns="140449" numCol="1" spcCol="0" rtlCol="0" fromWordArt="0" anchor="t" anchorCtr="0" forceAA="0" compatLnSpc="1">
              <a:prstTxWarp prst="textNoShape">
                <a:avLst/>
              </a:prstTxWarp>
              <a:noAutofit/>
            </a:bodyPr>
            <a:lstStyle/>
            <a:p>
              <a:pPr marL="0" marR="0" lvl="0" indent="0" algn="ctr" defTabSz="895108" rtl="0" eaLnBrk="1" fontAlgn="base" latinLnBrk="0" hangingPunct="1">
                <a:lnSpc>
                  <a:spcPct val="90000"/>
                </a:lnSpc>
                <a:spcBef>
                  <a:spcPct val="0"/>
                </a:spcBef>
                <a:spcAft>
                  <a:spcPct val="0"/>
                </a:spcAft>
                <a:buClrTx/>
                <a:buSzTx/>
                <a:buFontTx/>
                <a:buNone/>
                <a:tabLst/>
                <a:defRPr/>
              </a:pPr>
              <a:endParaRPr kumimoji="0" lang="en-CA" sz="230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53" name="Title 1">
            <a:extLst>
              <a:ext uri="{FF2B5EF4-FFF2-40B4-BE49-F238E27FC236}">
                <a16:creationId xmlns:a16="http://schemas.microsoft.com/office/drawing/2014/main" id="{F6E187E8-DC3E-455F-B736-7CA7DC451326}"/>
              </a:ext>
            </a:extLst>
          </p:cNvPr>
          <p:cNvSpPr>
            <a:spLocks noGrp="1"/>
          </p:cNvSpPr>
          <p:nvPr>
            <p:ph type="title"/>
          </p:nvPr>
        </p:nvSpPr>
        <p:spPr>
          <a:xfrm>
            <a:off x="131757" y="158395"/>
            <a:ext cx="11642613" cy="898517"/>
          </a:xfrm>
        </p:spPr>
        <p:txBody>
          <a:bodyPr/>
          <a:lstStyle/>
          <a:p>
            <a:r>
              <a:rPr lang="en-US" sz="3600" dirty="0"/>
              <a:t>Azure DevOps </a:t>
            </a:r>
            <a:br>
              <a:rPr lang="en-US" sz="3600" dirty="0"/>
            </a:br>
            <a:r>
              <a:rPr lang="en-US" sz="3600" dirty="0"/>
              <a:t>and OSS</a:t>
            </a:r>
          </a:p>
        </p:txBody>
      </p:sp>
    </p:spTree>
    <p:extLst>
      <p:ext uri="{BB962C8B-B14F-4D97-AF65-F5344CB8AC3E}">
        <p14:creationId xmlns:p14="http://schemas.microsoft.com/office/powerpoint/2010/main" val="969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par>
                          <p:cTn id="70" fill="hold">
                            <p:stCondLst>
                              <p:cond delay="3000"/>
                            </p:stCondLst>
                            <p:childTnLst>
                              <p:par>
                                <p:cTn id="71" presetID="10" presetClass="entr" presetSubtype="0" fill="hold"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500"/>
                                        <p:tgtEl>
                                          <p:spTgt spid="44"/>
                                        </p:tgtEl>
                                      </p:cBhvr>
                                    </p:animEffect>
                                  </p:childTnLst>
                                </p:cTn>
                              </p:par>
                              <p:par>
                                <p:cTn id="80" presetID="10" presetClass="entr" presetSubtype="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500"/>
                                        <p:tgtEl>
                                          <p:spTgt spid="46"/>
                                        </p:tgtEl>
                                      </p:cBhvr>
                                    </p:animEffect>
                                  </p:childTnLst>
                                </p:cTn>
                              </p:par>
                              <p:par>
                                <p:cTn id="92" presetID="10" presetClass="entr" presetSubtype="0"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childTnLst>
                          </p:cTn>
                        </p:par>
                        <p:par>
                          <p:cTn id="95" fill="hold">
                            <p:stCondLst>
                              <p:cond delay="3500"/>
                            </p:stCondLst>
                            <p:childTnLst>
                              <p:par>
                                <p:cTn id="96" presetID="10" presetClass="entr" presetSubtype="0" fill="hold" nodeType="after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fade">
                                      <p:cBhvr>
                                        <p:cTn id="98" dur="500"/>
                                        <p:tgtEl>
                                          <p:spTgt spid="60"/>
                                        </p:tgtEl>
                                      </p:cBhvr>
                                    </p:animEffect>
                                  </p:childTnLst>
                                </p:cTn>
                              </p:par>
                              <p:par>
                                <p:cTn id="99" presetID="10" presetClass="entr" presetSubtype="0" fill="hold" nodeType="with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nodeType="clickEffect">
                                  <p:stCondLst>
                                    <p:cond delay="0"/>
                                  </p:stCondLst>
                                  <p:childTnLst>
                                    <p:set>
                                      <p:cBhvr>
                                        <p:cTn id="108" dur="1" fill="hold">
                                          <p:stCondLst>
                                            <p:cond delay="0"/>
                                          </p:stCondLst>
                                        </p:cTn>
                                        <p:tgtEl>
                                          <p:spTgt spid="68"/>
                                        </p:tgtEl>
                                        <p:attrNameLst>
                                          <p:attrName>style.visibility</p:attrName>
                                        </p:attrNameLst>
                                      </p:cBhvr>
                                      <p:to>
                                        <p:strVal val="visible"/>
                                      </p:to>
                                    </p:set>
                                    <p:anim calcmode="lin" valueType="num">
                                      <p:cBhvr>
                                        <p:cTn id="109" dur="500" fill="hold"/>
                                        <p:tgtEl>
                                          <p:spTgt spid="68"/>
                                        </p:tgtEl>
                                        <p:attrNameLst>
                                          <p:attrName>ppt_w</p:attrName>
                                        </p:attrNameLst>
                                      </p:cBhvr>
                                      <p:tavLst>
                                        <p:tav tm="0">
                                          <p:val>
                                            <p:fltVal val="0"/>
                                          </p:val>
                                        </p:tav>
                                        <p:tav tm="100000">
                                          <p:val>
                                            <p:strVal val="#ppt_w"/>
                                          </p:val>
                                        </p:tav>
                                      </p:tavLst>
                                    </p:anim>
                                    <p:anim calcmode="lin" valueType="num">
                                      <p:cBhvr>
                                        <p:cTn id="110" dur="500" fill="hold"/>
                                        <p:tgtEl>
                                          <p:spTgt spid="68"/>
                                        </p:tgtEl>
                                        <p:attrNameLst>
                                          <p:attrName>ppt_h</p:attrName>
                                        </p:attrNameLst>
                                      </p:cBhvr>
                                      <p:tavLst>
                                        <p:tav tm="0">
                                          <p:val>
                                            <p:fltVal val="0"/>
                                          </p:val>
                                        </p:tav>
                                        <p:tav tm="100000">
                                          <p:val>
                                            <p:strVal val="#ppt_h"/>
                                          </p:val>
                                        </p:tav>
                                      </p:tavLst>
                                    </p:anim>
                                    <p:animEffect transition="in" filter="fade">
                                      <p:cBhvr>
                                        <p:cTn id="1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915BC-560E-44B5-AD08-9A706EA9FA10}"/>
              </a:ext>
            </a:extLst>
          </p:cNvPr>
          <p:cNvSpPr>
            <a:spLocks noGrp="1"/>
          </p:cNvSpPr>
          <p:nvPr>
            <p:ph type="title"/>
          </p:nvPr>
        </p:nvSpPr>
        <p:spPr/>
        <p:txBody>
          <a:bodyPr/>
          <a:lstStyle/>
          <a:p>
            <a:r>
              <a:rPr lang="de-DE" err="1"/>
              <a:t>DevOps</a:t>
            </a:r>
            <a:r>
              <a:rPr lang="de-DE"/>
              <a:t> Vision on Azure</a:t>
            </a:r>
            <a:endParaRPr lang="en-US"/>
          </a:p>
        </p:txBody>
      </p:sp>
      <p:sp>
        <p:nvSpPr>
          <p:cNvPr id="3" name="Right Arrow 5">
            <a:extLst>
              <a:ext uri="{FF2B5EF4-FFF2-40B4-BE49-F238E27FC236}">
                <a16:creationId xmlns:a16="http://schemas.microsoft.com/office/drawing/2014/main" id="{E3663C63-A032-4089-9639-DEF5FB5CC2F6}"/>
              </a:ext>
            </a:extLst>
          </p:cNvPr>
          <p:cNvSpPr/>
          <p:nvPr/>
        </p:nvSpPr>
        <p:spPr>
          <a:xfrm>
            <a:off x="815537" y="1696598"/>
            <a:ext cx="2671418" cy="942701"/>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cxnSp>
        <p:nvCxnSpPr>
          <p:cNvPr id="4" name="Straight Arrow Connector 3">
            <a:extLst>
              <a:ext uri="{FF2B5EF4-FFF2-40B4-BE49-F238E27FC236}">
                <a16:creationId xmlns:a16="http://schemas.microsoft.com/office/drawing/2014/main" id="{71E7ABE2-C9BB-4335-B262-F3B323E6462B}"/>
              </a:ext>
            </a:extLst>
          </p:cNvPr>
          <p:cNvCxnSpPr>
            <a:cxnSpLocks/>
          </p:cNvCxnSpPr>
          <p:nvPr/>
        </p:nvCxnSpPr>
        <p:spPr>
          <a:xfrm>
            <a:off x="4135183" y="2829723"/>
            <a:ext cx="785993" cy="669023"/>
          </a:xfrm>
          <a:prstGeom prst="straightConnector1">
            <a:avLst/>
          </a:prstGeom>
          <a:noFill/>
          <a:ln w="76200" cap="flat" cmpd="sng" algn="ctr">
            <a:solidFill>
              <a:srgbClr val="89CBFF"/>
            </a:solidFill>
            <a:prstDash val="solid"/>
            <a:miter lim="800000"/>
            <a:headEnd type="triangle" w="med" len="lg"/>
            <a:tailEnd type="triangle" w="med" len="lg"/>
          </a:ln>
          <a:effectLst/>
        </p:spPr>
      </p:cxnSp>
      <p:sp>
        <p:nvSpPr>
          <p:cNvPr id="5" name="Right Arrow 5">
            <a:extLst>
              <a:ext uri="{FF2B5EF4-FFF2-40B4-BE49-F238E27FC236}">
                <a16:creationId xmlns:a16="http://schemas.microsoft.com/office/drawing/2014/main" id="{70ECD497-D364-4255-9510-CA1E35052975}"/>
              </a:ext>
            </a:extLst>
          </p:cNvPr>
          <p:cNvSpPr/>
          <p:nvPr/>
        </p:nvSpPr>
        <p:spPr>
          <a:xfrm>
            <a:off x="2958223" y="1696598"/>
            <a:ext cx="2671418" cy="942701"/>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grpSp>
        <p:nvGrpSpPr>
          <p:cNvPr id="6" name="Group 5">
            <a:extLst>
              <a:ext uri="{FF2B5EF4-FFF2-40B4-BE49-F238E27FC236}">
                <a16:creationId xmlns:a16="http://schemas.microsoft.com/office/drawing/2014/main" id="{C05E65B8-EAC1-4452-A68C-61C617C15556}"/>
              </a:ext>
            </a:extLst>
          </p:cNvPr>
          <p:cNvGrpSpPr/>
          <p:nvPr/>
        </p:nvGrpSpPr>
        <p:grpSpPr>
          <a:xfrm>
            <a:off x="2707129" y="1395705"/>
            <a:ext cx="1481594" cy="1525159"/>
            <a:chOff x="2777875" y="1412218"/>
            <a:chExt cx="1483698" cy="1527326"/>
          </a:xfrm>
        </p:grpSpPr>
        <p:sp>
          <p:nvSpPr>
            <p:cNvPr id="7" name="Rounded Rectangle 12">
              <a:extLst>
                <a:ext uri="{FF2B5EF4-FFF2-40B4-BE49-F238E27FC236}">
                  <a16:creationId xmlns:a16="http://schemas.microsoft.com/office/drawing/2014/main" id="{9BCA7CA9-E8D9-4451-97F0-D98F9691B620}"/>
                </a:ext>
              </a:extLst>
            </p:cNvPr>
            <p:cNvSpPr/>
            <p:nvPr/>
          </p:nvSpPr>
          <p:spPr>
            <a:xfrm>
              <a:off x="2777875"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sp>
          <p:nvSpPr>
            <p:cNvPr id="8" name="TextBox 7">
              <a:extLst>
                <a:ext uri="{FF2B5EF4-FFF2-40B4-BE49-F238E27FC236}">
                  <a16:creationId xmlns:a16="http://schemas.microsoft.com/office/drawing/2014/main" id="{67BBFFF8-568F-4F6C-A0C0-1153BA14C7AF}"/>
                </a:ext>
              </a:extLst>
            </p:cNvPr>
            <p:cNvSpPr txBox="1"/>
            <p:nvPr/>
          </p:nvSpPr>
          <p:spPr>
            <a:xfrm>
              <a:off x="2825969" y="1794022"/>
              <a:ext cx="1387510" cy="899200"/>
            </a:xfrm>
            <a:prstGeom prst="rect">
              <a:avLst/>
            </a:prstGeom>
          </p:spPr>
          <p:txBody>
            <a:bodyPr vert="horz" wrap="square" lIns="91260" tIns="91260" rIns="91260" bIns="91260" rtlCol="0" anchor="t">
              <a:noAutofit/>
            </a:bodyPr>
            <a:lstStyle/>
            <a:p>
              <a:pPr marL="232863" indent="-232863" algn="ctr" defTabSz="895076">
                <a:defRPr/>
              </a:pPr>
              <a:r>
                <a:rPr lang="en-US" sz="1598" kern="0">
                  <a:solidFill>
                    <a:prstClr val="white"/>
                  </a:solidFill>
                  <a:latin typeface="Segoe UI"/>
                  <a:ea typeface="Segoe UI" panose="020B0502040204020203" pitchFamily="34" charset="0"/>
                  <a:cs typeface="Segoe UI" panose="020B0502040204020203" pitchFamily="34" charset="0"/>
                </a:rPr>
                <a:t>Build/CI,</a:t>
              </a:r>
            </a:p>
            <a:p>
              <a:pPr marL="232863" indent="-232863" algn="ctr" defTabSz="895076">
                <a:defRPr/>
              </a:pPr>
              <a:r>
                <a:rPr lang="en-US" sz="1598" kern="0">
                  <a:solidFill>
                    <a:prstClr val="white"/>
                  </a:solidFill>
                  <a:latin typeface="Segoe UI"/>
                  <a:ea typeface="Segoe UI" panose="020B0502040204020203" pitchFamily="34" charset="0"/>
                  <a:cs typeface="Segoe UI" panose="020B0502040204020203" pitchFamily="34" charset="0"/>
                </a:rPr>
                <a:t>Integrate,</a:t>
              </a:r>
            </a:p>
            <a:p>
              <a:pPr marL="232863" indent="-232863" algn="ctr" defTabSz="895076">
                <a:defRPr/>
              </a:pPr>
              <a:r>
                <a:rPr lang="en-US" sz="1598" kern="0">
                  <a:solidFill>
                    <a:prstClr val="white"/>
                  </a:solidFill>
                  <a:latin typeface="Segoe UI"/>
                  <a:ea typeface="Segoe UI" panose="020B0502040204020203" pitchFamily="34" charset="0"/>
                  <a:cs typeface="Segoe UI" panose="020B0502040204020203" pitchFamily="34" charset="0"/>
                </a:rPr>
                <a:t>Test</a:t>
              </a:r>
            </a:p>
          </p:txBody>
        </p:sp>
        <p:sp>
          <p:nvSpPr>
            <p:cNvPr id="9" name="TextBox 8">
              <a:extLst>
                <a:ext uri="{FF2B5EF4-FFF2-40B4-BE49-F238E27FC236}">
                  <a16:creationId xmlns:a16="http://schemas.microsoft.com/office/drawing/2014/main" id="{E8A1026D-EF72-457F-B964-70D7A6F2DA05}"/>
                </a:ext>
              </a:extLst>
            </p:cNvPr>
            <p:cNvSpPr txBox="1"/>
            <p:nvPr/>
          </p:nvSpPr>
          <p:spPr>
            <a:xfrm>
              <a:off x="3081795" y="1412218"/>
              <a:ext cx="967141" cy="390626"/>
            </a:xfrm>
            <a:prstGeom prst="rect">
              <a:avLst/>
            </a:prstGeom>
          </p:spPr>
          <p:txBody>
            <a:bodyPr vert="horz" wrap="square" lIns="91260" tIns="91260" rIns="91260" bIns="91260" rtlCol="0" anchor="t">
              <a:noAutofit/>
            </a:bodyPr>
            <a:lstStyle/>
            <a:p>
              <a:pPr marL="232863" indent="-232863" algn="ctr" defTabSz="895076">
                <a:defRPr/>
              </a:pPr>
              <a:endParaRPr lang="en-US" sz="1998" b="1" kern="0">
                <a:solidFill>
                  <a:prstClr val="white"/>
                </a:solidFill>
                <a:latin typeface="Segoe UI"/>
                <a:ea typeface="Segoe UI" panose="020B0502040204020203" pitchFamily="34" charset="0"/>
                <a:cs typeface="Segoe UI" panose="020B0502040204020203" pitchFamily="34" charset="0"/>
              </a:endParaRPr>
            </a:p>
          </p:txBody>
        </p:sp>
        <p:pic>
          <p:nvPicPr>
            <p:cNvPr id="10" name="Picture 4" descr="https://zapier.cachefly.net/storage/services/59152a3a91bfe0ddd2fc9b978448593a.128x128.png">
              <a:extLst>
                <a:ext uri="{FF2B5EF4-FFF2-40B4-BE49-F238E27FC236}">
                  <a16:creationId xmlns:a16="http://schemas.microsoft.com/office/drawing/2014/main" id="{4782452D-57DE-4072-BC15-6E91D5B23EA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2851964" y="2583249"/>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ight Arrow 5">
            <a:extLst>
              <a:ext uri="{FF2B5EF4-FFF2-40B4-BE49-F238E27FC236}">
                <a16:creationId xmlns:a16="http://schemas.microsoft.com/office/drawing/2014/main" id="{60A352A9-4ADF-4E23-A8B2-393F027BBFE8}"/>
              </a:ext>
            </a:extLst>
          </p:cNvPr>
          <p:cNvSpPr/>
          <p:nvPr/>
        </p:nvSpPr>
        <p:spPr>
          <a:xfrm rot="16200000">
            <a:off x="310561" y="3341227"/>
            <a:ext cx="1911376" cy="942701"/>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grpSp>
        <p:nvGrpSpPr>
          <p:cNvPr id="12" name="Group 11">
            <a:extLst>
              <a:ext uri="{FF2B5EF4-FFF2-40B4-BE49-F238E27FC236}">
                <a16:creationId xmlns:a16="http://schemas.microsoft.com/office/drawing/2014/main" id="{92EF29CE-E64B-4B7F-A605-0073F9E89A1C}"/>
              </a:ext>
            </a:extLst>
          </p:cNvPr>
          <p:cNvGrpSpPr/>
          <p:nvPr/>
        </p:nvGrpSpPr>
        <p:grpSpPr>
          <a:xfrm>
            <a:off x="185798" y="4759619"/>
            <a:ext cx="2617382" cy="1784221"/>
            <a:chOff x="252964" y="4780912"/>
            <a:chExt cx="2621099" cy="1786754"/>
          </a:xfrm>
        </p:grpSpPr>
        <p:sp>
          <p:nvSpPr>
            <p:cNvPr id="13" name="Rounded Rectangle 11">
              <a:extLst>
                <a:ext uri="{FF2B5EF4-FFF2-40B4-BE49-F238E27FC236}">
                  <a16:creationId xmlns:a16="http://schemas.microsoft.com/office/drawing/2014/main" id="{04F1D1A6-E011-4D29-A7FA-EE57A7EE5A90}"/>
                </a:ext>
              </a:extLst>
            </p:cNvPr>
            <p:cNvSpPr/>
            <p:nvPr/>
          </p:nvSpPr>
          <p:spPr>
            <a:xfrm>
              <a:off x="300269" y="4780912"/>
              <a:ext cx="2573794" cy="178675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grpSp>
          <p:nvGrpSpPr>
            <p:cNvPr id="14" name="Group 13">
              <a:extLst>
                <a:ext uri="{FF2B5EF4-FFF2-40B4-BE49-F238E27FC236}">
                  <a16:creationId xmlns:a16="http://schemas.microsoft.com/office/drawing/2014/main" id="{CC7FACF0-2410-4934-867E-3FF5587AD957}"/>
                </a:ext>
              </a:extLst>
            </p:cNvPr>
            <p:cNvGrpSpPr/>
            <p:nvPr/>
          </p:nvGrpSpPr>
          <p:grpSpPr>
            <a:xfrm>
              <a:off x="1756065" y="5902498"/>
              <a:ext cx="658373" cy="378242"/>
              <a:chOff x="2195243" y="5902498"/>
              <a:chExt cx="658373" cy="378242"/>
            </a:xfrm>
          </p:grpSpPr>
          <p:sp>
            <p:nvSpPr>
              <p:cNvPr id="26" name="Rectangle 30">
                <a:extLst>
                  <a:ext uri="{FF2B5EF4-FFF2-40B4-BE49-F238E27FC236}">
                    <a16:creationId xmlns:a16="http://schemas.microsoft.com/office/drawing/2014/main" id="{49625AF3-600B-4619-8868-7612E41B49AA}"/>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27" name="Oval 31">
                <a:extLst>
                  <a:ext uri="{FF2B5EF4-FFF2-40B4-BE49-F238E27FC236}">
                    <a16:creationId xmlns:a16="http://schemas.microsoft.com/office/drawing/2014/main" id="{5ED1B04F-B2E1-48E2-97EC-51257286D3E2}"/>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28" name="Rectangle 32">
                <a:extLst>
                  <a:ext uri="{FF2B5EF4-FFF2-40B4-BE49-F238E27FC236}">
                    <a16:creationId xmlns:a16="http://schemas.microsoft.com/office/drawing/2014/main" id="{CE1B7D0A-E6CB-4572-B618-A4E3B0609157}"/>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29" name="Freeform 33">
                <a:extLst>
                  <a:ext uri="{FF2B5EF4-FFF2-40B4-BE49-F238E27FC236}">
                    <a16:creationId xmlns:a16="http://schemas.microsoft.com/office/drawing/2014/main" id="{1A751855-05BD-4483-BFE8-8DB30B4E80B8}"/>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30" name="Freeform 38">
                <a:extLst>
                  <a:ext uri="{FF2B5EF4-FFF2-40B4-BE49-F238E27FC236}">
                    <a16:creationId xmlns:a16="http://schemas.microsoft.com/office/drawing/2014/main" id="{F3CC44A8-B811-4836-855A-C0869316B4DB}"/>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31" name="Freeform 39">
                <a:extLst>
                  <a:ext uri="{FF2B5EF4-FFF2-40B4-BE49-F238E27FC236}">
                    <a16:creationId xmlns:a16="http://schemas.microsoft.com/office/drawing/2014/main" id="{2F61B0CA-5131-4119-89FF-81CFFCFC1BEF}"/>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grpSp>
        <p:grpSp>
          <p:nvGrpSpPr>
            <p:cNvPr id="15" name="Group 14">
              <a:extLst>
                <a:ext uri="{FF2B5EF4-FFF2-40B4-BE49-F238E27FC236}">
                  <a16:creationId xmlns:a16="http://schemas.microsoft.com/office/drawing/2014/main" id="{4969EBDD-D1B2-418B-88A6-DA312E925F84}"/>
                </a:ext>
              </a:extLst>
            </p:cNvPr>
            <p:cNvGrpSpPr/>
            <p:nvPr/>
          </p:nvGrpSpPr>
          <p:grpSpPr>
            <a:xfrm>
              <a:off x="606413" y="5902498"/>
              <a:ext cx="658373" cy="378242"/>
              <a:chOff x="1392286" y="5902498"/>
              <a:chExt cx="658373" cy="378242"/>
            </a:xfrm>
          </p:grpSpPr>
          <p:sp>
            <p:nvSpPr>
              <p:cNvPr id="18" name="Rectangle 34">
                <a:extLst>
                  <a:ext uri="{FF2B5EF4-FFF2-40B4-BE49-F238E27FC236}">
                    <a16:creationId xmlns:a16="http://schemas.microsoft.com/office/drawing/2014/main" id="{597D04F0-559A-436F-BE66-881F2434A6F5}"/>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19" name="Oval 35">
                <a:extLst>
                  <a:ext uri="{FF2B5EF4-FFF2-40B4-BE49-F238E27FC236}">
                    <a16:creationId xmlns:a16="http://schemas.microsoft.com/office/drawing/2014/main" id="{A29F522C-6E1E-4640-A39D-E3EBC2F435DB}"/>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20" name="Rectangle 36">
                <a:extLst>
                  <a:ext uri="{FF2B5EF4-FFF2-40B4-BE49-F238E27FC236}">
                    <a16:creationId xmlns:a16="http://schemas.microsoft.com/office/drawing/2014/main" id="{24B68470-9D3D-4B30-B8EA-C9646F397529}"/>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21" name="Freeform 37">
                <a:extLst>
                  <a:ext uri="{FF2B5EF4-FFF2-40B4-BE49-F238E27FC236}">
                    <a16:creationId xmlns:a16="http://schemas.microsoft.com/office/drawing/2014/main" id="{11C25C01-B3AE-4B85-BCB0-544043F742FA}"/>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22" name="Freeform 40">
                <a:extLst>
                  <a:ext uri="{FF2B5EF4-FFF2-40B4-BE49-F238E27FC236}">
                    <a16:creationId xmlns:a16="http://schemas.microsoft.com/office/drawing/2014/main" id="{402C3E0A-BB9B-49E9-95FD-E5BE9082143A}"/>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23" name="Freeform 41">
                <a:extLst>
                  <a:ext uri="{FF2B5EF4-FFF2-40B4-BE49-F238E27FC236}">
                    <a16:creationId xmlns:a16="http://schemas.microsoft.com/office/drawing/2014/main" id="{02AE9D9B-AD19-4FC1-9B17-783B54F80101}"/>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24" name="Freeform 42">
                <a:extLst>
                  <a:ext uri="{FF2B5EF4-FFF2-40B4-BE49-F238E27FC236}">
                    <a16:creationId xmlns:a16="http://schemas.microsoft.com/office/drawing/2014/main" id="{A1495593-9E84-4035-AF3D-E2DC8C2FF7D8}"/>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sp>
            <p:nvSpPr>
              <p:cNvPr id="25" name="Freeform 43">
                <a:extLst>
                  <a:ext uri="{FF2B5EF4-FFF2-40B4-BE49-F238E27FC236}">
                    <a16:creationId xmlns:a16="http://schemas.microsoft.com/office/drawing/2014/main" id="{A82C4900-F23B-4302-A3B9-2EA99A8DA9A9}"/>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grpSp>
        <p:sp>
          <p:nvSpPr>
            <p:cNvPr id="16" name="TextBox 15">
              <a:extLst>
                <a:ext uri="{FF2B5EF4-FFF2-40B4-BE49-F238E27FC236}">
                  <a16:creationId xmlns:a16="http://schemas.microsoft.com/office/drawing/2014/main" id="{9D295D32-0E7E-4093-BA34-A0E6C65E6D79}"/>
                </a:ext>
              </a:extLst>
            </p:cNvPr>
            <p:cNvSpPr txBox="1"/>
            <p:nvPr/>
          </p:nvSpPr>
          <p:spPr>
            <a:xfrm>
              <a:off x="252964" y="4876684"/>
              <a:ext cx="967141" cy="390626"/>
            </a:xfrm>
            <a:prstGeom prst="rect">
              <a:avLst/>
            </a:prstGeom>
          </p:spPr>
          <p:txBody>
            <a:bodyPr vert="horz" wrap="square" lIns="91260" tIns="91260" rIns="91260" bIns="91260" rtlCol="0" anchor="t">
              <a:noAutofit/>
            </a:bodyPr>
            <a:lstStyle/>
            <a:p>
              <a:pPr marL="232863" indent="-232863" algn="ctr" defTabSz="895076">
                <a:defRPr/>
              </a:pPr>
              <a:endParaRPr lang="en-US" sz="1998" b="1" kern="0">
                <a:solidFill>
                  <a:prstClr val="white"/>
                </a:solidFill>
                <a:latin typeface="Segoe UI"/>
                <a:ea typeface="Segoe UI" panose="020B0502040204020203" pitchFamily="34" charset="0"/>
                <a:cs typeface="Segoe UI" panose="020B0502040204020203" pitchFamily="34" charset="0"/>
              </a:endParaRPr>
            </a:p>
          </p:txBody>
        </p:sp>
        <p:pic>
          <p:nvPicPr>
            <p:cNvPr id="17" name="Picture 4" descr="https://zapier.cachefly.net/storage/services/59152a3a91bfe0ddd2fc9b978448593a.128x128.png">
              <a:extLst>
                <a:ext uri="{FF2B5EF4-FFF2-40B4-BE49-F238E27FC236}">
                  <a16:creationId xmlns:a16="http://schemas.microsoft.com/office/drawing/2014/main" id="{45654397-E309-4469-922D-5AA6A9E967A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ight Arrow 5">
            <a:extLst>
              <a:ext uri="{FF2B5EF4-FFF2-40B4-BE49-F238E27FC236}">
                <a16:creationId xmlns:a16="http://schemas.microsoft.com/office/drawing/2014/main" id="{F1847E4E-8655-4707-AE33-546460F1DB29}"/>
              </a:ext>
            </a:extLst>
          </p:cNvPr>
          <p:cNvSpPr/>
          <p:nvPr/>
        </p:nvSpPr>
        <p:spPr>
          <a:xfrm>
            <a:off x="5545337" y="1685827"/>
            <a:ext cx="2038190" cy="942701"/>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sp>
        <p:nvSpPr>
          <p:cNvPr id="33" name="Freeform: Shape 32">
            <a:extLst>
              <a:ext uri="{FF2B5EF4-FFF2-40B4-BE49-F238E27FC236}">
                <a16:creationId xmlns:a16="http://schemas.microsoft.com/office/drawing/2014/main" id="{94DD4832-64C6-403A-BFDC-2521002ACBF2}"/>
              </a:ext>
            </a:extLst>
          </p:cNvPr>
          <p:cNvSpPr/>
          <p:nvPr/>
        </p:nvSpPr>
        <p:spPr>
          <a:xfrm rot="16200000">
            <a:off x="6682563" y="2569257"/>
            <a:ext cx="4415423" cy="1200573"/>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sp>
        <p:nvSpPr>
          <p:cNvPr id="34" name="Bent Arrow 14">
            <a:extLst>
              <a:ext uri="{FF2B5EF4-FFF2-40B4-BE49-F238E27FC236}">
                <a16:creationId xmlns:a16="http://schemas.microsoft.com/office/drawing/2014/main" id="{67AB9FC4-7E5D-4738-A946-690E0D6D9E3F}"/>
              </a:ext>
            </a:extLst>
          </p:cNvPr>
          <p:cNvSpPr/>
          <p:nvPr/>
        </p:nvSpPr>
        <p:spPr>
          <a:xfrm rot="10800000">
            <a:off x="2843615" y="2840510"/>
            <a:ext cx="5838608" cy="3118165"/>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sp>
        <p:nvSpPr>
          <p:cNvPr id="35" name="TextBox 34">
            <a:extLst>
              <a:ext uri="{FF2B5EF4-FFF2-40B4-BE49-F238E27FC236}">
                <a16:creationId xmlns:a16="http://schemas.microsoft.com/office/drawing/2014/main" id="{8EEE4820-51D1-4BC5-8890-4B0BBEB070D9}"/>
              </a:ext>
            </a:extLst>
          </p:cNvPr>
          <p:cNvSpPr txBox="1"/>
          <p:nvPr/>
        </p:nvSpPr>
        <p:spPr>
          <a:xfrm>
            <a:off x="4021185" y="5032184"/>
            <a:ext cx="3283801" cy="358591"/>
          </a:xfrm>
          <a:prstGeom prst="rect">
            <a:avLst/>
          </a:prstGeom>
        </p:spPr>
        <p:txBody>
          <a:bodyPr vert="horz" wrap="square" lIns="91260" tIns="91260" rIns="91260" bIns="91260" rtlCol="0" anchor="t">
            <a:noAutofit/>
          </a:bodyPr>
          <a:lstStyle/>
          <a:p>
            <a:pPr algn="ctr" defTabSz="895076">
              <a:defRPr/>
            </a:pPr>
            <a:r>
              <a:rPr lang="en-US" sz="1398" kern="0">
                <a:solidFill>
                  <a:prstClr val="white"/>
                </a:solidFill>
                <a:latin typeface="Segoe UI"/>
                <a:ea typeface="Segoe UI" panose="020B0502040204020203" pitchFamily="34" charset="0"/>
                <a:cs typeface="Segoe UI" panose="020B0502040204020203" pitchFamily="34" charset="0"/>
              </a:rPr>
              <a:t>Monitor and Diagnose</a:t>
            </a:r>
          </a:p>
        </p:txBody>
      </p:sp>
      <p:sp>
        <p:nvSpPr>
          <p:cNvPr id="36" name="AutoShape 21">
            <a:extLst>
              <a:ext uri="{FF2B5EF4-FFF2-40B4-BE49-F238E27FC236}">
                <a16:creationId xmlns:a16="http://schemas.microsoft.com/office/drawing/2014/main" id="{F3097AC5-B36A-4975-88D7-5B767B7174F1}"/>
              </a:ext>
            </a:extLst>
          </p:cNvPr>
          <p:cNvSpPr>
            <a:spLocks noChangeAspect="1" noChangeArrowheads="1" noTextEdit="1"/>
          </p:cNvSpPr>
          <p:nvPr/>
        </p:nvSpPr>
        <p:spPr bwMode="auto">
          <a:xfrm>
            <a:off x="406200" y="5131797"/>
            <a:ext cx="2231425" cy="1439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10" tIns="45655" rIns="91310" bIns="45655" numCol="1" anchor="t" anchorCtr="0" compatLnSpc="1">
            <a:prstTxWarp prst="textNoShape">
              <a:avLst/>
            </a:prstTxWarp>
          </a:bodyPr>
          <a:lstStyle/>
          <a:p>
            <a:pPr defTabSz="913063">
              <a:defRPr/>
            </a:pPr>
            <a:endParaRPr lang="en-US" sz="1798" kern="0">
              <a:solidFill>
                <a:sysClr val="windowText" lastClr="000000"/>
              </a:solidFill>
              <a:latin typeface="Calibri" panose="020F0502020204030204"/>
            </a:endParaRPr>
          </a:p>
        </p:txBody>
      </p:sp>
      <p:cxnSp>
        <p:nvCxnSpPr>
          <p:cNvPr id="37" name="Straight Arrow Connector 36">
            <a:extLst>
              <a:ext uri="{FF2B5EF4-FFF2-40B4-BE49-F238E27FC236}">
                <a16:creationId xmlns:a16="http://schemas.microsoft.com/office/drawing/2014/main" id="{725F19C4-790C-4304-958B-6A2335D9B38A}"/>
              </a:ext>
            </a:extLst>
          </p:cNvPr>
          <p:cNvCxnSpPr>
            <a:cxnSpLocks/>
            <a:stCxn id="61" idx="1"/>
          </p:cNvCxnSpPr>
          <p:nvPr/>
        </p:nvCxnSpPr>
        <p:spPr>
          <a:xfrm flipH="1">
            <a:off x="2906400" y="3864985"/>
            <a:ext cx="2004250" cy="1184571"/>
          </a:xfrm>
          <a:prstGeom prst="straightConnector1">
            <a:avLst/>
          </a:prstGeom>
          <a:noFill/>
          <a:ln w="76200" cap="flat" cmpd="sng" algn="ctr">
            <a:solidFill>
              <a:srgbClr val="89CBFF"/>
            </a:solidFill>
            <a:prstDash val="solid"/>
            <a:miter lim="800000"/>
            <a:headEnd type="none"/>
            <a:tailEnd type="triangle" w="med" len="lg"/>
          </a:ln>
          <a:effectLst/>
        </p:spPr>
      </p:cxnSp>
      <p:grpSp>
        <p:nvGrpSpPr>
          <p:cNvPr id="38" name="Group 37">
            <a:extLst>
              <a:ext uri="{FF2B5EF4-FFF2-40B4-BE49-F238E27FC236}">
                <a16:creationId xmlns:a16="http://schemas.microsoft.com/office/drawing/2014/main" id="{67B4A922-5FBF-4F6D-8DA6-724159267672}"/>
              </a:ext>
            </a:extLst>
          </p:cNvPr>
          <p:cNvGrpSpPr/>
          <p:nvPr/>
        </p:nvGrpSpPr>
        <p:grpSpPr>
          <a:xfrm>
            <a:off x="7494844" y="1444446"/>
            <a:ext cx="1498064" cy="1562465"/>
            <a:chOff x="7572388" y="1461030"/>
            <a:chExt cx="1500191" cy="1564684"/>
          </a:xfrm>
        </p:grpSpPr>
        <p:sp>
          <p:nvSpPr>
            <p:cNvPr id="39" name="Rounded Rectangle 26">
              <a:extLst>
                <a:ext uri="{FF2B5EF4-FFF2-40B4-BE49-F238E27FC236}">
                  <a16:creationId xmlns:a16="http://schemas.microsoft.com/office/drawing/2014/main" id="{D1C39538-B49C-49FE-9F70-9A5DE0AB0734}"/>
                </a:ext>
              </a:extLst>
            </p:cNvPr>
            <p:cNvSpPr/>
            <p:nvPr/>
          </p:nvSpPr>
          <p:spPr>
            <a:xfrm>
              <a:off x="7576828"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sp>
          <p:nvSpPr>
            <p:cNvPr id="40" name="TextBox 39">
              <a:extLst>
                <a:ext uri="{FF2B5EF4-FFF2-40B4-BE49-F238E27FC236}">
                  <a16:creationId xmlns:a16="http://schemas.microsoft.com/office/drawing/2014/main" id="{675D26F9-56B5-4804-A447-6DB3A9FD74FD}"/>
                </a:ext>
              </a:extLst>
            </p:cNvPr>
            <p:cNvSpPr txBox="1"/>
            <p:nvPr/>
          </p:nvSpPr>
          <p:spPr>
            <a:xfrm>
              <a:off x="7572388" y="2437531"/>
              <a:ext cx="1406898" cy="588183"/>
            </a:xfrm>
            <a:prstGeom prst="rect">
              <a:avLst/>
            </a:prstGeom>
          </p:spPr>
          <p:txBody>
            <a:bodyPr vert="horz" wrap="square" lIns="91260" tIns="91260" rIns="91260" bIns="91260" rtlCol="0" anchor="t">
              <a:noAutofit/>
            </a:bodyPr>
            <a:lstStyle/>
            <a:p>
              <a:pPr marL="232863" indent="-232863" defTabSz="895076">
                <a:defRPr/>
              </a:pPr>
              <a:endParaRPr lang="en-US" sz="1099" kern="0">
                <a:solidFill>
                  <a:prstClr val="white"/>
                </a:solidFill>
                <a:latin typeface="Segoe UI"/>
                <a:ea typeface="Segoe UI" pitchFamily="34" charset="0"/>
                <a:cs typeface="Segoe UI" panose="020B0502040204020203" pitchFamily="34" charset="0"/>
              </a:endParaRPr>
            </a:p>
          </p:txBody>
        </p:sp>
        <p:sp>
          <p:nvSpPr>
            <p:cNvPr id="41" name="TextBox 40">
              <a:extLst>
                <a:ext uri="{FF2B5EF4-FFF2-40B4-BE49-F238E27FC236}">
                  <a16:creationId xmlns:a16="http://schemas.microsoft.com/office/drawing/2014/main" id="{19D5AE68-0646-47EB-8A5D-CF2545DFB27C}"/>
                </a:ext>
              </a:extLst>
            </p:cNvPr>
            <p:cNvSpPr txBox="1"/>
            <p:nvPr/>
          </p:nvSpPr>
          <p:spPr>
            <a:xfrm>
              <a:off x="7661199" y="1494207"/>
              <a:ext cx="1411380" cy="427319"/>
            </a:xfrm>
            <a:prstGeom prst="rect">
              <a:avLst/>
            </a:prstGeom>
          </p:spPr>
          <p:txBody>
            <a:bodyPr vert="horz" wrap="square" lIns="91260" tIns="91260" rIns="91260" bIns="91260" rtlCol="0" anchor="t">
              <a:noAutofit/>
            </a:bodyPr>
            <a:lstStyle/>
            <a:p>
              <a:pPr marL="232863" indent="-232863" algn="ctr" defTabSz="895076">
                <a:defRPr/>
              </a:pPr>
              <a:r>
                <a:rPr lang="en-US" sz="1598" kern="0">
                  <a:solidFill>
                    <a:prstClr val="white"/>
                  </a:solidFill>
                  <a:latin typeface="Segoe UI"/>
                  <a:ea typeface="Segoe UI" pitchFamily="34" charset="0"/>
                  <a:cs typeface="Segoe UI" panose="020B0502040204020203" pitchFamily="34" charset="0"/>
                </a:rPr>
                <a:t>Run, Manage,</a:t>
              </a:r>
            </a:p>
            <a:p>
              <a:pPr marL="232863" indent="-232863" algn="ctr" defTabSz="895076">
                <a:defRPr/>
              </a:pPr>
              <a:r>
                <a:rPr lang="de-DE" sz="1598" kern="0">
                  <a:solidFill>
                    <a:prstClr val="white"/>
                  </a:solidFill>
                  <a:latin typeface="Segoe UI"/>
                  <a:ea typeface="Segoe UI" pitchFamily="34" charset="0"/>
                  <a:cs typeface="Segoe UI" panose="020B0502040204020203" pitchFamily="34" charset="0"/>
                </a:rPr>
                <a:t>I</a:t>
              </a:r>
              <a:r>
                <a:rPr lang="en-US" sz="1598" kern="0" err="1">
                  <a:solidFill>
                    <a:prstClr val="white"/>
                  </a:solidFill>
                  <a:latin typeface="Segoe UI"/>
                  <a:ea typeface="Segoe UI" pitchFamily="34" charset="0"/>
                  <a:cs typeface="Segoe UI" panose="020B0502040204020203" pitchFamily="34" charset="0"/>
                </a:rPr>
                <a:t>ntegrate</a:t>
              </a:r>
              <a:endParaRPr lang="en-US" sz="1598" kern="0">
                <a:solidFill>
                  <a:prstClr val="white"/>
                </a:solidFill>
                <a:latin typeface="Segoe UI"/>
                <a:ea typeface="Segoe UI" pitchFamily="34" charset="0"/>
                <a:cs typeface="Segoe UI" panose="020B0502040204020203" pitchFamily="34" charset="0"/>
              </a:endParaRPr>
            </a:p>
          </p:txBody>
        </p:sp>
      </p:grpSp>
      <p:grpSp>
        <p:nvGrpSpPr>
          <p:cNvPr id="42" name="Group 41">
            <a:extLst>
              <a:ext uri="{FF2B5EF4-FFF2-40B4-BE49-F238E27FC236}">
                <a16:creationId xmlns:a16="http://schemas.microsoft.com/office/drawing/2014/main" id="{F115E7E6-D2AD-4C88-8316-83059E6444F4}"/>
              </a:ext>
            </a:extLst>
          </p:cNvPr>
          <p:cNvGrpSpPr/>
          <p:nvPr/>
        </p:nvGrpSpPr>
        <p:grpSpPr>
          <a:xfrm>
            <a:off x="4608453" y="4832728"/>
            <a:ext cx="2066487" cy="1504026"/>
            <a:chOff x="4681901" y="4854122"/>
            <a:chExt cx="2069421" cy="1506161"/>
          </a:xfrm>
        </p:grpSpPr>
        <p:pic>
          <p:nvPicPr>
            <p:cNvPr id="43" name="Picture 42">
              <a:extLst>
                <a:ext uri="{FF2B5EF4-FFF2-40B4-BE49-F238E27FC236}">
                  <a16:creationId xmlns:a16="http://schemas.microsoft.com/office/drawing/2014/main" id="{E8C098A0-5028-4C88-A61E-902DEC5C09B5}"/>
                </a:ext>
              </a:extLst>
            </p:cNvPr>
            <p:cNvPicPr>
              <a:picLocks noChangeAspect="1"/>
            </p:cNvPicPr>
            <p:nvPr/>
          </p:nvPicPr>
          <p:blipFill>
            <a:blip r:embed="rId4">
              <a:duotone>
                <a:prstClr val="black"/>
                <a:srgbClr val="A5A5A5">
                  <a:tint val="45000"/>
                  <a:satMod val="400000"/>
                </a:srgbClr>
              </a:duotone>
            </a:blip>
            <a:stretch>
              <a:fillRect/>
            </a:stretch>
          </p:blipFill>
          <p:spPr>
            <a:xfrm>
              <a:off x="4681901" y="4854122"/>
              <a:ext cx="2069421" cy="1506161"/>
            </a:xfrm>
            <a:prstGeom prst="rect">
              <a:avLst/>
            </a:prstGeom>
          </p:spPr>
        </p:pic>
        <p:sp>
          <p:nvSpPr>
            <p:cNvPr id="44" name="Rectangle 43">
              <a:extLst>
                <a:ext uri="{FF2B5EF4-FFF2-40B4-BE49-F238E27FC236}">
                  <a16:creationId xmlns:a16="http://schemas.microsoft.com/office/drawing/2014/main" id="{E85EB4EA-5D69-4104-87DA-23DE28CB5839}"/>
                </a:ext>
              </a:extLst>
            </p:cNvPr>
            <p:cNvSpPr/>
            <p:nvPr/>
          </p:nvSpPr>
          <p:spPr>
            <a:xfrm>
              <a:off x="4984766" y="4897716"/>
              <a:ext cx="1705477" cy="202787"/>
            </a:xfrm>
            <a:prstGeom prst="rect">
              <a:avLst/>
            </a:prstGeom>
            <a:solidFill>
              <a:srgbClr val="656565"/>
            </a:solidFill>
            <a:ln w="12700" cap="flat" cmpd="sng" algn="ctr">
              <a:noFill/>
              <a:prstDash val="solid"/>
              <a:miter lim="800000"/>
            </a:ln>
            <a:effectLst/>
          </p:spPr>
          <p:txBody>
            <a:bodyPr rtlCol="0" anchor="ctr"/>
            <a:lstStyle/>
            <a:p>
              <a:pPr algn="ctr" defTabSz="913063">
                <a:defRPr/>
              </a:pPr>
              <a:endParaRPr lang="en-US" sz="1798" kern="0">
                <a:solidFill>
                  <a:prstClr val="white"/>
                </a:solidFill>
                <a:latin typeface="Calibri" panose="020F0502020204030204"/>
              </a:endParaRPr>
            </a:p>
          </p:txBody>
        </p:sp>
      </p:grpSp>
      <p:grpSp>
        <p:nvGrpSpPr>
          <p:cNvPr id="45" name="Group 44">
            <a:extLst>
              <a:ext uri="{FF2B5EF4-FFF2-40B4-BE49-F238E27FC236}">
                <a16:creationId xmlns:a16="http://schemas.microsoft.com/office/drawing/2014/main" id="{66BDD1CA-ACBA-45EE-ABC1-261E2A7B2DD2}"/>
              </a:ext>
            </a:extLst>
          </p:cNvPr>
          <p:cNvGrpSpPr/>
          <p:nvPr/>
        </p:nvGrpSpPr>
        <p:grpSpPr>
          <a:xfrm>
            <a:off x="9472935" y="961830"/>
            <a:ext cx="2559915" cy="620433"/>
            <a:chOff x="2260698" y="1058892"/>
            <a:chExt cx="2563550" cy="621314"/>
          </a:xfrm>
        </p:grpSpPr>
        <p:sp>
          <p:nvSpPr>
            <p:cNvPr id="46" name="Rectangle 45">
              <a:extLst>
                <a:ext uri="{FF2B5EF4-FFF2-40B4-BE49-F238E27FC236}">
                  <a16:creationId xmlns:a16="http://schemas.microsoft.com/office/drawing/2014/main" id="{EC96DB8E-1954-4F53-B36B-E476527B6B97}"/>
                </a:ext>
              </a:extLst>
            </p:cNvPr>
            <p:cNvSpPr/>
            <p:nvPr/>
          </p:nvSpPr>
          <p:spPr>
            <a:xfrm>
              <a:off x="2260698" y="105889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172" tIns="0" rIns="0" bIns="0" numCol="1" spcCol="0" rtlCol="0" fromWordArt="0" anchor="ctr" anchorCtr="0" forceAA="0" compatLnSpc="1">
              <a:prstTxWarp prst="textNoShape">
                <a:avLst/>
              </a:prstTxWarp>
              <a:noAutofit/>
            </a:bodyPr>
            <a:lstStyle/>
            <a:p>
              <a:pPr algn="ctr" defTabSz="895076">
                <a:defRPr/>
              </a:pPr>
              <a:r>
                <a:rPr lang="en-US" sz="1598" kern="0">
                  <a:solidFill>
                    <a:prstClr val="white"/>
                  </a:solidFill>
                  <a:latin typeface="Segoe UI"/>
                </a:rPr>
                <a:t>Container Service</a:t>
              </a:r>
            </a:p>
          </p:txBody>
        </p:sp>
        <p:pic>
          <p:nvPicPr>
            <p:cNvPr id="47" name="Picture 46">
              <a:extLst>
                <a:ext uri="{FF2B5EF4-FFF2-40B4-BE49-F238E27FC236}">
                  <a16:creationId xmlns:a16="http://schemas.microsoft.com/office/drawing/2014/main" id="{1E8FED57-077E-4BBE-9D22-5E220CDF8A8E}"/>
                </a:ext>
              </a:extLst>
            </p:cNvPr>
            <p:cNvPicPr>
              <a:picLocks noChangeAspect="1"/>
            </p:cNvPicPr>
            <p:nvPr/>
          </p:nvPicPr>
          <p:blipFill>
            <a:blip r:embed="rId5"/>
            <a:stretch>
              <a:fillRect/>
            </a:stretch>
          </p:blipFill>
          <p:spPr>
            <a:xfrm>
              <a:off x="2308837" y="1104529"/>
              <a:ext cx="650738" cy="495720"/>
            </a:xfrm>
            <a:prstGeom prst="rect">
              <a:avLst/>
            </a:prstGeom>
          </p:spPr>
        </p:pic>
      </p:grpSp>
      <p:grpSp>
        <p:nvGrpSpPr>
          <p:cNvPr id="48" name="Group 47">
            <a:extLst>
              <a:ext uri="{FF2B5EF4-FFF2-40B4-BE49-F238E27FC236}">
                <a16:creationId xmlns:a16="http://schemas.microsoft.com/office/drawing/2014/main" id="{6DEBF256-80B1-4FCB-A3C6-CF39451ED19A}"/>
              </a:ext>
            </a:extLst>
          </p:cNvPr>
          <p:cNvGrpSpPr/>
          <p:nvPr/>
        </p:nvGrpSpPr>
        <p:grpSpPr>
          <a:xfrm>
            <a:off x="9472935" y="1594072"/>
            <a:ext cx="2559915" cy="620433"/>
            <a:chOff x="2260698" y="1672902"/>
            <a:chExt cx="2563550" cy="621314"/>
          </a:xfrm>
        </p:grpSpPr>
        <p:sp>
          <p:nvSpPr>
            <p:cNvPr id="49" name="Rectangle 48">
              <a:extLst>
                <a:ext uri="{FF2B5EF4-FFF2-40B4-BE49-F238E27FC236}">
                  <a16:creationId xmlns:a16="http://schemas.microsoft.com/office/drawing/2014/main" id="{60D0C0EE-0E4D-4C00-B4B1-03A90E1BD159}"/>
                </a:ext>
              </a:extLst>
            </p:cNvPr>
            <p:cNvSpPr/>
            <p:nvPr/>
          </p:nvSpPr>
          <p:spPr>
            <a:xfrm>
              <a:off x="2260698" y="1672902"/>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172" tIns="0" rIns="0" bIns="0" numCol="1" spcCol="0" rtlCol="0" fromWordArt="0" anchor="ctr" anchorCtr="0" forceAA="0" compatLnSpc="1">
              <a:prstTxWarp prst="textNoShape">
                <a:avLst/>
              </a:prstTxWarp>
              <a:noAutofit/>
            </a:bodyPr>
            <a:lstStyle/>
            <a:p>
              <a:pPr algn="ctr" defTabSz="895076">
                <a:defRPr/>
              </a:pPr>
              <a:r>
                <a:rPr lang="en-US" sz="1598" kern="0">
                  <a:solidFill>
                    <a:prstClr val="white"/>
                  </a:solidFill>
                  <a:latin typeface="Segoe UI"/>
                </a:rPr>
                <a:t>Service Fabric</a:t>
              </a:r>
            </a:p>
          </p:txBody>
        </p:sp>
        <p:pic>
          <p:nvPicPr>
            <p:cNvPr id="50" name="Picture 49">
              <a:extLst>
                <a:ext uri="{FF2B5EF4-FFF2-40B4-BE49-F238E27FC236}">
                  <a16:creationId xmlns:a16="http://schemas.microsoft.com/office/drawing/2014/main" id="{438BB235-9074-49A5-AF10-408EDBDEC023}"/>
                </a:ext>
              </a:extLst>
            </p:cNvPr>
            <p:cNvPicPr>
              <a:picLocks noChangeAspect="1"/>
            </p:cNvPicPr>
            <p:nvPr/>
          </p:nvPicPr>
          <p:blipFill>
            <a:blip r:embed="rId6"/>
            <a:stretch>
              <a:fillRect/>
            </a:stretch>
          </p:blipFill>
          <p:spPr>
            <a:xfrm>
              <a:off x="2386537" y="1735699"/>
              <a:ext cx="495338" cy="495720"/>
            </a:xfrm>
            <a:prstGeom prst="rect">
              <a:avLst/>
            </a:prstGeom>
          </p:spPr>
        </p:pic>
      </p:grpSp>
      <p:grpSp>
        <p:nvGrpSpPr>
          <p:cNvPr id="51" name="Group 50">
            <a:extLst>
              <a:ext uri="{FF2B5EF4-FFF2-40B4-BE49-F238E27FC236}">
                <a16:creationId xmlns:a16="http://schemas.microsoft.com/office/drawing/2014/main" id="{65FAF806-5ACB-4330-9465-DFDCD76EFC6A}"/>
              </a:ext>
            </a:extLst>
          </p:cNvPr>
          <p:cNvGrpSpPr/>
          <p:nvPr/>
        </p:nvGrpSpPr>
        <p:grpSpPr>
          <a:xfrm>
            <a:off x="9472935" y="2858558"/>
            <a:ext cx="2559915" cy="620433"/>
            <a:chOff x="2273389" y="3653513"/>
            <a:chExt cx="2538168" cy="621314"/>
          </a:xfrm>
        </p:grpSpPr>
        <p:sp>
          <p:nvSpPr>
            <p:cNvPr id="52" name="Rectangle 51">
              <a:extLst>
                <a:ext uri="{FF2B5EF4-FFF2-40B4-BE49-F238E27FC236}">
                  <a16:creationId xmlns:a16="http://schemas.microsoft.com/office/drawing/2014/main" id="{D25726AF-27D3-4494-ABEB-B31CCB308A6D}"/>
                </a:ext>
              </a:extLst>
            </p:cNvPr>
            <p:cNvSpPr/>
            <p:nvPr/>
          </p:nvSpPr>
          <p:spPr>
            <a:xfrm>
              <a:off x="2273389" y="3653513"/>
              <a:ext cx="2538168"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172" tIns="0" rIns="0" bIns="0" numCol="1" spcCol="0" rtlCol="0" fromWordArt="0" anchor="ctr" anchorCtr="0" forceAA="0" compatLnSpc="1">
              <a:prstTxWarp prst="textNoShape">
                <a:avLst/>
              </a:prstTxWarp>
              <a:noAutofit/>
            </a:bodyPr>
            <a:lstStyle/>
            <a:p>
              <a:pPr algn="ctr" defTabSz="895076">
                <a:defRPr/>
              </a:pPr>
              <a:r>
                <a:rPr lang="en-US" sz="1598" kern="0">
                  <a:solidFill>
                    <a:prstClr val="white"/>
                  </a:solidFill>
                  <a:latin typeface="Segoe UI"/>
                </a:rPr>
                <a:t>Batch</a:t>
              </a:r>
            </a:p>
          </p:txBody>
        </p:sp>
        <p:pic>
          <p:nvPicPr>
            <p:cNvPr id="53" name="Picture 52">
              <a:extLst>
                <a:ext uri="{FF2B5EF4-FFF2-40B4-BE49-F238E27FC236}">
                  <a16:creationId xmlns:a16="http://schemas.microsoft.com/office/drawing/2014/main" id="{72FD4396-AD70-4F50-8B40-590A686C641A}"/>
                </a:ext>
              </a:extLst>
            </p:cNvPr>
            <p:cNvPicPr>
              <a:picLocks noChangeAspect="1"/>
            </p:cNvPicPr>
            <p:nvPr/>
          </p:nvPicPr>
          <p:blipFill>
            <a:blip r:embed="rId7"/>
            <a:stretch>
              <a:fillRect/>
            </a:stretch>
          </p:blipFill>
          <p:spPr>
            <a:xfrm>
              <a:off x="2366881" y="3720680"/>
              <a:ext cx="534650" cy="495720"/>
            </a:xfrm>
            <a:prstGeom prst="rect">
              <a:avLst/>
            </a:prstGeom>
          </p:spPr>
        </p:pic>
      </p:grpSp>
      <p:grpSp>
        <p:nvGrpSpPr>
          <p:cNvPr id="54" name="Group 53">
            <a:extLst>
              <a:ext uri="{FF2B5EF4-FFF2-40B4-BE49-F238E27FC236}">
                <a16:creationId xmlns:a16="http://schemas.microsoft.com/office/drawing/2014/main" id="{EDA958BF-3B6C-4C52-BBC6-507D6C58F685}"/>
              </a:ext>
            </a:extLst>
          </p:cNvPr>
          <p:cNvGrpSpPr/>
          <p:nvPr/>
        </p:nvGrpSpPr>
        <p:grpSpPr>
          <a:xfrm>
            <a:off x="9472935" y="2226315"/>
            <a:ext cx="2559915" cy="620433"/>
            <a:chOff x="2260698" y="2350204"/>
            <a:chExt cx="2563550" cy="621314"/>
          </a:xfrm>
        </p:grpSpPr>
        <p:sp>
          <p:nvSpPr>
            <p:cNvPr id="55" name="Rectangle 54">
              <a:extLst>
                <a:ext uri="{FF2B5EF4-FFF2-40B4-BE49-F238E27FC236}">
                  <a16:creationId xmlns:a16="http://schemas.microsoft.com/office/drawing/2014/main" id="{A5E396CE-637D-43E7-B826-1727B39D9D62}"/>
                </a:ext>
              </a:extLst>
            </p:cNvPr>
            <p:cNvSpPr/>
            <p:nvPr/>
          </p:nvSpPr>
          <p:spPr>
            <a:xfrm>
              <a:off x="2260698" y="2350204"/>
              <a:ext cx="2563550" cy="621314"/>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172" tIns="0" rIns="0" bIns="0" numCol="1" spcCol="0" rtlCol="0" fromWordArt="0" anchor="ctr" anchorCtr="0" forceAA="0" compatLnSpc="1">
              <a:prstTxWarp prst="textNoShape">
                <a:avLst/>
              </a:prstTxWarp>
              <a:noAutofit/>
            </a:bodyPr>
            <a:lstStyle/>
            <a:p>
              <a:pPr algn="ctr" defTabSz="895076">
                <a:defRPr/>
              </a:pPr>
              <a:r>
                <a:rPr lang="en-US" sz="1598" kern="0">
                  <a:solidFill>
                    <a:prstClr val="white"/>
                  </a:solidFill>
                  <a:latin typeface="Segoe UI"/>
                </a:rPr>
                <a:t>App Services</a:t>
              </a:r>
            </a:p>
          </p:txBody>
        </p:sp>
        <p:pic>
          <p:nvPicPr>
            <p:cNvPr id="56" name="Picture 55">
              <a:extLst>
                <a:ext uri="{FF2B5EF4-FFF2-40B4-BE49-F238E27FC236}">
                  <a16:creationId xmlns:a16="http://schemas.microsoft.com/office/drawing/2014/main" id="{C73FAAEE-30B1-4E9A-9E2A-25C11C84444F}"/>
                </a:ext>
              </a:extLst>
            </p:cNvPr>
            <p:cNvPicPr>
              <a:picLocks noChangeAspect="1"/>
            </p:cNvPicPr>
            <p:nvPr/>
          </p:nvPicPr>
          <p:blipFill>
            <a:blip r:embed="rId8"/>
            <a:stretch>
              <a:fillRect/>
            </a:stretch>
          </p:blipFill>
          <p:spPr>
            <a:xfrm>
              <a:off x="2386538" y="2409936"/>
              <a:ext cx="495337" cy="495720"/>
            </a:xfrm>
            <a:prstGeom prst="rect">
              <a:avLst/>
            </a:prstGeom>
          </p:spPr>
        </p:pic>
      </p:grpSp>
      <p:sp>
        <p:nvSpPr>
          <p:cNvPr id="57" name="Rectangle 56">
            <a:extLst>
              <a:ext uri="{FF2B5EF4-FFF2-40B4-BE49-F238E27FC236}">
                <a16:creationId xmlns:a16="http://schemas.microsoft.com/office/drawing/2014/main" id="{51E0A026-132D-46BD-8075-6CF350F1565B}"/>
              </a:ext>
            </a:extLst>
          </p:cNvPr>
          <p:cNvSpPr/>
          <p:nvPr/>
        </p:nvSpPr>
        <p:spPr>
          <a:xfrm>
            <a:off x="9472935" y="3490799"/>
            <a:ext cx="2559915" cy="620433"/>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172" tIns="0" rIns="0" bIns="0" numCol="1" spcCol="0" rtlCol="0" fromWordArt="0" anchor="ctr" anchorCtr="0" forceAA="0" compatLnSpc="1">
            <a:prstTxWarp prst="textNoShape">
              <a:avLst/>
            </a:prstTxWarp>
            <a:noAutofit/>
          </a:bodyPr>
          <a:lstStyle/>
          <a:p>
            <a:pPr algn="ctr" defTabSz="895076">
              <a:defRPr/>
            </a:pPr>
            <a:r>
              <a:rPr lang="en-US" sz="1598" kern="0">
                <a:solidFill>
                  <a:prstClr val="white"/>
                </a:solidFill>
                <a:latin typeface="Segoe UI"/>
              </a:rPr>
              <a:t>Functions</a:t>
            </a:r>
          </a:p>
        </p:txBody>
      </p:sp>
      <p:sp>
        <p:nvSpPr>
          <p:cNvPr id="58" name="Rectangle 57">
            <a:extLst>
              <a:ext uri="{FF2B5EF4-FFF2-40B4-BE49-F238E27FC236}">
                <a16:creationId xmlns:a16="http://schemas.microsoft.com/office/drawing/2014/main" id="{C8F863A1-FBCD-48C4-8EB7-C72789EEC72B}"/>
              </a:ext>
            </a:extLst>
          </p:cNvPr>
          <p:cNvSpPr/>
          <p:nvPr/>
        </p:nvSpPr>
        <p:spPr>
          <a:xfrm>
            <a:off x="9472935" y="4755281"/>
            <a:ext cx="2559915" cy="620433"/>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172" tIns="0" rIns="0" bIns="0" numCol="1" spcCol="0" rtlCol="0" fromWordArt="0" anchor="ctr" anchorCtr="0" forceAA="0" compatLnSpc="1">
            <a:prstTxWarp prst="textNoShape">
              <a:avLst/>
            </a:prstTxWarp>
            <a:noAutofit/>
          </a:bodyPr>
          <a:lstStyle/>
          <a:p>
            <a:pPr algn="ctr" defTabSz="895076">
              <a:defRPr/>
            </a:pPr>
            <a:r>
              <a:rPr lang="en-US" sz="1598" kern="0">
                <a:solidFill>
                  <a:prstClr val="white"/>
                </a:solidFill>
                <a:latin typeface="Segoe UI"/>
              </a:rPr>
              <a:t>…</a:t>
            </a:r>
          </a:p>
        </p:txBody>
      </p:sp>
      <p:sp>
        <p:nvSpPr>
          <p:cNvPr id="59" name="Rectangle 58">
            <a:extLst>
              <a:ext uri="{FF2B5EF4-FFF2-40B4-BE49-F238E27FC236}">
                <a16:creationId xmlns:a16="http://schemas.microsoft.com/office/drawing/2014/main" id="{999A4130-BBB1-401D-AD81-F75186B96ECD}"/>
              </a:ext>
            </a:extLst>
          </p:cNvPr>
          <p:cNvSpPr/>
          <p:nvPr/>
        </p:nvSpPr>
        <p:spPr>
          <a:xfrm>
            <a:off x="9472935" y="4123041"/>
            <a:ext cx="2559915" cy="620433"/>
          </a:xfrm>
          <a:prstGeom prst="rect">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639172" tIns="0" rIns="0" bIns="0" numCol="1" spcCol="0" rtlCol="0" fromWordArt="0" anchor="ctr" anchorCtr="0" forceAA="0" compatLnSpc="1">
            <a:prstTxWarp prst="textNoShape">
              <a:avLst/>
            </a:prstTxWarp>
            <a:noAutofit/>
          </a:bodyPr>
          <a:lstStyle/>
          <a:p>
            <a:pPr algn="ctr" defTabSz="895076">
              <a:defRPr/>
            </a:pPr>
            <a:r>
              <a:rPr lang="en-US" sz="1598" kern="0">
                <a:solidFill>
                  <a:prstClr val="white"/>
                </a:solidFill>
                <a:latin typeface="Segoe UI"/>
              </a:rPr>
              <a:t>…</a:t>
            </a:r>
          </a:p>
        </p:txBody>
      </p:sp>
      <p:grpSp>
        <p:nvGrpSpPr>
          <p:cNvPr id="60" name="Group 59">
            <a:extLst>
              <a:ext uri="{FF2B5EF4-FFF2-40B4-BE49-F238E27FC236}">
                <a16:creationId xmlns:a16="http://schemas.microsoft.com/office/drawing/2014/main" id="{ADF8F88C-2792-4F62-99D8-F1E5A22B4517}"/>
              </a:ext>
            </a:extLst>
          </p:cNvPr>
          <p:cNvGrpSpPr/>
          <p:nvPr/>
        </p:nvGrpSpPr>
        <p:grpSpPr>
          <a:xfrm>
            <a:off x="4910651" y="3126775"/>
            <a:ext cx="1558655" cy="1476417"/>
            <a:chOff x="4863724" y="3106743"/>
            <a:chExt cx="1560868" cy="1478514"/>
          </a:xfrm>
        </p:grpSpPr>
        <p:sp>
          <p:nvSpPr>
            <p:cNvPr id="61" name="Rounded Rectangle 12">
              <a:extLst>
                <a:ext uri="{FF2B5EF4-FFF2-40B4-BE49-F238E27FC236}">
                  <a16:creationId xmlns:a16="http://schemas.microsoft.com/office/drawing/2014/main" id="{C5874A17-EC61-41F9-B8FF-26C01BBB0AE7}"/>
                </a:ext>
              </a:extLst>
            </p:cNvPr>
            <p:cNvSpPr/>
            <p:nvPr/>
          </p:nvSpPr>
          <p:spPr>
            <a:xfrm>
              <a:off x="4863724" y="3106743"/>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sp>
          <p:nvSpPr>
            <p:cNvPr id="62" name="Rectangle 61">
              <a:extLst>
                <a:ext uri="{FF2B5EF4-FFF2-40B4-BE49-F238E27FC236}">
                  <a16:creationId xmlns:a16="http://schemas.microsoft.com/office/drawing/2014/main" id="{4BE87460-B703-4C57-A7FE-471F1A382725}"/>
                </a:ext>
              </a:extLst>
            </p:cNvPr>
            <p:cNvSpPr/>
            <p:nvPr/>
          </p:nvSpPr>
          <p:spPr>
            <a:xfrm>
              <a:off x="5459227" y="3546106"/>
              <a:ext cx="965365" cy="610360"/>
            </a:xfrm>
            <a:prstGeom prst="rect">
              <a:avLst/>
            </a:prstGeom>
          </p:spPr>
          <p:txBody>
            <a:bodyPr wrap="square">
              <a:spAutoFit/>
            </a:bodyPr>
            <a:lstStyle/>
            <a:p>
              <a:pPr algn="ctr" defTabSz="913063">
                <a:defRPr/>
              </a:pPr>
              <a:r>
                <a:rPr lang="en-US" sz="1099" kern="0">
                  <a:solidFill>
                    <a:prstClr val="white"/>
                  </a:solidFill>
                  <a:latin typeface="Segoe UI"/>
                  <a:ea typeface="Segoe UI" panose="020B0502040204020203" pitchFamily="34" charset="0"/>
                  <a:cs typeface="Segoe UI" panose="020B0502040204020203" pitchFamily="34" charset="0"/>
                </a:rPr>
                <a:t>Azure Container Registry</a:t>
              </a:r>
            </a:p>
          </p:txBody>
        </p:sp>
      </p:grpSp>
      <p:grpSp>
        <p:nvGrpSpPr>
          <p:cNvPr id="63" name="Group 62">
            <a:extLst>
              <a:ext uri="{FF2B5EF4-FFF2-40B4-BE49-F238E27FC236}">
                <a16:creationId xmlns:a16="http://schemas.microsoft.com/office/drawing/2014/main" id="{05872A0D-8F62-4CB3-AAAA-71414CB0D0CE}"/>
              </a:ext>
            </a:extLst>
          </p:cNvPr>
          <p:cNvGrpSpPr/>
          <p:nvPr/>
        </p:nvGrpSpPr>
        <p:grpSpPr>
          <a:xfrm>
            <a:off x="830396" y="5092016"/>
            <a:ext cx="1352203" cy="897878"/>
            <a:chOff x="1883426" y="5104140"/>
            <a:chExt cx="1354123" cy="899152"/>
          </a:xfrm>
        </p:grpSpPr>
        <p:pic>
          <p:nvPicPr>
            <p:cNvPr id="64" name="Picture 63">
              <a:extLst>
                <a:ext uri="{FF2B5EF4-FFF2-40B4-BE49-F238E27FC236}">
                  <a16:creationId xmlns:a16="http://schemas.microsoft.com/office/drawing/2014/main" id="{7C809D74-6EF3-4575-A92F-3CA69732B2FE}"/>
                </a:ext>
              </a:extLst>
            </p:cNvPr>
            <p:cNvPicPr>
              <a:picLocks noChangeAspect="1"/>
            </p:cNvPicPr>
            <p:nvPr/>
          </p:nvPicPr>
          <p:blipFill>
            <a:blip r:embed="rId9"/>
            <a:stretch>
              <a:fillRect/>
            </a:stretch>
          </p:blipFill>
          <p:spPr>
            <a:xfrm>
              <a:off x="2145264" y="5243497"/>
              <a:ext cx="668742" cy="618646"/>
            </a:xfrm>
            <a:prstGeom prst="rect">
              <a:avLst/>
            </a:prstGeom>
          </p:spPr>
        </p:pic>
        <p:sp>
          <p:nvSpPr>
            <p:cNvPr id="65" name="Rectangle 64">
              <a:extLst>
                <a:ext uri="{FF2B5EF4-FFF2-40B4-BE49-F238E27FC236}">
                  <a16:creationId xmlns:a16="http://schemas.microsoft.com/office/drawing/2014/main" id="{6F1690DB-7063-4FA3-A167-2176FDCA68E1}"/>
                </a:ext>
              </a:extLst>
            </p:cNvPr>
            <p:cNvSpPr/>
            <p:nvPr/>
          </p:nvSpPr>
          <p:spPr>
            <a:xfrm>
              <a:off x="1883426" y="5483571"/>
              <a:ext cx="270946" cy="141149"/>
            </a:xfrm>
            <a:prstGeom prst="rect">
              <a:avLst/>
            </a:prstGeom>
          </p:spPr>
          <p:txBody>
            <a:bodyPr wrap="none" lIns="0" tIns="0" rIns="0" bIns="0">
              <a:spAutoFit/>
            </a:bodyPr>
            <a:lstStyle/>
            <a:p>
              <a:pPr defTabSz="913063">
                <a:defRPr/>
              </a:pPr>
              <a:r>
                <a:rPr lang="en-US" sz="899" kern="0">
                  <a:solidFill>
                    <a:prstClr val="white"/>
                  </a:solidFill>
                  <a:latin typeface="Segoe UI"/>
                  <a:ea typeface="Segoe UI" panose="020B0502040204020203" pitchFamily="34" charset="0"/>
                  <a:cs typeface="Segoe UI" panose="020B0502040204020203" pitchFamily="34" charset="0"/>
                </a:rPr>
                <a:t>Code</a:t>
              </a:r>
            </a:p>
          </p:txBody>
        </p:sp>
        <p:sp>
          <p:nvSpPr>
            <p:cNvPr id="66" name="Rectangle 65">
              <a:extLst>
                <a:ext uri="{FF2B5EF4-FFF2-40B4-BE49-F238E27FC236}">
                  <a16:creationId xmlns:a16="http://schemas.microsoft.com/office/drawing/2014/main" id="{920F1610-0104-43A8-B253-3A66E42569C9}"/>
                </a:ext>
              </a:extLst>
            </p:cNvPr>
            <p:cNvSpPr/>
            <p:nvPr/>
          </p:nvSpPr>
          <p:spPr>
            <a:xfrm>
              <a:off x="2379447" y="5104140"/>
              <a:ext cx="200661" cy="138567"/>
            </a:xfrm>
            <a:prstGeom prst="rect">
              <a:avLst/>
            </a:prstGeom>
          </p:spPr>
          <p:txBody>
            <a:bodyPr wrap="none" lIns="0" tIns="0" rIns="0" bIns="0">
              <a:spAutoFit/>
            </a:bodyPr>
            <a:lstStyle/>
            <a:p>
              <a:pPr defTabSz="913063">
                <a:defRPr/>
              </a:pPr>
              <a:r>
                <a:rPr lang="en-US" sz="899" kern="0" dirty="0">
                  <a:solidFill>
                    <a:prstClr val="white"/>
                  </a:solidFill>
                  <a:latin typeface="Segoe UI"/>
                  <a:ea typeface="Segoe UI" panose="020B0502040204020203" pitchFamily="34" charset="0"/>
                  <a:cs typeface="Segoe UI" panose="020B0502040204020203" pitchFamily="34" charset="0"/>
                </a:rPr>
                <a:t>Run</a:t>
              </a:r>
            </a:p>
          </p:txBody>
        </p:sp>
        <p:sp>
          <p:nvSpPr>
            <p:cNvPr id="67" name="Rectangle 66">
              <a:extLst>
                <a:ext uri="{FF2B5EF4-FFF2-40B4-BE49-F238E27FC236}">
                  <a16:creationId xmlns:a16="http://schemas.microsoft.com/office/drawing/2014/main" id="{815A79B5-89CD-4E1B-B147-8AE80F5BF78E}"/>
                </a:ext>
              </a:extLst>
            </p:cNvPr>
            <p:cNvSpPr/>
            <p:nvPr/>
          </p:nvSpPr>
          <p:spPr>
            <a:xfrm>
              <a:off x="2817502" y="5483571"/>
              <a:ext cx="420047" cy="141149"/>
            </a:xfrm>
            <a:prstGeom prst="rect">
              <a:avLst/>
            </a:prstGeom>
          </p:spPr>
          <p:txBody>
            <a:bodyPr wrap="none" lIns="0" tIns="0" rIns="0" bIns="0">
              <a:spAutoFit/>
            </a:bodyPr>
            <a:lstStyle/>
            <a:p>
              <a:pPr defTabSz="913063">
                <a:defRPr/>
              </a:pPr>
              <a:r>
                <a:rPr lang="en-US" sz="899" kern="0">
                  <a:solidFill>
                    <a:prstClr val="white"/>
                  </a:solidFill>
                  <a:latin typeface="Segoe UI"/>
                  <a:ea typeface="Segoe UI" panose="020B0502040204020203" pitchFamily="34" charset="0"/>
                  <a:cs typeface="Segoe UI" panose="020B0502040204020203" pitchFamily="34" charset="0"/>
                </a:rPr>
                <a:t>Validate</a:t>
              </a:r>
            </a:p>
          </p:txBody>
        </p:sp>
        <p:sp>
          <p:nvSpPr>
            <p:cNvPr id="68" name="Rectangle 67">
              <a:extLst>
                <a:ext uri="{FF2B5EF4-FFF2-40B4-BE49-F238E27FC236}">
                  <a16:creationId xmlns:a16="http://schemas.microsoft.com/office/drawing/2014/main" id="{FA769234-C7E2-4F6A-84D6-B47048E1E6BC}"/>
                </a:ext>
              </a:extLst>
            </p:cNvPr>
            <p:cNvSpPr/>
            <p:nvPr/>
          </p:nvSpPr>
          <p:spPr>
            <a:xfrm>
              <a:off x="2308915" y="5862143"/>
              <a:ext cx="347901" cy="141149"/>
            </a:xfrm>
            <a:prstGeom prst="rect">
              <a:avLst/>
            </a:prstGeom>
          </p:spPr>
          <p:txBody>
            <a:bodyPr wrap="none" lIns="0" tIns="0" rIns="0" bIns="0">
              <a:spAutoFit/>
            </a:bodyPr>
            <a:lstStyle/>
            <a:p>
              <a:pPr defTabSz="913063">
                <a:defRPr/>
              </a:pPr>
              <a:r>
                <a:rPr lang="en-US" sz="899" kern="0">
                  <a:solidFill>
                    <a:prstClr val="white"/>
                  </a:solidFill>
                  <a:latin typeface="Segoe UI"/>
                  <a:ea typeface="Segoe UI" panose="020B0502040204020203" pitchFamily="34" charset="0"/>
                  <a:cs typeface="Segoe UI" panose="020B0502040204020203" pitchFamily="34" charset="0"/>
                </a:rPr>
                <a:t>Debug</a:t>
              </a:r>
            </a:p>
          </p:txBody>
        </p:sp>
      </p:grpSp>
      <p:grpSp>
        <p:nvGrpSpPr>
          <p:cNvPr id="69" name="Group 68">
            <a:extLst>
              <a:ext uri="{FF2B5EF4-FFF2-40B4-BE49-F238E27FC236}">
                <a16:creationId xmlns:a16="http://schemas.microsoft.com/office/drawing/2014/main" id="{55D4051C-F6BD-454E-97A2-71E9ACB648FE}"/>
              </a:ext>
            </a:extLst>
          </p:cNvPr>
          <p:cNvGrpSpPr/>
          <p:nvPr/>
        </p:nvGrpSpPr>
        <p:grpSpPr>
          <a:xfrm>
            <a:off x="1300633" y="4781045"/>
            <a:ext cx="1507785" cy="894343"/>
            <a:chOff x="1369381" y="4802368"/>
            <a:chExt cx="1509926" cy="895613"/>
          </a:xfrm>
        </p:grpSpPr>
        <p:pic>
          <p:nvPicPr>
            <p:cNvPr id="70" name="Picture 12" descr="Image result for docker  logo">
              <a:extLst>
                <a:ext uri="{FF2B5EF4-FFF2-40B4-BE49-F238E27FC236}">
                  <a16:creationId xmlns:a16="http://schemas.microsoft.com/office/drawing/2014/main" id="{8E0A733E-7E72-4C35-8D5C-16318520928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_x0020_6" descr="image016">
              <a:extLst>
                <a:ext uri="{FF2B5EF4-FFF2-40B4-BE49-F238E27FC236}">
                  <a16:creationId xmlns:a16="http://schemas.microsoft.com/office/drawing/2014/main" id="{37EEA5AA-63CC-4766-9219-D009A550210A}"/>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 name="Rectangle 71">
            <a:extLst>
              <a:ext uri="{FF2B5EF4-FFF2-40B4-BE49-F238E27FC236}">
                <a16:creationId xmlns:a16="http://schemas.microsoft.com/office/drawing/2014/main" id="{EB2345A3-AE73-4E1F-9200-F50CA3C9FFD2}"/>
              </a:ext>
            </a:extLst>
          </p:cNvPr>
          <p:cNvSpPr/>
          <p:nvPr/>
        </p:nvSpPr>
        <p:spPr>
          <a:xfrm>
            <a:off x="220276" y="4731643"/>
            <a:ext cx="1117781" cy="295943"/>
          </a:xfrm>
          <a:prstGeom prst="rect">
            <a:avLst/>
          </a:prstGeom>
        </p:spPr>
        <p:txBody>
          <a:bodyPr wrap="square">
            <a:spAutoFit/>
          </a:bodyPr>
          <a:lstStyle/>
          <a:p>
            <a:pPr defTabSz="913063">
              <a:defRPr/>
            </a:pPr>
            <a:r>
              <a:rPr lang="en-US" sz="1298" i="1" kern="0">
                <a:solidFill>
                  <a:prstClr val="white"/>
                </a:solidFill>
                <a:latin typeface="Segoe UI"/>
                <a:ea typeface="Segoe UI" panose="020B0502040204020203" pitchFamily="34" charset="0"/>
                <a:cs typeface="Segoe UI" panose="020B0502040204020203" pitchFamily="34" charset="0"/>
              </a:rPr>
              <a:t>Inner-Loop</a:t>
            </a:r>
          </a:p>
        </p:txBody>
      </p:sp>
      <p:pic>
        <p:nvPicPr>
          <p:cNvPr id="73" name="Picture 12" descr="Image result for docker  logo">
            <a:extLst>
              <a:ext uri="{FF2B5EF4-FFF2-40B4-BE49-F238E27FC236}">
                <a16:creationId xmlns:a16="http://schemas.microsoft.com/office/drawing/2014/main" id="{E1630B7C-8369-406B-9CEB-5A2D259CBD8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87036" y="2481920"/>
            <a:ext cx="598149" cy="398766"/>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1F90051B-4826-436B-8A41-9FC3B9C5380E}"/>
              </a:ext>
            </a:extLst>
          </p:cNvPr>
          <p:cNvGrpSpPr/>
          <p:nvPr/>
        </p:nvGrpSpPr>
        <p:grpSpPr>
          <a:xfrm>
            <a:off x="4900902" y="1371231"/>
            <a:ext cx="1481594" cy="1549634"/>
            <a:chOff x="4974763" y="1387710"/>
            <a:chExt cx="1483698" cy="1551834"/>
          </a:xfrm>
        </p:grpSpPr>
        <p:sp>
          <p:nvSpPr>
            <p:cNvPr id="75" name="Rounded Rectangle 12">
              <a:extLst>
                <a:ext uri="{FF2B5EF4-FFF2-40B4-BE49-F238E27FC236}">
                  <a16:creationId xmlns:a16="http://schemas.microsoft.com/office/drawing/2014/main" id="{FCF4C9F0-5DC5-48D7-8E62-49B56F202DA2}"/>
                </a:ext>
              </a:extLst>
            </p:cNvPr>
            <p:cNvSpPr/>
            <p:nvPr/>
          </p:nvSpPr>
          <p:spPr>
            <a:xfrm>
              <a:off x="4974763"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sp>
          <p:nvSpPr>
            <p:cNvPr id="76" name="TextBox 75">
              <a:extLst>
                <a:ext uri="{FF2B5EF4-FFF2-40B4-BE49-F238E27FC236}">
                  <a16:creationId xmlns:a16="http://schemas.microsoft.com/office/drawing/2014/main" id="{71DDD3AD-A887-4737-84F1-33496DCEA0AA}"/>
                </a:ext>
              </a:extLst>
            </p:cNvPr>
            <p:cNvSpPr txBox="1"/>
            <p:nvPr/>
          </p:nvSpPr>
          <p:spPr>
            <a:xfrm>
              <a:off x="5150687" y="1935424"/>
              <a:ext cx="1240480" cy="310392"/>
            </a:xfrm>
            <a:prstGeom prst="rect">
              <a:avLst/>
            </a:prstGeom>
          </p:spPr>
          <p:txBody>
            <a:bodyPr vert="horz" wrap="square" lIns="91260" tIns="91260" rIns="91260" bIns="91260" rtlCol="0" anchor="t">
              <a:noAutofit/>
            </a:bodyPr>
            <a:lstStyle/>
            <a:p>
              <a:pPr marL="232863" indent="-232863" algn="ctr" defTabSz="895076">
                <a:defRPr/>
              </a:pPr>
              <a:r>
                <a:rPr lang="en-US" sz="1598" kern="0">
                  <a:solidFill>
                    <a:prstClr val="white"/>
                  </a:solidFill>
                  <a:latin typeface="Segoe UI"/>
                  <a:ea typeface="Segoe UI" panose="020B0502040204020203" pitchFamily="34" charset="0"/>
                  <a:cs typeface="Segoe UI" panose="020B0502040204020203" pitchFamily="34" charset="0"/>
                </a:rPr>
                <a:t>CD, Deploy</a:t>
              </a:r>
            </a:p>
          </p:txBody>
        </p:sp>
        <p:sp>
          <p:nvSpPr>
            <p:cNvPr id="77" name="TextBox 76">
              <a:extLst>
                <a:ext uri="{FF2B5EF4-FFF2-40B4-BE49-F238E27FC236}">
                  <a16:creationId xmlns:a16="http://schemas.microsoft.com/office/drawing/2014/main" id="{F50E95C2-7931-4D34-9438-70D26BC53A27}"/>
                </a:ext>
              </a:extLst>
            </p:cNvPr>
            <p:cNvSpPr txBox="1"/>
            <p:nvPr/>
          </p:nvSpPr>
          <p:spPr>
            <a:xfrm>
              <a:off x="5223238" y="1387710"/>
              <a:ext cx="967141" cy="390626"/>
            </a:xfrm>
            <a:prstGeom prst="rect">
              <a:avLst/>
            </a:prstGeom>
          </p:spPr>
          <p:txBody>
            <a:bodyPr vert="horz" wrap="square" lIns="91260" tIns="91260" rIns="91260" bIns="91260" rtlCol="0" anchor="t">
              <a:noAutofit/>
            </a:bodyPr>
            <a:lstStyle/>
            <a:p>
              <a:pPr marL="232863" indent="-232863" algn="ctr" defTabSz="895076">
                <a:defRPr/>
              </a:pPr>
              <a:endParaRPr lang="en-US" sz="1998" b="1" kern="0">
                <a:solidFill>
                  <a:prstClr val="white"/>
                </a:solidFill>
                <a:latin typeface="Segoe UI"/>
                <a:ea typeface="Segoe UI" panose="020B0502040204020203" pitchFamily="34" charset="0"/>
                <a:cs typeface="Segoe UI" panose="020B0502040204020203" pitchFamily="34" charset="0"/>
              </a:endParaRPr>
            </a:p>
          </p:txBody>
        </p:sp>
        <p:pic>
          <p:nvPicPr>
            <p:cNvPr id="78" name="Picture 4" descr="https://zapier.cachefly.net/storage/services/59152a3a91bfe0ddd2fc9b978448593a.128x128.png">
              <a:extLst>
                <a:ext uri="{FF2B5EF4-FFF2-40B4-BE49-F238E27FC236}">
                  <a16:creationId xmlns:a16="http://schemas.microsoft.com/office/drawing/2014/main" id="{AEE1748F-5EC2-4B4E-9DAB-04728D87F1E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5081784" y="2571440"/>
              <a:ext cx="293484" cy="2731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a:extLst>
              <a:ext uri="{FF2B5EF4-FFF2-40B4-BE49-F238E27FC236}">
                <a16:creationId xmlns:a16="http://schemas.microsoft.com/office/drawing/2014/main" id="{157747DA-B7A6-4A9D-8F49-7EC0E4C103DE}"/>
              </a:ext>
            </a:extLst>
          </p:cNvPr>
          <p:cNvCxnSpPr>
            <a:cxnSpLocks/>
          </p:cNvCxnSpPr>
          <p:nvPr/>
        </p:nvCxnSpPr>
        <p:spPr>
          <a:xfrm flipV="1">
            <a:off x="6386930" y="2851077"/>
            <a:ext cx="1165504" cy="571697"/>
          </a:xfrm>
          <a:prstGeom prst="straightConnector1">
            <a:avLst/>
          </a:prstGeom>
          <a:noFill/>
          <a:ln w="76200" cap="flat" cmpd="sng" algn="ctr">
            <a:solidFill>
              <a:srgbClr val="89CBFF"/>
            </a:solidFill>
            <a:prstDash val="solid"/>
            <a:miter lim="800000"/>
            <a:headEnd type="none"/>
            <a:tailEnd type="triangle" w="med" len="lg"/>
          </a:ln>
          <a:effectLst/>
        </p:spPr>
      </p:cxnSp>
      <p:pic>
        <p:nvPicPr>
          <p:cNvPr id="80" name="Picture 12" descr="Image result for docker  logo">
            <a:extLst>
              <a:ext uri="{FF2B5EF4-FFF2-40B4-BE49-F238E27FC236}">
                <a16:creationId xmlns:a16="http://schemas.microsoft.com/office/drawing/2014/main" id="{AAB0E91F-5B93-4796-A44D-2726E8ACF88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31262" y="2481920"/>
            <a:ext cx="598149" cy="39876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E0F41239-1B29-48BE-9DC1-00D3DA6E7D42}"/>
              </a:ext>
            </a:extLst>
          </p:cNvPr>
          <p:cNvGrpSpPr/>
          <p:nvPr/>
        </p:nvGrpSpPr>
        <p:grpSpPr>
          <a:xfrm>
            <a:off x="541001" y="1412212"/>
            <a:ext cx="1510446" cy="1508651"/>
            <a:chOff x="608671" y="1428750"/>
            <a:chExt cx="1512591" cy="1510794"/>
          </a:xfrm>
        </p:grpSpPr>
        <p:sp>
          <p:nvSpPr>
            <p:cNvPr id="82" name="Rounded Rectangle 11">
              <a:extLst>
                <a:ext uri="{FF2B5EF4-FFF2-40B4-BE49-F238E27FC236}">
                  <a16:creationId xmlns:a16="http://schemas.microsoft.com/office/drawing/2014/main" id="{31C15431-E07F-4F02-8713-E179C64936A0}"/>
                </a:ext>
              </a:extLst>
            </p:cNvPr>
            <p:cNvSpPr/>
            <p:nvPr/>
          </p:nvSpPr>
          <p:spPr>
            <a:xfrm>
              <a:off x="608671" y="1461030"/>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91260" tIns="91260" rIns="91260" bIns="91260" numCol="1" spcCol="0" rtlCol="0" fromWordArt="0" anchor="b" anchorCtr="0" forceAA="0" compatLnSpc="1">
              <a:prstTxWarp prst="textNoShape">
                <a:avLst/>
              </a:prstTxWarp>
              <a:noAutofit/>
            </a:bodyPr>
            <a:lstStyle/>
            <a:p>
              <a:pPr algn="r" defTabSz="895076">
                <a:defRPr/>
              </a:pPr>
              <a:endParaRPr lang="en-US" sz="1099" kern="0">
                <a:solidFill>
                  <a:sysClr val="windowText" lastClr="000000"/>
                </a:solidFill>
                <a:latin typeface="Segoe UI"/>
              </a:endParaRPr>
            </a:p>
          </p:txBody>
        </p:sp>
        <p:sp>
          <p:nvSpPr>
            <p:cNvPr id="83" name="TextBox 82">
              <a:extLst>
                <a:ext uri="{FF2B5EF4-FFF2-40B4-BE49-F238E27FC236}">
                  <a16:creationId xmlns:a16="http://schemas.microsoft.com/office/drawing/2014/main" id="{B5E9E953-5996-43CC-9271-99E896235261}"/>
                </a:ext>
              </a:extLst>
            </p:cNvPr>
            <p:cNvSpPr txBox="1"/>
            <p:nvPr/>
          </p:nvSpPr>
          <p:spPr>
            <a:xfrm>
              <a:off x="659206" y="1806524"/>
              <a:ext cx="1375377" cy="876125"/>
            </a:xfrm>
            <a:prstGeom prst="rect">
              <a:avLst/>
            </a:prstGeom>
          </p:spPr>
          <p:txBody>
            <a:bodyPr vert="horz" wrap="square" lIns="91260" tIns="91260" rIns="91260" bIns="91260" rtlCol="0" anchor="t">
              <a:noAutofit/>
            </a:bodyPr>
            <a:lstStyle/>
            <a:p>
              <a:pPr algn="ctr" defTabSz="895076">
                <a:defRPr/>
              </a:pPr>
              <a:r>
                <a:rPr lang="en-US" sz="1598" kern="0">
                  <a:solidFill>
                    <a:prstClr val="white"/>
                  </a:solidFill>
                  <a:latin typeface="Segoe UI"/>
                  <a:ea typeface="Segoe UI" panose="020B0502040204020203" pitchFamily="34" charset="0"/>
                  <a:cs typeface="Segoe UI" panose="020B0502040204020203" pitchFamily="34" charset="0"/>
                </a:rPr>
                <a:t>Source Code Control</a:t>
              </a:r>
            </a:p>
            <a:p>
              <a:pPr algn="ctr" defTabSz="895076">
                <a:defRPr/>
              </a:pPr>
              <a:r>
                <a:rPr lang="en-US" sz="1099" kern="0">
                  <a:solidFill>
                    <a:prstClr val="white"/>
                  </a:solidFill>
                  <a:latin typeface="Segoe UI"/>
                  <a:ea typeface="Segoe UI" panose="020B0502040204020203" pitchFamily="34" charset="0"/>
                  <a:cs typeface="Segoe UI" panose="020B0502040204020203" pitchFamily="34" charset="0"/>
                </a:rPr>
                <a:t>(SCC)</a:t>
              </a:r>
            </a:p>
          </p:txBody>
        </p:sp>
        <p:sp>
          <p:nvSpPr>
            <p:cNvPr id="84" name="TextBox 83">
              <a:extLst>
                <a:ext uri="{FF2B5EF4-FFF2-40B4-BE49-F238E27FC236}">
                  <a16:creationId xmlns:a16="http://schemas.microsoft.com/office/drawing/2014/main" id="{90F11A88-67FA-4468-871C-A53C81EA47AF}"/>
                </a:ext>
              </a:extLst>
            </p:cNvPr>
            <p:cNvSpPr txBox="1"/>
            <p:nvPr/>
          </p:nvSpPr>
          <p:spPr>
            <a:xfrm>
              <a:off x="889041" y="1428750"/>
              <a:ext cx="967141" cy="390626"/>
            </a:xfrm>
            <a:prstGeom prst="rect">
              <a:avLst/>
            </a:prstGeom>
          </p:spPr>
          <p:txBody>
            <a:bodyPr vert="horz" wrap="square" lIns="91260" tIns="91260" rIns="91260" bIns="91260" rtlCol="0" anchor="t">
              <a:noAutofit/>
            </a:bodyPr>
            <a:lstStyle/>
            <a:p>
              <a:pPr marL="232863" indent="-232863" algn="ctr" defTabSz="895076">
                <a:defRPr/>
              </a:pPr>
              <a:endParaRPr lang="en-US" sz="1998" b="1" kern="0">
                <a:solidFill>
                  <a:prstClr val="white"/>
                </a:solidFill>
                <a:latin typeface="Segoe UI"/>
                <a:ea typeface="Segoe UI" panose="020B0502040204020203" pitchFamily="34" charset="0"/>
                <a:cs typeface="Segoe UI" panose="020B0502040204020203" pitchFamily="34" charset="0"/>
              </a:endParaRPr>
            </a:p>
          </p:txBody>
        </p:sp>
        <p:pic>
          <p:nvPicPr>
            <p:cNvPr id="85" name="Picture 84">
              <a:extLst>
                <a:ext uri="{FF2B5EF4-FFF2-40B4-BE49-F238E27FC236}">
                  <a16:creationId xmlns:a16="http://schemas.microsoft.com/office/drawing/2014/main" id="{E71FBCC9-7D09-4809-8C66-8E124FB333A8}"/>
                </a:ext>
              </a:extLst>
            </p:cNvPr>
            <p:cNvPicPr>
              <a:picLocks noChangeAspect="1"/>
            </p:cNvPicPr>
            <p:nvPr/>
          </p:nvPicPr>
          <p:blipFill>
            <a:blip r:embed="rId13"/>
            <a:stretch>
              <a:fillRect/>
            </a:stretch>
          </p:blipFill>
          <p:spPr>
            <a:xfrm>
              <a:off x="679478" y="2532713"/>
              <a:ext cx="360364" cy="358071"/>
            </a:xfrm>
            <a:prstGeom prst="rect">
              <a:avLst/>
            </a:prstGeom>
          </p:spPr>
        </p:pic>
        <p:pic>
          <p:nvPicPr>
            <p:cNvPr id="86" name="Picture 4" descr="https://zapier.cachefly.net/storage/services/59152a3a91bfe0ddd2fc9b978448593a.128x128.png">
              <a:extLst>
                <a:ext uri="{FF2B5EF4-FFF2-40B4-BE49-F238E27FC236}">
                  <a16:creationId xmlns:a16="http://schemas.microsoft.com/office/drawing/2014/main" id="{D8004E7E-91DB-4EA5-8FAD-C23B43581EA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04" t="22115" r="21627" b="23287"/>
            <a:stretch/>
          </p:blipFill>
          <p:spPr bwMode="auto">
            <a:xfrm>
              <a:off x="1446721" y="2600418"/>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0" descr="https://wiki.jenkins-ci.org/download/attachments/2916393/logo-title.png?version=1&amp;modificationDate=1302753947000">
              <a:extLst>
                <a:ext uri="{FF2B5EF4-FFF2-40B4-BE49-F238E27FC236}">
                  <a16:creationId xmlns:a16="http://schemas.microsoft.com/office/drawing/2014/main" id="{DFDDEE28-509B-4A53-AEB1-ED1F26AF1BD7}"/>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1771836" y="2505804"/>
              <a:ext cx="349426" cy="404286"/>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87">
            <a:extLst>
              <a:ext uri="{FF2B5EF4-FFF2-40B4-BE49-F238E27FC236}">
                <a16:creationId xmlns:a16="http://schemas.microsoft.com/office/drawing/2014/main" id="{3BBE4C24-B628-47E9-9827-50D9836699FB}"/>
              </a:ext>
            </a:extLst>
          </p:cNvPr>
          <p:cNvPicPr>
            <a:picLocks noChangeAspect="1"/>
          </p:cNvPicPr>
          <p:nvPr/>
        </p:nvPicPr>
        <p:blipFill>
          <a:blip r:embed="rId15"/>
          <a:stretch>
            <a:fillRect/>
          </a:stretch>
        </p:blipFill>
        <p:spPr>
          <a:xfrm>
            <a:off x="5013304" y="3565517"/>
            <a:ext cx="565101" cy="565101"/>
          </a:xfrm>
          <a:prstGeom prst="rect">
            <a:avLst/>
          </a:prstGeom>
        </p:spPr>
      </p:pic>
      <p:pic>
        <p:nvPicPr>
          <p:cNvPr id="89" name="Picture 88">
            <a:extLst>
              <a:ext uri="{FF2B5EF4-FFF2-40B4-BE49-F238E27FC236}">
                <a16:creationId xmlns:a16="http://schemas.microsoft.com/office/drawing/2014/main" id="{FE2E96E6-F0DC-4D98-B35C-A8C0F607074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66553" y="3542288"/>
            <a:ext cx="540578" cy="540578"/>
          </a:xfrm>
          <a:prstGeom prst="rect">
            <a:avLst/>
          </a:prstGeom>
        </p:spPr>
      </p:pic>
      <p:sp>
        <p:nvSpPr>
          <p:cNvPr id="90" name="Rectangle 89">
            <a:extLst>
              <a:ext uri="{FF2B5EF4-FFF2-40B4-BE49-F238E27FC236}">
                <a16:creationId xmlns:a16="http://schemas.microsoft.com/office/drawing/2014/main" id="{26AF4765-5A95-4C0C-AC07-ECEA5B39A1F9}"/>
              </a:ext>
            </a:extLst>
          </p:cNvPr>
          <p:cNvSpPr/>
          <p:nvPr/>
        </p:nvSpPr>
        <p:spPr>
          <a:xfrm>
            <a:off x="4506851" y="6011972"/>
            <a:ext cx="2245579" cy="264634"/>
          </a:xfrm>
          <a:prstGeom prst="rect">
            <a:avLst/>
          </a:prstGeom>
        </p:spPr>
        <p:txBody>
          <a:bodyPr wrap="square">
            <a:spAutoFit/>
          </a:bodyPr>
          <a:lstStyle/>
          <a:p>
            <a:pPr algn="ctr" defTabSz="913063">
              <a:defRPr/>
            </a:pPr>
            <a:r>
              <a:rPr lang="en-US" sz="1099" kern="0">
                <a:solidFill>
                  <a:prstClr val="white"/>
                </a:solidFill>
                <a:latin typeface="Segoe UI"/>
                <a:ea typeface="Segoe UI" panose="020B0502040204020203" pitchFamily="34" charset="0"/>
                <a:cs typeface="Segoe UI" panose="020B0502040204020203" pitchFamily="34" charset="0"/>
              </a:rPr>
              <a:t>Analyze, Understand, Improve</a:t>
            </a:r>
          </a:p>
        </p:txBody>
      </p:sp>
      <p:pic>
        <p:nvPicPr>
          <p:cNvPr id="91" name="Picture 90">
            <a:extLst>
              <a:ext uri="{FF2B5EF4-FFF2-40B4-BE49-F238E27FC236}">
                <a16:creationId xmlns:a16="http://schemas.microsoft.com/office/drawing/2014/main" id="{1AA6593F-A5B0-47CF-9EC0-701F034697A1}"/>
              </a:ext>
            </a:extLst>
          </p:cNvPr>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861913" y="1981803"/>
            <a:ext cx="953290" cy="953290"/>
          </a:xfrm>
          <a:prstGeom prst="rect">
            <a:avLst/>
          </a:prstGeom>
        </p:spPr>
      </p:pic>
      <p:pic>
        <p:nvPicPr>
          <p:cNvPr id="92" name="Picture 10" descr="https://wiki.jenkins-ci.org/download/attachments/2916393/logo-title.png?version=1&amp;modificationDate=1302753947000">
            <a:extLst>
              <a:ext uri="{FF2B5EF4-FFF2-40B4-BE49-F238E27FC236}">
                <a16:creationId xmlns:a16="http://schemas.microsoft.com/office/drawing/2014/main" id="{C13BA024-5210-4AEE-95C5-AD7358C517CC}"/>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3107931" y="2527363"/>
            <a:ext cx="348930" cy="40371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s://wiki.jenkins-ci.org/download/attachments/2916393/logo-title.png?version=1&amp;modificationDate=1302753947000">
            <a:extLst>
              <a:ext uri="{FF2B5EF4-FFF2-40B4-BE49-F238E27FC236}">
                <a16:creationId xmlns:a16="http://schemas.microsoft.com/office/drawing/2014/main" id="{1D6DCDC8-E97F-423B-B49B-A6327A01F98E}"/>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5336037" y="2480214"/>
            <a:ext cx="348930" cy="40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1406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843A-099F-4360-A7B1-6EC24A92838B}"/>
              </a:ext>
            </a:extLst>
          </p:cNvPr>
          <p:cNvSpPr>
            <a:spLocks noGrp="1"/>
          </p:cNvSpPr>
          <p:nvPr>
            <p:ph type="title"/>
          </p:nvPr>
        </p:nvSpPr>
        <p:spPr/>
        <p:txBody>
          <a:bodyPr/>
          <a:lstStyle/>
          <a:p>
            <a:r>
              <a:rPr lang="fr-FR" dirty="0"/>
              <a:t>12 Factor App</a:t>
            </a:r>
            <a:endParaRPr lang="en-US" dirty="0"/>
          </a:p>
        </p:txBody>
      </p:sp>
      <p:graphicFrame>
        <p:nvGraphicFramePr>
          <p:cNvPr id="4" name="Diagram 3">
            <a:extLst>
              <a:ext uri="{FF2B5EF4-FFF2-40B4-BE49-F238E27FC236}">
                <a16:creationId xmlns:a16="http://schemas.microsoft.com/office/drawing/2014/main" id="{704D9C45-E9C7-469D-9B94-BD904CF48533}"/>
              </a:ext>
            </a:extLst>
          </p:cNvPr>
          <p:cNvGraphicFramePr/>
          <p:nvPr/>
        </p:nvGraphicFramePr>
        <p:xfrm>
          <a:off x="104140" y="769620"/>
          <a:ext cx="12026900" cy="6644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026911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77080EC-2847-407A-B185-EF8ED51A116D}"/>
              </a:ext>
            </a:extLst>
          </p:cNvPr>
          <p:cNvSpPr>
            <a:spLocks noGrp="1"/>
          </p:cNvSpPr>
          <p:nvPr>
            <p:ph type="title"/>
          </p:nvPr>
        </p:nvSpPr>
        <p:spPr>
          <a:xfrm>
            <a:off x="144694" y="97997"/>
            <a:ext cx="7252699" cy="718799"/>
          </a:xfrm>
        </p:spPr>
        <p:txBody>
          <a:bodyPr>
            <a:normAutofit fontScale="90000"/>
          </a:bodyPr>
          <a:lstStyle/>
          <a:p>
            <a:r>
              <a:rPr lang="fr-FR" dirty="0"/>
              <a:t>Cloud Design Patterns</a:t>
            </a:r>
          </a:p>
        </p:txBody>
      </p:sp>
      <p:sp>
        <p:nvSpPr>
          <p:cNvPr id="6" name="Titre 4">
            <a:extLst>
              <a:ext uri="{FF2B5EF4-FFF2-40B4-BE49-F238E27FC236}">
                <a16:creationId xmlns:a16="http://schemas.microsoft.com/office/drawing/2014/main" id="{CD94331E-91FD-43A0-BB6A-14ECA1AA3781}"/>
              </a:ext>
            </a:extLst>
          </p:cNvPr>
          <p:cNvSpPr txBox="1">
            <a:spLocks/>
          </p:cNvSpPr>
          <p:nvPr/>
        </p:nvSpPr>
        <p:spPr>
          <a:xfrm>
            <a:off x="144693" y="853149"/>
            <a:ext cx="10787010" cy="621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1" u="none" strike="noStrike" kern="1200" cap="none" spc="0" normalizeH="0" baseline="0" noProof="0" dirty="0">
                <a:ln>
                  <a:noFill/>
                </a:ln>
                <a:solidFill>
                  <a:srgbClr val="505050"/>
                </a:solidFill>
                <a:effectLst/>
                <a:uLnTx/>
                <a:uFillTx/>
                <a:latin typeface="Segoe UI Light"/>
                <a:ea typeface="+mj-ea"/>
                <a:cs typeface="+mj-cs"/>
              </a:rPr>
              <a:t>Cloud Design patterns are useful for building reliable, scalable, secure applications in the cloud.</a:t>
            </a:r>
          </a:p>
        </p:txBody>
      </p:sp>
      <p:sp>
        <p:nvSpPr>
          <p:cNvPr id="2" name="Rectangle 1">
            <a:hlinkClick r:id="rId2"/>
            <a:extLst>
              <a:ext uri="{FF2B5EF4-FFF2-40B4-BE49-F238E27FC236}">
                <a16:creationId xmlns:a16="http://schemas.microsoft.com/office/drawing/2014/main" id="{7D41DBD4-60C0-4C44-9E1D-8581922FA66B}"/>
              </a:ext>
            </a:extLst>
          </p:cNvPr>
          <p:cNvSpPr/>
          <p:nvPr/>
        </p:nvSpPr>
        <p:spPr>
          <a:xfrm>
            <a:off x="99317" y="6100953"/>
            <a:ext cx="1092485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sng" strike="noStrike" kern="1200" cap="none" spc="0" normalizeH="0" baseline="0" noProof="0" dirty="0">
                <a:ln>
                  <a:noFill/>
                </a:ln>
                <a:solidFill>
                  <a:srgbClr val="0078D7"/>
                </a:solidFill>
                <a:effectLst/>
                <a:uLnTx/>
                <a:uFillTx/>
                <a:latin typeface="Segoe UI"/>
                <a:ea typeface="+mn-ea"/>
                <a:cs typeface="+mn-cs"/>
                <a:hlinkClick r:id="rId3"/>
              </a:rPr>
              <a:t>https://docs.microsoft.com/en-us/azure/architecture/patterns/</a:t>
            </a:r>
            <a:endParaRPr kumimoji="0" lang="fr-FR" sz="1800" b="0" i="0" u="sng" strike="noStrike" kern="1200" cap="none" spc="0" normalizeH="0" baseline="0" noProof="0" dirty="0">
              <a:ln>
                <a:noFill/>
              </a:ln>
              <a:solidFill>
                <a:srgbClr val="0078D7"/>
              </a:solidFill>
              <a:effectLst/>
              <a:uLnTx/>
              <a:uFillTx/>
              <a:latin typeface="Segoe UI"/>
              <a:ea typeface="+mn-ea"/>
              <a:cs typeface="+mn-cs"/>
            </a:endParaRPr>
          </a:p>
        </p:txBody>
      </p:sp>
      <p:pic>
        <p:nvPicPr>
          <p:cNvPr id="7" name="Image 6">
            <a:extLst>
              <a:ext uri="{FF2B5EF4-FFF2-40B4-BE49-F238E27FC236}">
                <a16:creationId xmlns:a16="http://schemas.microsoft.com/office/drawing/2014/main" id="{68B88964-F799-4CE4-B49A-F84E2335C2A1}"/>
              </a:ext>
            </a:extLst>
          </p:cNvPr>
          <p:cNvPicPr>
            <a:picLocks noChangeAspect="1"/>
          </p:cNvPicPr>
          <p:nvPr/>
        </p:nvPicPr>
        <p:blipFill>
          <a:blip r:embed="rId4"/>
          <a:stretch>
            <a:fillRect/>
          </a:stretch>
        </p:blipFill>
        <p:spPr>
          <a:xfrm>
            <a:off x="236305" y="1510696"/>
            <a:ext cx="6488131" cy="4323840"/>
          </a:xfrm>
          <a:prstGeom prst="rect">
            <a:avLst/>
          </a:prstGeom>
        </p:spPr>
      </p:pic>
    </p:spTree>
    <p:extLst>
      <p:ext uri="{BB962C8B-B14F-4D97-AF65-F5344CB8AC3E}">
        <p14:creationId xmlns:p14="http://schemas.microsoft.com/office/powerpoint/2010/main" val="712343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4">
            <a:extLst>
              <a:ext uri="{FF2B5EF4-FFF2-40B4-BE49-F238E27FC236}">
                <a16:creationId xmlns:a16="http://schemas.microsoft.com/office/drawing/2014/main" id="{6F7F4ECB-473D-4BF0-964D-F9ECE528C781}"/>
              </a:ext>
            </a:extLst>
          </p:cNvPr>
          <p:cNvSpPr txBox="1">
            <a:spLocks/>
          </p:cNvSpPr>
          <p:nvPr/>
        </p:nvSpPr>
        <p:spPr>
          <a:xfrm>
            <a:off x="0" y="6410699"/>
            <a:ext cx="10787010" cy="621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1" u="none" strike="noStrike" kern="1200" cap="none" spc="0" normalizeH="0" baseline="0" noProof="0" dirty="0">
                <a:ln>
                  <a:noFill/>
                </a:ln>
                <a:solidFill>
                  <a:srgbClr val="505050"/>
                </a:solidFill>
                <a:effectLst/>
                <a:uLnTx/>
                <a:uFillTx/>
                <a:latin typeface="Segoe UI Light"/>
                <a:ea typeface="+mj-ea"/>
                <a:cs typeface="+mj-cs"/>
              </a:rPr>
              <a:t>Cloud Design patterns are useful for building reliable, scalable, secure applications in the cloud.</a:t>
            </a:r>
          </a:p>
        </p:txBody>
      </p:sp>
      <p:pic>
        <p:nvPicPr>
          <p:cNvPr id="5" name="Image 6">
            <a:extLst>
              <a:ext uri="{FF2B5EF4-FFF2-40B4-BE49-F238E27FC236}">
                <a16:creationId xmlns:a16="http://schemas.microsoft.com/office/drawing/2014/main" id="{5703A89F-AFA4-485F-B81B-DD127A3E20C5}"/>
              </a:ext>
            </a:extLst>
          </p:cNvPr>
          <p:cNvPicPr>
            <a:picLocks noChangeAspect="1"/>
          </p:cNvPicPr>
          <p:nvPr/>
        </p:nvPicPr>
        <p:blipFill rotWithShape="1">
          <a:blip r:embed="rId2"/>
          <a:srcRect l="27554" b="55865"/>
          <a:stretch/>
        </p:blipFill>
        <p:spPr>
          <a:xfrm>
            <a:off x="266920" y="1082496"/>
            <a:ext cx="14225801" cy="5775504"/>
          </a:xfrm>
          <a:prstGeom prst="rect">
            <a:avLst/>
          </a:prstGeom>
        </p:spPr>
      </p:pic>
      <p:sp>
        <p:nvSpPr>
          <p:cNvPr id="8" name="Titre 4">
            <a:extLst>
              <a:ext uri="{FF2B5EF4-FFF2-40B4-BE49-F238E27FC236}">
                <a16:creationId xmlns:a16="http://schemas.microsoft.com/office/drawing/2014/main" id="{BD9054B2-6887-46F5-8AC4-AA3EA8F47419}"/>
              </a:ext>
            </a:extLst>
          </p:cNvPr>
          <p:cNvSpPr>
            <a:spLocks noGrp="1"/>
          </p:cNvSpPr>
          <p:nvPr>
            <p:ph type="title"/>
          </p:nvPr>
        </p:nvSpPr>
        <p:spPr>
          <a:xfrm>
            <a:off x="144694" y="97997"/>
            <a:ext cx="7252699" cy="718799"/>
          </a:xfrm>
        </p:spPr>
        <p:txBody>
          <a:bodyPr>
            <a:normAutofit fontScale="90000"/>
          </a:bodyPr>
          <a:lstStyle/>
          <a:p>
            <a:r>
              <a:rPr lang="fr-FR" dirty="0"/>
              <a:t>Cloud Design Patterns</a:t>
            </a:r>
          </a:p>
        </p:txBody>
      </p:sp>
    </p:spTree>
    <p:extLst>
      <p:ext uri="{BB962C8B-B14F-4D97-AF65-F5344CB8AC3E}">
        <p14:creationId xmlns:p14="http://schemas.microsoft.com/office/powerpoint/2010/main" val="14370639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763C996-17D5-484A-9C5A-13BDE544B8A4}"/>
              </a:ext>
            </a:extLst>
          </p:cNvPr>
          <p:cNvSpPr/>
          <p:nvPr/>
        </p:nvSpPr>
        <p:spPr>
          <a:xfrm>
            <a:off x="5034843" y="2713785"/>
            <a:ext cx="881105" cy="881106"/>
          </a:xfrm>
          <a:prstGeom prst="ellipse">
            <a:avLst/>
          </a:prstGeom>
          <a:solidFill>
            <a:schemeClr val="bg1"/>
          </a:solidFill>
          <a:ln w="63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14"/>
            <a:r>
              <a:rPr lang="en-US" sz="1372" b="1" dirty="0">
                <a:solidFill>
                  <a:srgbClr val="0D0D0D"/>
                </a:solidFill>
                <a:latin typeface="Segoe UI"/>
              </a:rPr>
              <a:t>&gt; 60%</a:t>
            </a:r>
          </a:p>
        </p:txBody>
      </p:sp>
      <p:graphicFrame>
        <p:nvGraphicFramePr>
          <p:cNvPr id="24" name="Chart 23">
            <a:extLst>
              <a:ext uri="{FF2B5EF4-FFF2-40B4-BE49-F238E27FC236}">
                <a16:creationId xmlns:a16="http://schemas.microsoft.com/office/drawing/2014/main" id="{7FB39BBD-A81A-4225-A6A9-874445C62DE1}"/>
              </a:ext>
            </a:extLst>
          </p:cNvPr>
          <p:cNvGraphicFramePr/>
          <p:nvPr>
            <p:extLst/>
          </p:nvPr>
        </p:nvGraphicFramePr>
        <p:xfrm>
          <a:off x="4713330" y="2664544"/>
          <a:ext cx="1524129" cy="1016086"/>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a:extLst>
              <a:ext uri="{FF2B5EF4-FFF2-40B4-BE49-F238E27FC236}">
                <a16:creationId xmlns:a16="http://schemas.microsoft.com/office/drawing/2014/main" id="{DC2311FB-5CE6-4776-A3FA-8291AD146915}"/>
              </a:ext>
            </a:extLst>
          </p:cNvPr>
          <p:cNvSpPr>
            <a:spLocks noGrp="1"/>
          </p:cNvSpPr>
          <p:nvPr>
            <p:ph type="title"/>
          </p:nvPr>
        </p:nvSpPr>
        <p:spPr>
          <a:xfrm>
            <a:off x="589045" y="2866331"/>
            <a:ext cx="4116504" cy="553920"/>
          </a:xfrm>
        </p:spPr>
        <p:txBody>
          <a:bodyPr/>
          <a:lstStyle/>
          <a:p>
            <a:r>
              <a:rPr lang="en-US" dirty="0"/>
              <a:t>Why open source?</a:t>
            </a:r>
          </a:p>
        </p:txBody>
      </p:sp>
      <p:sp>
        <p:nvSpPr>
          <p:cNvPr id="5" name="Text Placeholder 4">
            <a:extLst>
              <a:ext uri="{FF2B5EF4-FFF2-40B4-BE49-F238E27FC236}">
                <a16:creationId xmlns:a16="http://schemas.microsoft.com/office/drawing/2014/main" id="{40A2D07E-F265-4EF2-BC47-3AA5CCCD0D69}"/>
              </a:ext>
            </a:extLst>
          </p:cNvPr>
          <p:cNvSpPr>
            <a:spLocks noGrp="1"/>
          </p:cNvSpPr>
          <p:nvPr>
            <p:ph type="body" sz="quarter" idx="4294967295"/>
          </p:nvPr>
        </p:nvSpPr>
        <p:spPr>
          <a:xfrm>
            <a:off x="6205662" y="1274349"/>
            <a:ext cx="5034416" cy="775562"/>
          </a:xfrm>
        </p:spPr>
        <p:txBody>
          <a:bodyPr/>
          <a:lstStyle/>
          <a:p>
            <a:pPr marL="0" indent="0" defTabSz="914049">
              <a:lnSpc>
                <a:spcPct val="90000"/>
              </a:lnSpc>
              <a:buNone/>
              <a:defRPr/>
            </a:pPr>
            <a:r>
              <a:rPr lang="en-US" b="1" u="sng" dirty="0">
                <a:gradFill>
                  <a:gsLst>
                    <a:gs pos="26804">
                      <a:schemeClr val="tx1"/>
                    </a:gs>
                    <a:gs pos="49000">
                      <a:schemeClr val="tx1"/>
                    </a:gs>
                  </a:gsLst>
                  <a:lin ang="5400000" scaled="1"/>
                </a:gradFill>
                <a:latin typeface="+mj-lt"/>
                <a:cs typeface="+mn-cs"/>
              </a:rPr>
              <a:t>&gt;40% </a:t>
            </a:r>
            <a:r>
              <a:rPr lang="en-US" dirty="0">
                <a:gradFill>
                  <a:gsLst>
                    <a:gs pos="26804">
                      <a:schemeClr val="tx1"/>
                    </a:gs>
                    <a:gs pos="49000">
                      <a:schemeClr val="tx1"/>
                    </a:gs>
                  </a:gsLst>
                  <a:lin ang="5400000" scaled="1"/>
                </a:gradFill>
                <a:latin typeface="+mj-lt"/>
                <a:cs typeface="+mn-cs"/>
              </a:rPr>
              <a:t>CIOs </a:t>
            </a:r>
            <a:r>
              <a:rPr lang="en-US" u="sng" dirty="0">
                <a:gradFill>
                  <a:gsLst>
                    <a:gs pos="26804">
                      <a:schemeClr val="tx1"/>
                    </a:gs>
                    <a:gs pos="49000">
                      <a:schemeClr val="tx1"/>
                    </a:gs>
                  </a:gsLst>
                  <a:lin ang="5400000" scaled="1"/>
                </a:gradFill>
                <a:latin typeface="+mj-lt"/>
                <a:cs typeface="+mn-cs"/>
              </a:rPr>
              <a:t>have open source </a:t>
            </a:r>
            <a:r>
              <a:rPr lang="en-US" dirty="0">
                <a:gradFill>
                  <a:gsLst>
                    <a:gs pos="26804">
                      <a:schemeClr val="tx1"/>
                    </a:gs>
                    <a:gs pos="49000">
                      <a:schemeClr val="tx1"/>
                    </a:gs>
                  </a:gsLst>
                  <a:lin ang="5400000" scaled="1"/>
                </a:gradFill>
                <a:latin typeface="+mj-lt"/>
                <a:cs typeface="+mn-cs"/>
              </a:rPr>
              <a:t>as primary software </a:t>
            </a:r>
            <a:r>
              <a:rPr lang="en-US" u="sng" dirty="0">
                <a:gradFill>
                  <a:gsLst>
                    <a:gs pos="26804">
                      <a:schemeClr val="tx1"/>
                    </a:gs>
                    <a:gs pos="49000">
                      <a:schemeClr val="tx1"/>
                    </a:gs>
                  </a:gsLst>
                  <a:lin ang="5400000" scaled="1"/>
                </a:gradFill>
                <a:latin typeface="+mj-lt"/>
                <a:cs typeface="+mn-cs"/>
              </a:rPr>
              <a:t>strategy</a:t>
            </a:r>
          </a:p>
        </p:txBody>
      </p:sp>
      <p:sp>
        <p:nvSpPr>
          <p:cNvPr id="2" name="Rectangle 1">
            <a:extLst>
              <a:ext uri="{FF2B5EF4-FFF2-40B4-BE49-F238E27FC236}">
                <a16:creationId xmlns:a16="http://schemas.microsoft.com/office/drawing/2014/main" id="{1DE85E60-1E2A-4F18-AF73-B6C47B7A57B6}"/>
              </a:ext>
            </a:extLst>
          </p:cNvPr>
          <p:cNvSpPr/>
          <p:nvPr/>
        </p:nvSpPr>
        <p:spPr>
          <a:xfrm>
            <a:off x="6096000" y="2607277"/>
            <a:ext cx="5144076" cy="1253861"/>
          </a:xfrm>
          <a:prstGeom prst="rect">
            <a:avLst/>
          </a:prstGeom>
        </p:spPr>
        <p:txBody>
          <a:bodyPr wrap="square">
            <a:spAutoFit/>
          </a:bodyPr>
          <a:lstStyle/>
          <a:p>
            <a:pPr defTabSz="914049">
              <a:lnSpc>
                <a:spcPct val="90000"/>
              </a:lnSpc>
              <a:defRPr/>
            </a:pPr>
            <a:r>
              <a:rPr lang="en-US" sz="2800" b="1" u="sng" dirty="0">
                <a:gradFill>
                  <a:gsLst>
                    <a:gs pos="26804">
                      <a:srgbClr val="1A1A1A"/>
                    </a:gs>
                    <a:gs pos="49000">
                      <a:srgbClr val="1A1A1A"/>
                    </a:gs>
                  </a:gsLst>
                  <a:lin ang="5400000" scaled="1"/>
                </a:gradFill>
                <a:latin typeface="Segoe UI Semibold"/>
              </a:rPr>
              <a:t>&gt;60% </a:t>
            </a:r>
            <a:r>
              <a:rPr lang="en-US" sz="2800" dirty="0">
                <a:gradFill>
                  <a:gsLst>
                    <a:gs pos="26804">
                      <a:srgbClr val="1A1A1A"/>
                    </a:gs>
                    <a:gs pos="49000">
                      <a:srgbClr val="1A1A1A"/>
                    </a:gs>
                  </a:gsLst>
                  <a:lin ang="5400000" scaled="1"/>
                </a:gradFill>
                <a:latin typeface="Segoe UI Semibold"/>
              </a:rPr>
              <a:t>of developers </a:t>
            </a:r>
            <a:r>
              <a:rPr lang="en-US" sz="2800" u="sng" dirty="0">
                <a:gradFill>
                  <a:gsLst>
                    <a:gs pos="26804">
                      <a:srgbClr val="1A1A1A"/>
                    </a:gs>
                    <a:gs pos="49000">
                      <a:srgbClr val="1A1A1A"/>
                    </a:gs>
                  </a:gsLst>
                  <a:lin ang="5400000" scaled="1"/>
                </a:gradFill>
                <a:latin typeface="Segoe UI Semibold"/>
              </a:rPr>
              <a:t>want</a:t>
            </a:r>
            <a:r>
              <a:rPr lang="en-US" sz="2800" dirty="0">
                <a:gradFill>
                  <a:gsLst>
                    <a:gs pos="26804">
                      <a:srgbClr val="1A1A1A"/>
                    </a:gs>
                    <a:gs pos="49000">
                      <a:srgbClr val="1A1A1A"/>
                    </a:gs>
                  </a:gsLst>
                  <a:lin ang="5400000" scaled="1"/>
                </a:gradFill>
                <a:latin typeface="Segoe UI Semibold"/>
              </a:rPr>
              <a:t> to see </a:t>
            </a:r>
            <a:r>
              <a:rPr lang="en-US" sz="2800" u="sng" dirty="0">
                <a:gradFill>
                  <a:gsLst>
                    <a:gs pos="26804">
                      <a:srgbClr val="1A1A1A"/>
                    </a:gs>
                    <a:gs pos="49000">
                      <a:srgbClr val="1A1A1A"/>
                    </a:gs>
                  </a:gsLst>
                  <a:lin ang="5400000" scaled="1"/>
                </a:gradFill>
                <a:latin typeface="Segoe UI Semibold"/>
              </a:rPr>
              <a:t>cloud providers involved in OSS</a:t>
            </a:r>
          </a:p>
        </p:txBody>
      </p:sp>
      <p:sp>
        <p:nvSpPr>
          <p:cNvPr id="3" name="Rectangle 2">
            <a:extLst>
              <a:ext uri="{FF2B5EF4-FFF2-40B4-BE49-F238E27FC236}">
                <a16:creationId xmlns:a16="http://schemas.microsoft.com/office/drawing/2014/main" id="{021F24D0-0449-47C5-8AF6-5D1549882421}"/>
              </a:ext>
            </a:extLst>
          </p:cNvPr>
          <p:cNvSpPr/>
          <p:nvPr/>
        </p:nvSpPr>
        <p:spPr>
          <a:xfrm>
            <a:off x="6096001" y="4426996"/>
            <a:ext cx="5144075" cy="866080"/>
          </a:xfrm>
          <a:prstGeom prst="rect">
            <a:avLst/>
          </a:prstGeom>
        </p:spPr>
        <p:txBody>
          <a:bodyPr wrap="square">
            <a:spAutoFit/>
          </a:bodyPr>
          <a:lstStyle/>
          <a:p>
            <a:pPr defTabSz="914049">
              <a:lnSpc>
                <a:spcPct val="90000"/>
              </a:lnSpc>
              <a:defRPr/>
            </a:pPr>
            <a:r>
              <a:rPr lang="en-US" sz="2800" u="sng" dirty="0">
                <a:gradFill>
                  <a:gsLst>
                    <a:gs pos="26804">
                      <a:srgbClr val="1A1A1A"/>
                    </a:gs>
                    <a:gs pos="49000">
                      <a:srgbClr val="1A1A1A"/>
                    </a:gs>
                  </a:gsLst>
                  <a:lin ang="5400000" scaled="1"/>
                </a:gradFill>
                <a:latin typeface="Segoe UI Semibold"/>
              </a:rPr>
              <a:t>90% of enterprise deploy open source </a:t>
            </a:r>
            <a:r>
              <a:rPr lang="en-US" sz="2800" dirty="0">
                <a:gradFill>
                  <a:gsLst>
                    <a:gs pos="26804">
                      <a:srgbClr val="1A1A1A"/>
                    </a:gs>
                    <a:gs pos="49000">
                      <a:srgbClr val="1A1A1A"/>
                    </a:gs>
                  </a:gsLst>
                  <a:lin ang="5400000" scaled="1"/>
                </a:gradFill>
                <a:latin typeface="Segoe UI Semibold"/>
              </a:rPr>
              <a:t>in some form</a:t>
            </a:r>
          </a:p>
        </p:txBody>
      </p:sp>
      <p:cxnSp>
        <p:nvCxnSpPr>
          <p:cNvPr id="6" name="Straight Connector 5">
            <a:extLst>
              <a:ext uri="{FF2B5EF4-FFF2-40B4-BE49-F238E27FC236}">
                <a16:creationId xmlns:a16="http://schemas.microsoft.com/office/drawing/2014/main" id="{FC6F6CBA-5EA3-4535-964B-BAC2F8A4E88F}"/>
              </a:ext>
            </a:extLst>
          </p:cNvPr>
          <p:cNvCxnSpPr>
            <a:cxnSpLocks/>
          </p:cNvCxnSpPr>
          <p:nvPr/>
        </p:nvCxnSpPr>
        <p:spPr>
          <a:xfrm>
            <a:off x="4769366" y="3950348"/>
            <a:ext cx="6470713"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C7E3B78A-8EC2-42E3-A432-C2A4F1D4E094}"/>
              </a:ext>
            </a:extLst>
          </p:cNvPr>
          <p:cNvCxnSpPr>
            <a:cxnSpLocks/>
          </p:cNvCxnSpPr>
          <p:nvPr/>
        </p:nvCxnSpPr>
        <p:spPr>
          <a:xfrm>
            <a:off x="4769366" y="2343698"/>
            <a:ext cx="6470713"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 name="Straight Connector 8">
            <a:extLst>
              <a:ext uri="{FF2B5EF4-FFF2-40B4-BE49-F238E27FC236}">
                <a16:creationId xmlns:a16="http://schemas.microsoft.com/office/drawing/2014/main" id="{9716F470-D79F-4599-A1EF-4875AD7775BD}"/>
              </a:ext>
            </a:extLst>
          </p:cNvPr>
          <p:cNvCxnSpPr>
            <a:cxnSpLocks/>
          </p:cNvCxnSpPr>
          <p:nvPr/>
        </p:nvCxnSpPr>
        <p:spPr>
          <a:xfrm flipV="1">
            <a:off x="4769365" y="1145952"/>
            <a:ext cx="0" cy="4374311"/>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7" name="TextBox 6">
            <a:extLst>
              <a:ext uri="{FF2B5EF4-FFF2-40B4-BE49-F238E27FC236}">
                <a16:creationId xmlns:a16="http://schemas.microsoft.com/office/drawing/2014/main" id="{87C38128-E839-44A1-8E58-106B86C3EE6D}"/>
              </a:ext>
            </a:extLst>
          </p:cNvPr>
          <p:cNvSpPr txBox="1"/>
          <p:nvPr/>
        </p:nvSpPr>
        <p:spPr>
          <a:xfrm>
            <a:off x="269240" y="6417083"/>
            <a:ext cx="6565619" cy="181036"/>
          </a:xfrm>
          <a:prstGeom prst="rect">
            <a:avLst/>
          </a:prstGeom>
          <a:noFill/>
        </p:spPr>
        <p:txBody>
          <a:bodyPr wrap="square" lIns="0" tIns="0" rIns="0" bIns="0" rtlCol="0">
            <a:spAutoFit/>
          </a:bodyPr>
          <a:lstStyle/>
          <a:p>
            <a:pPr defTabSz="914314"/>
            <a:r>
              <a:rPr lang="en-US" sz="1176" i="1" dirty="0">
                <a:gradFill>
                  <a:gsLst>
                    <a:gs pos="2917">
                      <a:srgbClr val="1A1A1A"/>
                    </a:gs>
                    <a:gs pos="30000">
                      <a:srgbClr val="1A1A1A"/>
                    </a:gs>
                  </a:gsLst>
                  <a:lin ang="5400000" scaled="0"/>
                </a:gradFill>
                <a:latin typeface="Segoe UI"/>
              </a:rPr>
              <a:t>Forrester 2017, Microsoft CMR, Altoros 2016-2017 trends in Open Source</a:t>
            </a:r>
          </a:p>
        </p:txBody>
      </p:sp>
      <p:sp>
        <p:nvSpPr>
          <p:cNvPr id="13" name="Oval 12">
            <a:extLst>
              <a:ext uri="{FF2B5EF4-FFF2-40B4-BE49-F238E27FC236}">
                <a16:creationId xmlns:a16="http://schemas.microsoft.com/office/drawing/2014/main" id="{EF6EB2FB-41EB-48C8-8C78-66FA49ECC183}"/>
              </a:ext>
            </a:extLst>
          </p:cNvPr>
          <p:cNvSpPr/>
          <p:nvPr/>
        </p:nvSpPr>
        <p:spPr>
          <a:xfrm>
            <a:off x="5003046" y="1268932"/>
            <a:ext cx="881105" cy="881106"/>
          </a:xfrm>
          <a:prstGeom prst="ellipse">
            <a:avLst/>
          </a:prstGeom>
          <a:solidFill>
            <a:schemeClr val="bg1"/>
          </a:solidFill>
          <a:ln w="63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14"/>
            <a:r>
              <a:rPr lang="en-US" sz="1372" b="1" dirty="0">
                <a:solidFill>
                  <a:srgbClr val="0D0D0D"/>
                </a:solidFill>
                <a:latin typeface="Segoe UI"/>
              </a:rPr>
              <a:t>&gt; 40%</a:t>
            </a:r>
          </a:p>
        </p:txBody>
      </p:sp>
      <p:graphicFrame>
        <p:nvGraphicFramePr>
          <p:cNvPr id="14" name="Chart 13">
            <a:extLst>
              <a:ext uri="{FF2B5EF4-FFF2-40B4-BE49-F238E27FC236}">
                <a16:creationId xmlns:a16="http://schemas.microsoft.com/office/drawing/2014/main" id="{E4C34912-B534-4A25-A535-B90AF499B8B1}"/>
              </a:ext>
            </a:extLst>
          </p:cNvPr>
          <p:cNvGraphicFramePr/>
          <p:nvPr>
            <p:extLst/>
          </p:nvPr>
        </p:nvGraphicFramePr>
        <p:xfrm>
          <a:off x="4681534" y="1219691"/>
          <a:ext cx="1524129" cy="1016086"/>
        </p:xfrm>
        <a:graphic>
          <a:graphicData uri="http://schemas.openxmlformats.org/drawingml/2006/chart">
            <c:chart xmlns:c="http://schemas.openxmlformats.org/drawingml/2006/chart" xmlns:r="http://schemas.openxmlformats.org/officeDocument/2006/relationships" r:id="rId3"/>
          </a:graphicData>
        </a:graphic>
      </p:graphicFrame>
      <p:sp>
        <p:nvSpPr>
          <p:cNvPr id="25" name="Oval 24">
            <a:extLst>
              <a:ext uri="{FF2B5EF4-FFF2-40B4-BE49-F238E27FC236}">
                <a16:creationId xmlns:a16="http://schemas.microsoft.com/office/drawing/2014/main" id="{D5379695-40A7-430D-ABAD-F3FE6C972337}"/>
              </a:ext>
            </a:extLst>
          </p:cNvPr>
          <p:cNvSpPr/>
          <p:nvPr/>
        </p:nvSpPr>
        <p:spPr>
          <a:xfrm>
            <a:off x="5034843" y="4388356"/>
            <a:ext cx="881105" cy="881106"/>
          </a:xfrm>
          <a:prstGeom prst="ellipse">
            <a:avLst/>
          </a:prstGeom>
          <a:solidFill>
            <a:schemeClr val="bg1"/>
          </a:solidFill>
          <a:ln w="63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14"/>
            <a:r>
              <a:rPr lang="en-US" sz="1372" b="1" dirty="0">
                <a:solidFill>
                  <a:srgbClr val="0D0D0D"/>
                </a:solidFill>
                <a:latin typeface="Segoe UI"/>
              </a:rPr>
              <a:t>90%</a:t>
            </a:r>
          </a:p>
        </p:txBody>
      </p:sp>
      <p:graphicFrame>
        <p:nvGraphicFramePr>
          <p:cNvPr id="26" name="Chart 25">
            <a:extLst>
              <a:ext uri="{FF2B5EF4-FFF2-40B4-BE49-F238E27FC236}">
                <a16:creationId xmlns:a16="http://schemas.microsoft.com/office/drawing/2014/main" id="{05674A77-575C-4785-BD9A-287F6E952CB9}"/>
              </a:ext>
            </a:extLst>
          </p:cNvPr>
          <p:cNvGraphicFramePr/>
          <p:nvPr>
            <p:extLst/>
          </p:nvPr>
        </p:nvGraphicFramePr>
        <p:xfrm>
          <a:off x="4713330" y="4320215"/>
          <a:ext cx="1524129" cy="101608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703229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70833E-6 -3.33333E-6 L 0.03672 -3.33333E-6 " pathEditMode="relative" rAng="0" ptsTypes="AA">
                                      <p:cBhvr>
                                        <p:cTn id="9" dur="500" spd="-100000" fill="hold"/>
                                        <p:tgtEl>
                                          <p:spTgt spid="4"/>
                                        </p:tgtEl>
                                        <p:attrNameLst>
                                          <p:attrName>ppt_x</p:attrName>
                                          <p:attrName>ppt_y</p:attrName>
                                        </p:attrNameLst>
                                      </p:cBhvr>
                                      <p:rCtr x="1836" y="0"/>
                                    </p:animMotion>
                                  </p:childTnLst>
                                </p:cTn>
                              </p:par>
                            </p:childTnLst>
                          </p:cTn>
                        </p:par>
                        <p:par>
                          <p:cTn id="10" fill="hold">
                            <p:stCondLst>
                              <p:cond delay="500"/>
                            </p:stCondLst>
                            <p:childTnLst>
                              <p:par>
                                <p:cTn id="11" presetID="16" presetClass="entr" presetSubtype="4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Horizontal)">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300"/>
                                  </p:stCondLst>
                                  <p:childTnLst>
                                    <p:animMotion origin="layout" path="M 4.02349E-6 -4.07626E-6 L 0.03676 -4.07626E-6 " pathEditMode="relative" rAng="0" ptsTypes="AA">
                                      <p:cBhvr>
                                        <p:cTn id="18" dur="500" spd="-100000" fill="hold"/>
                                        <p:tgtEl>
                                          <p:spTgt spid="5"/>
                                        </p:tgtEl>
                                        <p:attrNameLst>
                                          <p:attrName>ppt_x</p:attrName>
                                          <p:attrName>ppt_y</p:attrName>
                                        </p:attrNameLst>
                                      </p:cBhvr>
                                      <p:rCtr x="1838" y="0"/>
                                    </p:animMotion>
                                  </p:childTnLst>
                                </p:cTn>
                              </p:par>
                            </p:childTnLst>
                          </p:cTn>
                        </p:par>
                        <p:par>
                          <p:cTn id="19" fill="hold">
                            <p:stCondLst>
                              <p:cond delay="13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42" presetClass="path" presetSubtype="0" decel="100000" fill="hold" grpId="1" nodeType="withEffect">
                                  <p:stCondLst>
                                    <p:cond delay="0"/>
                                  </p:stCondLst>
                                  <p:childTnLst>
                                    <p:animMotion origin="layout" path="M 4.02349E-6 -4.07626E-6 L 0.03676 -4.07626E-6 " pathEditMode="relative" rAng="0" ptsTypes="AA">
                                      <p:cBhvr>
                                        <p:cTn id="27" dur="500" spd="-100000" fill="hold"/>
                                        <p:tgtEl>
                                          <p:spTgt spid="2"/>
                                        </p:tgtEl>
                                        <p:attrNameLst>
                                          <p:attrName>ppt_x</p:attrName>
                                          <p:attrName>ppt_y</p:attrName>
                                        </p:attrNameLst>
                                      </p:cBhvr>
                                      <p:rCtr x="1838" y="0"/>
                                    </p:animMotion>
                                  </p:childTnLst>
                                </p:cTn>
                              </p:par>
                            </p:childTnLst>
                          </p:cTn>
                        </p:par>
                        <p:par>
                          <p:cTn id="28" fill="hold">
                            <p:stCondLst>
                              <p:cond delay="1800"/>
                            </p:stCondLst>
                            <p:childTnLst>
                              <p:par>
                                <p:cTn id="29" presetID="2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42" presetClass="path" presetSubtype="0" decel="100000" fill="hold" grpId="1" nodeType="withEffect">
                                  <p:stCondLst>
                                    <p:cond delay="0"/>
                                  </p:stCondLst>
                                  <p:childTnLst>
                                    <p:animMotion origin="layout" path="M 4.02349E-6 -4.07626E-6 L 0.03676 -4.07626E-6 " pathEditMode="relative" rAng="0" ptsTypes="AA">
                                      <p:cBhvr>
                                        <p:cTn id="36"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2" grpId="0"/>
      <p:bldP spid="2" grpId="1"/>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Heart">
            <a:extLst>
              <a:ext uri="{FF2B5EF4-FFF2-40B4-BE49-F238E27FC236}">
                <a16:creationId xmlns:a16="http://schemas.microsoft.com/office/drawing/2014/main" id="{C95E90EC-B301-4E56-8432-3C439B96CC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3156" y="2686156"/>
            <a:ext cx="1485689" cy="1485689"/>
          </a:xfrm>
          <a:prstGeom prst="rect">
            <a:avLst/>
          </a:prstGeom>
        </p:spPr>
      </p:pic>
      <p:sp>
        <p:nvSpPr>
          <p:cNvPr id="9" name="Title 1">
            <a:extLst>
              <a:ext uri="{FF2B5EF4-FFF2-40B4-BE49-F238E27FC236}">
                <a16:creationId xmlns:a16="http://schemas.microsoft.com/office/drawing/2014/main" id="{D84A4CDD-6258-455C-B833-DCAB59DC02C2}"/>
              </a:ext>
            </a:extLst>
          </p:cNvPr>
          <p:cNvSpPr txBox="1">
            <a:spLocks/>
          </p:cNvSpPr>
          <p:nvPr/>
        </p:nvSpPr>
        <p:spPr>
          <a:xfrm>
            <a:off x="4634943" y="1718763"/>
            <a:ext cx="2922118" cy="61555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000">
                <a:gradFill>
                  <a:gsLst>
                    <a:gs pos="1250">
                      <a:srgbClr val="1A1A1A"/>
                    </a:gs>
                    <a:gs pos="100000">
                      <a:srgbClr val="1A1A1A"/>
                    </a:gs>
                  </a:gsLst>
                  <a:lin ang="5400000" scaled="0"/>
                </a:gradFill>
                <a:latin typeface="Segoe UI Semibold"/>
              </a:rPr>
              <a:t>Azure</a:t>
            </a:r>
          </a:p>
        </p:txBody>
      </p:sp>
      <p:sp>
        <p:nvSpPr>
          <p:cNvPr id="10" name="Title 1">
            <a:extLst>
              <a:ext uri="{FF2B5EF4-FFF2-40B4-BE49-F238E27FC236}">
                <a16:creationId xmlns:a16="http://schemas.microsoft.com/office/drawing/2014/main" id="{80AEA78F-CC67-4916-B2C7-2CE379A57112}"/>
              </a:ext>
            </a:extLst>
          </p:cNvPr>
          <p:cNvSpPr txBox="1">
            <a:spLocks/>
          </p:cNvSpPr>
          <p:nvPr/>
        </p:nvSpPr>
        <p:spPr>
          <a:xfrm>
            <a:off x="2941366" y="4523687"/>
            <a:ext cx="6309269" cy="61555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000">
                <a:gradFill>
                  <a:gsLst>
                    <a:gs pos="1250">
                      <a:srgbClr val="1A1A1A"/>
                    </a:gs>
                    <a:gs pos="100000">
                      <a:srgbClr val="1A1A1A"/>
                    </a:gs>
                  </a:gsLst>
                  <a:lin ang="5400000" scaled="0"/>
                </a:gradFill>
                <a:latin typeface="Segoe UI Semibold"/>
              </a:rPr>
              <a:t>Open Source</a:t>
            </a:r>
          </a:p>
        </p:txBody>
      </p:sp>
    </p:spTree>
    <p:extLst>
      <p:ext uri="{BB962C8B-B14F-4D97-AF65-F5344CB8AC3E}">
        <p14:creationId xmlns:p14="http://schemas.microsoft.com/office/powerpoint/2010/main" val="103748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par>
                                <p:cTn id="8" presetID="42" presetClass="path" presetSubtype="0" decel="100000" fill="hold" grpId="1" nodeType="withEffect">
                                  <p:stCondLst>
                                    <p:cond delay="0"/>
                                  </p:stCondLst>
                                  <p:childTnLst>
                                    <p:animMotion origin="layout" path="M 0 -3.7037E-6 L 0 0.0551 " pathEditMode="relative" rAng="0" ptsTypes="AA">
                                      <p:cBhvr>
                                        <p:cTn id="9" dur="400" spd="-100000" fill="hold"/>
                                        <p:tgtEl>
                                          <p:spTgt spid="9"/>
                                        </p:tgtEl>
                                        <p:attrNameLst>
                                          <p:attrName>ppt_x</p:attrName>
                                          <p:attrName>ppt_y</p:attrName>
                                        </p:attrNameLst>
                                      </p:cBhvr>
                                      <p:rCtr x="0" y="2755"/>
                                    </p:animMotion>
                                  </p:childTnLst>
                                </p:cTn>
                              </p:par>
                              <p:par>
                                <p:cTn id="10" presetID="10" presetClass="entr" presetSubtype="0" fill="hold" nodeType="withEffect">
                                  <p:stCondLst>
                                    <p:cond delay="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400"/>
                                        <p:tgtEl>
                                          <p:spTgt spid="8"/>
                                        </p:tgtEl>
                                      </p:cBhvr>
                                    </p:animEffect>
                                  </p:childTnLst>
                                </p:cTn>
                              </p:par>
                              <p:par>
                                <p:cTn id="13" presetID="42" presetClass="path" presetSubtype="0" decel="100000" fill="hold" nodeType="withEffect">
                                  <p:stCondLst>
                                    <p:cond delay="50"/>
                                  </p:stCondLst>
                                  <p:childTnLst>
                                    <p:animMotion origin="layout" path="M 0 -3.7037E-6 L 0 0.0551 " pathEditMode="relative" rAng="0" ptsTypes="AA">
                                      <p:cBhvr>
                                        <p:cTn id="14" dur="400" spd="-100000" fill="hold"/>
                                        <p:tgtEl>
                                          <p:spTgt spid="8"/>
                                        </p:tgtEl>
                                        <p:attrNameLst>
                                          <p:attrName>ppt_x</p:attrName>
                                          <p:attrName>ppt_y</p:attrName>
                                        </p:attrNameLst>
                                      </p:cBhvr>
                                      <p:rCtr x="0" y="2755"/>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400"/>
                                        <p:tgtEl>
                                          <p:spTgt spid="10"/>
                                        </p:tgtEl>
                                      </p:cBhvr>
                                    </p:animEffect>
                                  </p:childTnLst>
                                </p:cTn>
                              </p:par>
                              <p:par>
                                <p:cTn id="18" presetID="42" presetClass="path" presetSubtype="0" decel="100000" fill="hold" grpId="1" nodeType="withEffect">
                                  <p:stCondLst>
                                    <p:cond delay="100"/>
                                  </p:stCondLst>
                                  <p:childTnLst>
                                    <p:animMotion origin="layout" path="M 0 -3.7037E-6 L 0 0.0551 " pathEditMode="relative" rAng="0" ptsTypes="AA">
                                      <p:cBhvr>
                                        <p:cTn id="19" dur="400" spd="-100000" fill="hold"/>
                                        <p:tgtEl>
                                          <p:spTgt spid="10"/>
                                        </p:tgtEl>
                                        <p:attrNameLst>
                                          <p:attrName>ppt_x</p:attrName>
                                          <p:attrName>ppt_y</p:attrName>
                                        </p:attrNameLst>
                                      </p:cBhvr>
                                      <p:rCtr x="0" y="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5D206965-A9D1-4AAC-A90C-5B26A3524BA9}"/>
              </a:ext>
            </a:extLst>
          </p:cNvPr>
          <p:cNvSpPr/>
          <p:nvPr/>
        </p:nvSpPr>
        <p:spPr bwMode="auto">
          <a:xfrm>
            <a:off x="881159" y="4711340"/>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BD2AC294-23D7-4B4E-B5A1-72F4769D9425}"/>
              </a:ext>
            </a:extLst>
          </p:cNvPr>
          <p:cNvSpPr/>
          <p:nvPr/>
        </p:nvSpPr>
        <p:spPr bwMode="auto">
          <a:xfrm>
            <a:off x="881159" y="5306579"/>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38" name="Freeform: Shape 37">
            <a:extLst>
              <a:ext uri="{FF2B5EF4-FFF2-40B4-BE49-F238E27FC236}">
                <a16:creationId xmlns:a16="http://schemas.microsoft.com/office/drawing/2014/main" id="{6EFFC306-D370-483E-B9AE-499F6F8D5560}"/>
              </a:ext>
            </a:extLst>
          </p:cNvPr>
          <p:cNvSpPr/>
          <p:nvPr/>
        </p:nvSpPr>
        <p:spPr bwMode="auto">
          <a:xfrm>
            <a:off x="881159" y="1765358"/>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39" name="Freeform: Shape 38">
            <a:extLst>
              <a:ext uri="{FF2B5EF4-FFF2-40B4-BE49-F238E27FC236}">
                <a16:creationId xmlns:a16="http://schemas.microsoft.com/office/drawing/2014/main" id="{97AC92E8-7649-4C90-A337-64B648ECF050}"/>
              </a:ext>
            </a:extLst>
          </p:cNvPr>
          <p:cNvSpPr/>
          <p:nvPr/>
        </p:nvSpPr>
        <p:spPr bwMode="auto">
          <a:xfrm>
            <a:off x="881159" y="2354555"/>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40" name="Freeform: Shape 39">
            <a:extLst>
              <a:ext uri="{FF2B5EF4-FFF2-40B4-BE49-F238E27FC236}">
                <a16:creationId xmlns:a16="http://schemas.microsoft.com/office/drawing/2014/main" id="{AB0A3D54-B998-4E72-A114-1B755B4D7644}"/>
              </a:ext>
            </a:extLst>
          </p:cNvPr>
          <p:cNvSpPr/>
          <p:nvPr/>
        </p:nvSpPr>
        <p:spPr bwMode="auto">
          <a:xfrm>
            <a:off x="881159" y="2943751"/>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41" name="Freeform: Shape 40">
            <a:extLst>
              <a:ext uri="{FF2B5EF4-FFF2-40B4-BE49-F238E27FC236}">
                <a16:creationId xmlns:a16="http://schemas.microsoft.com/office/drawing/2014/main" id="{FA589C80-9679-4F30-891B-B089578049AF}"/>
              </a:ext>
            </a:extLst>
          </p:cNvPr>
          <p:cNvSpPr/>
          <p:nvPr/>
        </p:nvSpPr>
        <p:spPr bwMode="auto">
          <a:xfrm>
            <a:off x="881159" y="3532948"/>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42" name="Freeform: Shape 41">
            <a:extLst>
              <a:ext uri="{FF2B5EF4-FFF2-40B4-BE49-F238E27FC236}">
                <a16:creationId xmlns:a16="http://schemas.microsoft.com/office/drawing/2014/main" id="{FD32C31D-2EC4-4800-976E-CD1EE9785B02}"/>
              </a:ext>
            </a:extLst>
          </p:cNvPr>
          <p:cNvSpPr/>
          <p:nvPr/>
        </p:nvSpPr>
        <p:spPr bwMode="auto">
          <a:xfrm>
            <a:off x="881159" y="4122144"/>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grpSp>
        <p:nvGrpSpPr>
          <p:cNvPr id="48" name="Group 47">
            <a:extLst>
              <a:ext uri="{FF2B5EF4-FFF2-40B4-BE49-F238E27FC236}">
                <a16:creationId xmlns:a16="http://schemas.microsoft.com/office/drawing/2014/main" id="{D820EE97-2A6C-4C99-81C5-809ABBA1C72C}"/>
              </a:ext>
            </a:extLst>
          </p:cNvPr>
          <p:cNvGrpSpPr/>
          <p:nvPr/>
        </p:nvGrpSpPr>
        <p:grpSpPr>
          <a:xfrm>
            <a:off x="877040" y="473532"/>
            <a:ext cx="10267764" cy="5586074"/>
            <a:chOff x="744057" y="473113"/>
            <a:chExt cx="10523384" cy="5586866"/>
          </a:xfrm>
        </p:grpSpPr>
        <p:graphicFrame>
          <p:nvGraphicFramePr>
            <p:cNvPr id="49" name="Chart 48">
              <a:extLst>
                <a:ext uri="{FF2B5EF4-FFF2-40B4-BE49-F238E27FC236}">
                  <a16:creationId xmlns:a16="http://schemas.microsoft.com/office/drawing/2014/main" id="{25F38047-FC70-4CB1-868B-0DEE2C09ABCC}"/>
                </a:ext>
              </a:extLst>
            </p:cNvPr>
            <p:cNvGraphicFramePr/>
            <p:nvPr>
              <p:extLst/>
            </p:nvPr>
          </p:nvGraphicFramePr>
          <p:xfrm>
            <a:off x="744057" y="473113"/>
            <a:ext cx="8092400" cy="5586866"/>
          </p:xfrm>
          <a:graphic>
            <a:graphicData uri="http://schemas.openxmlformats.org/drawingml/2006/chart">
              <c:chart xmlns:c="http://schemas.openxmlformats.org/drawingml/2006/chart" xmlns:r="http://schemas.openxmlformats.org/officeDocument/2006/relationships" r:id="rId2"/>
            </a:graphicData>
          </a:graphic>
        </p:graphicFrame>
        <p:sp>
          <p:nvSpPr>
            <p:cNvPr id="50" name="Freeform: Shape 49">
              <a:extLst>
                <a:ext uri="{FF2B5EF4-FFF2-40B4-BE49-F238E27FC236}">
                  <a16:creationId xmlns:a16="http://schemas.microsoft.com/office/drawing/2014/main" id="{D6F8D760-D602-4DFE-8A34-FE5A591C4199}"/>
                </a:ext>
              </a:extLst>
            </p:cNvPr>
            <p:cNvSpPr/>
            <p:nvPr/>
          </p:nvSpPr>
          <p:spPr bwMode="auto">
            <a:xfrm>
              <a:off x="8682275" y="1318260"/>
              <a:ext cx="2585166" cy="4593651"/>
            </a:xfrm>
            <a:custGeom>
              <a:avLst/>
              <a:gdLst>
                <a:gd name="connsiteX0" fmla="*/ 9525 w 2638425"/>
                <a:gd name="connsiteY0" fmla="*/ 0 h 4629150"/>
                <a:gd name="connsiteX1" fmla="*/ 2638425 w 2638425"/>
                <a:gd name="connsiteY1" fmla="*/ 2743200 h 4629150"/>
                <a:gd name="connsiteX2" fmla="*/ 2638425 w 2638425"/>
                <a:gd name="connsiteY2" fmla="*/ 4629150 h 4629150"/>
                <a:gd name="connsiteX3" fmla="*/ 0 w 2638425"/>
                <a:gd name="connsiteY3" fmla="*/ 4629150 h 4629150"/>
                <a:gd name="connsiteX4" fmla="*/ 9525 w 2638425"/>
                <a:gd name="connsiteY4" fmla="*/ 0 h 462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25" h="4629150">
                  <a:moveTo>
                    <a:pt x="9525" y="0"/>
                  </a:moveTo>
                  <a:lnTo>
                    <a:pt x="2638425" y="2743200"/>
                  </a:lnTo>
                  <a:lnTo>
                    <a:pt x="2638425" y="4629150"/>
                  </a:lnTo>
                  <a:lnTo>
                    <a:pt x="0" y="4629150"/>
                  </a:lnTo>
                  <a:lnTo>
                    <a:pt x="9525" y="0"/>
                  </a:lnTo>
                  <a:close/>
                </a:path>
              </a:pathLst>
            </a:custGeom>
            <a:solidFill>
              <a:schemeClr val="accent1">
                <a:alpha val="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8" name="Connector: Elbow 7">
            <a:extLst>
              <a:ext uri="{FF2B5EF4-FFF2-40B4-BE49-F238E27FC236}">
                <a16:creationId xmlns:a16="http://schemas.microsoft.com/office/drawing/2014/main" id="{8536FA6C-CDC6-47F6-B701-C78B5BE0005F}"/>
              </a:ext>
            </a:extLst>
          </p:cNvPr>
          <p:cNvCxnSpPr>
            <a:cxnSpLocks/>
            <a:stCxn id="140" idx="0"/>
            <a:endCxn id="76" idx="0"/>
          </p:cNvCxnSpPr>
          <p:nvPr/>
        </p:nvCxnSpPr>
        <p:spPr>
          <a:xfrm rot="16200000" flipH="1">
            <a:off x="6126559" y="1121615"/>
            <a:ext cx="4138" cy="10040018"/>
          </a:xfrm>
          <a:prstGeom prst="bentConnector3">
            <a:avLst>
              <a:gd name="adj1" fmla="val -552440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FE3C7EEC-AAB2-407C-9C4D-A2BAE3C390DB}"/>
              </a:ext>
            </a:extLst>
          </p:cNvPr>
          <p:cNvSpPr/>
          <p:nvPr/>
        </p:nvSpPr>
        <p:spPr bwMode="auto">
          <a:xfrm>
            <a:off x="298278" y="4215068"/>
            <a:ext cx="1772078" cy="1523187"/>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2014</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Satya “Microsoft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loves Linux”</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.NET foundation created</a:t>
            </a:r>
          </a:p>
        </p:txBody>
      </p:sp>
      <p:sp>
        <p:nvSpPr>
          <p:cNvPr id="105" name="Rectangle 104">
            <a:extLst>
              <a:ext uri="{FF2B5EF4-FFF2-40B4-BE49-F238E27FC236}">
                <a16:creationId xmlns:a16="http://schemas.microsoft.com/office/drawing/2014/main" id="{8D4E938A-9AF0-4DC9-B99F-BF18B5B9E479}"/>
              </a:ext>
            </a:extLst>
          </p:cNvPr>
          <p:cNvSpPr/>
          <p:nvPr/>
        </p:nvSpPr>
        <p:spPr bwMode="auto">
          <a:xfrm>
            <a:off x="2752284" y="3666619"/>
            <a:ext cx="1772078" cy="2071637"/>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2015</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VS Code released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HDInsight (Hadoop/</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Ubuntu) announced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Microsoft jointly forms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Node.js foundation</a:t>
            </a:r>
          </a:p>
        </p:txBody>
      </p:sp>
      <p:sp>
        <p:nvSpPr>
          <p:cNvPr id="107" name="Rectangle 106">
            <a:extLst>
              <a:ext uri="{FF2B5EF4-FFF2-40B4-BE49-F238E27FC236}">
                <a16:creationId xmlns:a16="http://schemas.microsoft.com/office/drawing/2014/main" id="{7423FAD6-4694-4AE4-81E9-D2F5A70B05CB}"/>
              </a:ext>
            </a:extLst>
          </p:cNvPr>
          <p:cNvSpPr/>
          <p:nvPr/>
        </p:nvSpPr>
        <p:spPr bwMode="auto">
          <a:xfrm>
            <a:off x="5206289" y="2933393"/>
            <a:ext cx="1772078" cy="2804861"/>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2016</a:t>
            </a:r>
          </a:p>
          <a:p>
            <a:pPr defTabSz="931935" fontAlgn="base">
              <a:lnSpc>
                <a:spcPct val="90000"/>
              </a:lnSpc>
              <a:spcBef>
                <a:spcPts val="1000"/>
              </a:spcBef>
              <a:spcAft>
                <a:spcPct val="0"/>
              </a:spcAft>
              <a:defRPr/>
            </a:pPr>
            <a:r>
              <a:rPr lang="en-US" sz="900" kern="0" dirty="0">
                <a:gradFill>
                  <a:gsLst>
                    <a:gs pos="0">
                      <a:srgbClr val="1A1A1A"/>
                    </a:gs>
                    <a:gs pos="100000">
                      <a:srgbClr val="1A1A1A"/>
                    </a:gs>
                  </a:gsLst>
                  <a:lin ang="5400000" scaled="0"/>
                </a:gradFill>
                <a:latin typeface="Segoe UI"/>
              </a:rPr>
              <a:t>.</a:t>
            </a:r>
            <a:r>
              <a:rPr lang="en-US" sz="1100" kern="0" dirty="0">
                <a:gradFill>
                  <a:gsLst>
                    <a:gs pos="0">
                      <a:srgbClr val="1A1A1A"/>
                    </a:gs>
                    <a:gs pos="100000">
                      <a:srgbClr val="1A1A1A"/>
                    </a:gs>
                  </a:gsLst>
                  <a:lin ang="5400000" scaled="0"/>
                </a:gradFill>
                <a:latin typeface="Segoe UI"/>
              </a:rPr>
              <a:t>NET Core 1.0</a:t>
            </a:r>
          </a:p>
          <a:p>
            <a:pPr defTabSz="931935" fontAlgn="base">
              <a:lnSpc>
                <a:spcPct val="90000"/>
              </a:lnSpc>
              <a:spcBef>
                <a:spcPts val="600"/>
              </a:spcBef>
              <a:spcAft>
                <a:spcPct val="0"/>
              </a:spcAft>
              <a:defRPr/>
            </a:pPr>
            <a:r>
              <a:rPr lang="en-US" sz="1100" kern="0" dirty="0">
                <a:gradFill>
                  <a:gsLst>
                    <a:gs pos="0">
                      <a:srgbClr val="1A1A1A"/>
                    </a:gs>
                    <a:gs pos="100000">
                      <a:srgbClr val="1A1A1A"/>
                    </a:gs>
                  </a:gsLst>
                  <a:lin ang="5400000" scaled="0"/>
                </a:gradFill>
                <a:latin typeface="Segoe UI"/>
              </a:rPr>
              <a:t>PowerShell Core</a:t>
            </a:r>
          </a:p>
          <a:p>
            <a:pPr defTabSz="931935" fontAlgn="base">
              <a:lnSpc>
                <a:spcPct val="90000"/>
              </a:lnSpc>
              <a:spcBef>
                <a:spcPts val="600"/>
              </a:spcBef>
              <a:spcAft>
                <a:spcPct val="0"/>
              </a:spcAft>
              <a:defRPr/>
            </a:pPr>
            <a:r>
              <a:rPr lang="en-US" sz="1100" kern="0" dirty="0">
                <a:gradFill>
                  <a:gsLst>
                    <a:gs pos="0">
                      <a:srgbClr val="1A1A1A"/>
                    </a:gs>
                    <a:gs pos="100000">
                      <a:srgbClr val="1A1A1A"/>
                    </a:gs>
                  </a:gsLst>
                  <a:lin ang="5400000" scaled="0"/>
                </a:gradFill>
                <a:latin typeface="Segoe UI"/>
              </a:rPr>
              <a:t>SQL on Linux announced</a:t>
            </a:r>
          </a:p>
          <a:p>
            <a:pPr defTabSz="931935" fontAlgn="base">
              <a:lnSpc>
                <a:spcPct val="90000"/>
              </a:lnSpc>
              <a:spcBef>
                <a:spcPts val="600"/>
              </a:spcBef>
              <a:spcAft>
                <a:spcPct val="0"/>
              </a:spcAft>
              <a:defRPr/>
            </a:pPr>
            <a:r>
              <a:rPr lang="en-US" sz="1100" kern="0" dirty="0">
                <a:gradFill>
                  <a:gsLst>
                    <a:gs pos="0">
                      <a:srgbClr val="1A1A1A"/>
                    </a:gs>
                    <a:gs pos="100000">
                      <a:srgbClr val="1A1A1A"/>
                    </a:gs>
                  </a:gsLst>
                  <a:lin ang="5400000" scaled="0"/>
                </a:gradFill>
                <a:latin typeface="Segoe UI"/>
              </a:rPr>
              <a:t>Windows Subsystem for Linux in Windows 10</a:t>
            </a:r>
          </a:p>
          <a:p>
            <a:pPr defTabSz="931935" fontAlgn="base">
              <a:lnSpc>
                <a:spcPct val="90000"/>
              </a:lnSpc>
              <a:spcBef>
                <a:spcPts val="600"/>
              </a:spcBef>
              <a:spcAft>
                <a:spcPct val="0"/>
              </a:spcAft>
              <a:defRPr/>
            </a:pPr>
            <a:r>
              <a:rPr lang="en-US" sz="1100" kern="0" dirty="0">
                <a:gradFill>
                  <a:gsLst>
                    <a:gs pos="0">
                      <a:srgbClr val="1A1A1A"/>
                    </a:gs>
                    <a:gs pos="100000">
                      <a:srgbClr val="1A1A1A"/>
                    </a:gs>
                  </a:gsLst>
                  <a:lin ang="5400000" scaled="0"/>
                </a:gradFill>
                <a:latin typeface="Segoe UI"/>
              </a:rPr>
              <a:t>Microsoft joins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Linux foundation</a:t>
            </a:r>
          </a:p>
        </p:txBody>
      </p:sp>
      <p:sp>
        <p:nvSpPr>
          <p:cNvPr id="108" name="Rectangle 107">
            <a:extLst>
              <a:ext uri="{FF2B5EF4-FFF2-40B4-BE49-F238E27FC236}">
                <a16:creationId xmlns:a16="http://schemas.microsoft.com/office/drawing/2014/main" id="{9A46CC7F-F9AD-4E1D-A8ED-E0C9BDEB8DCD}"/>
              </a:ext>
            </a:extLst>
          </p:cNvPr>
          <p:cNvSpPr/>
          <p:nvPr/>
        </p:nvSpPr>
        <p:spPr bwMode="auto">
          <a:xfrm>
            <a:off x="7660294" y="2236376"/>
            <a:ext cx="1772078" cy="3501879"/>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2017</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Microsoft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Azure Kubernetes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Service launched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Draft, Brigade, </a:t>
            </a:r>
            <a:r>
              <a:rPr lang="en-US" sz="1100" kern="0" dirty="0" err="1">
                <a:gradFill>
                  <a:gsLst>
                    <a:gs pos="0">
                      <a:srgbClr val="1A1A1A"/>
                    </a:gs>
                    <a:gs pos="100000">
                      <a:srgbClr val="1A1A1A"/>
                    </a:gs>
                  </a:gsLst>
                  <a:lin ang="5400000" scaled="0"/>
                </a:gradFill>
                <a:latin typeface="Segoe UI"/>
              </a:rPr>
              <a:t>Kashti</a:t>
            </a:r>
            <a:r>
              <a:rPr lang="en-US" sz="1100" kern="0" dirty="0">
                <a:gradFill>
                  <a:gsLst>
                    <a:gs pos="0">
                      <a:srgbClr val="1A1A1A"/>
                    </a:gs>
                    <a:gs pos="100000">
                      <a:srgbClr val="1A1A1A"/>
                    </a:gs>
                  </a:gsLst>
                  <a:lin ang="5400000" scaled="0"/>
                </a:gradFill>
                <a:latin typeface="Segoe UI"/>
              </a:rPr>
              <a:t> projects submitted to Kubernetes community</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Microsoft joins Cloud Native Computing &amp; Cloud Foundry Foundations</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Azure Database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for Postgres &amp;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MySQL announced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Azure Databricks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(Apache Spark) announced</a:t>
            </a:r>
          </a:p>
        </p:txBody>
      </p:sp>
      <p:sp>
        <p:nvSpPr>
          <p:cNvPr id="109" name="Rectangle 108">
            <a:extLst>
              <a:ext uri="{FF2B5EF4-FFF2-40B4-BE49-F238E27FC236}">
                <a16:creationId xmlns:a16="http://schemas.microsoft.com/office/drawing/2014/main" id="{48751D6F-294F-4EC1-BED0-701752FDB994}"/>
              </a:ext>
            </a:extLst>
          </p:cNvPr>
          <p:cNvSpPr/>
          <p:nvPr/>
        </p:nvSpPr>
        <p:spPr bwMode="auto">
          <a:xfrm>
            <a:off x="10114301" y="1765359"/>
            <a:ext cx="1772078" cy="3972896"/>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2018</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VS Code ranked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#1 developer tool </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Service Fabric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Open Sourced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Azure Sphere with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Linux kernel</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GitHub intent to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acquire announced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~5,000 Microsoft employees committing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to open source projects on </a:t>
            </a:r>
            <a:r>
              <a:rPr lang="en-US" sz="1100" kern="0" dirty="0" err="1">
                <a:gradFill>
                  <a:gsLst>
                    <a:gs pos="0">
                      <a:srgbClr val="1A1A1A"/>
                    </a:gs>
                    <a:gs pos="100000">
                      <a:srgbClr val="1A1A1A"/>
                    </a:gs>
                  </a:gsLst>
                  <a:lin ang="5400000" scaled="0"/>
                </a:gradFill>
                <a:latin typeface="Segoe UI"/>
              </a:rPr>
              <a:t>Github</a:t>
            </a:r>
            <a:endParaRPr lang="en-US" sz="1100" kern="0" dirty="0">
              <a:gradFill>
                <a:gsLst>
                  <a:gs pos="0">
                    <a:srgbClr val="1A1A1A"/>
                  </a:gs>
                  <a:gs pos="100000">
                    <a:srgbClr val="1A1A1A"/>
                  </a:gs>
                </a:gsLst>
                <a:lin ang="5400000" scaled="0"/>
              </a:gradFill>
              <a:latin typeface="Segoe UI"/>
            </a:endParaRP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Azure trending to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50% Linux</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3"/>
          <a:stretch>
            <a:fillRect/>
          </a:stretch>
        </p:blipFill>
        <p:spPr>
          <a:xfrm>
            <a:off x="1108617" y="5901819"/>
            <a:ext cx="10045293" cy="237731"/>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3475415" y="622608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dirty="0">
                <a:gradFill>
                  <a:gsLst>
                    <a:gs pos="2917">
                      <a:srgbClr val="0078D4"/>
                    </a:gs>
                    <a:gs pos="100000">
                      <a:srgbClr val="0078D4"/>
                    </a:gs>
                  </a:gsLst>
                  <a:lin ang="5400000" scaled="0"/>
                </a:gradFill>
                <a:latin typeface="Segoe UI"/>
              </a:rPr>
              <a:t>2015</a:t>
            </a:r>
          </a:p>
        </p:txBody>
      </p:sp>
      <p:sp>
        <p:nvSpPr>
          <p:cNvPr id="87" name="TextBox 86">
            <a:extLst>
              <a:ext uri="{FF2B5EF4-FFF2-40B4-BE49-F238E27FC236}">
                <a16:creationId xmlns:a16="http://schemas.microsoft.com/office/drawing/2014/main" id="{F52B0685-E617-4296-BADB-90046DDC3165}"/>
              </a:ext>
            </a:extLst>
          </p:cNvPr>
          <p:cNvSpPr txBox="1"/>
          <p:nvPr/>
        </p:nvSpPr>
        <p:spPr>
          <a:xfrm>
            <a:off x="5929419" y="6222599"/>
            <a:ext cx="325818" cy="106778"/>
          </a:xfrm>
          <a:prstGeom prst="roundRect">
            <a:avLst>
              <a:gd name="adj" fmla="val 27323"/>
            </a:avLst>
          </a:prstGeom>
          <a:solidFill>
            <a:schemeClr val="bg1"/>
          </a:solidFill>
        </p:spPr>
        <p:txBody>
          <a:bodyPr wrap="square" lIns="0" tIns="0" rIns="0" bIns="0" rtlCol="0" anchor="ctr">
            <a:noAutofit/>
          </a:bodyPr>
          <a:lstStyle/>
          <a:p>
            <a:pPr algn="ctr" defTabSz="914192">
              <a:defRPr/>
            </a:pPr>
            <a:r>
              <a:rPr lang="en-US" sz="1050" b="1" dirty="0">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8378806" y="6219109"/>
            <a:ext cx="335054" cy="113757"/>
          </a:xfrm>
          <a:prstGeom prst="roundRect">
            <a:avLst>
              <a:gd name="adj" fmla="val 3197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04025" y="6139555"/>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41" name="Rectangle 140">
            <a:extLst>
              <a:ext uri="{FF2B5EF4-FFF2-40B4-BE49-F238E27FC236}">
                <a16:creationId xmlns:a16="http://schemas.microsoft.com/office/drawing/2014/main" id="{00456511-37CA-4F5A-B1F1-7D6D75084567}"/>
              </a:ext>
            </a:extLst>
          </p:cNvPr>
          <p:cNvSpPr/>
          <p:nvPr/>
        </p:nvSpPr>
        <p:spPr bwMode="auto">
          <a:xfrm>
            <a:off x="10837891" y="6129055"/>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75" name="TextBox 74">
            <a:extLst>
              <a:ext uri="{FF2B5EF4-FFF2-40B4-BE49-F238E27FC236}">
                <a16:creationId xmlns:a16="http://schemas.microsoft.com/office/drawing/2014/main" id="{093BDE56-3C4B-4AEF-9BCA-FBCEA679307D}"/>
              </a:ext>
            </a:extLst>
          </p:cNvPr>
          <p:cNvSpPr txBox="1"/>
          <p:nvPr/>
        </p:nvSpPr>
        <p:spPr>
          <a:xfrm>
            <a:off x="858853" y="6153220"/>
            <a:ext cx="474489" cy="246221"/>
          </a:xfrm>
          <a:prstGeom prst="rect">
            <a:avLst/>
          </a:prstGeom>
          <a:noFill/>
        </p:spPr>
        <p:txBody>
          <a:bodyPr wrap="none" lIns="0" tIns="0" rIns="0" bIns="0" rtlCol="0">
            <a:spAutoFit/>
          </a:bodyPr>
          <a:lstStyle/>
          <a:p>
            <a:pPr defTabSz="914192">
              <a:defRPr/>
            </a:pPr>
            <a:r>
              <a:rPr lang="en-US" sz="1600" b="1">
                <a:gradFill>
                  <a:gsLst>
                    <a:gs pos="2917">
                      <a:srgbClr val="0078D4"/>
                    </a:gs>
                    <a:gs pos="100000">
                      <a:srgbClr val="0078D4"/>
                    </a:gs>
                  </a:gsLst>
                  <a:lin ang="5400000" scaled="0"/>
                </a:gradFill>
                <a:latin typeface="Segoe UI"/>
              </a:rPr>
              <a:t>2014</a:t>
            </a:r>
          </a:p>
        </p:txBody>
      </p:sp>
      <p:sp>
        <p:nvSpPr>
          <p:cNvPr id="76" name="TextBox 75">
            <a:extLst>
              <a:ext uri="{FF2B5EF4-FFF2-40B4-BE49-F238E27FC236}">
                <a16:creationId xmlns:a16="http://schemas.microsoft.com/office/drawing/2014/main" id="{7EB45FE0-877F-4193-9431-C9A463D52DC4}"/>
              </a:ext>
            </a:extLst>
          </p:cNvPr>
          <p:cNvSpPr txBox="1"/>
          <p:nvPr/>
        </p:nvSpPr>
        <p:spPr>
          <a:xfrm>
            <a:off x="10911392" y="6143693"/>
            <a:ext cx="474489" cy="246221"/>
          </a:xfrm>
          <a:prstGeom prst="rect">
            <a:avLst/>
          </a:prstGeom>
          <a:noFill/>
        </p:spPr>
        <p:txBody>
          <a:bodyPr wrap="none" lIns="0" tIns="0" rIns="0" bIns="0" rtlCol="0">
            <a:spAutoFit/>
          </a:bodyPr>
          <a:lstStyle/>
          <a:p>
            <a:pPr defTabSz="914192">
              <a:defRPr/>
            </a:pPr>
            <a:r>
              <a:rPr lang="en-US" sz="1600" b="1" dirty="0">
                <a:gradFill>
                  <a:gsLst>
                    <a:gs pos="2917">
                      <a:srgbClr val="0078D4"/>
                    </a:gs>
                    <a:gs pos="100000">
                      <a:srgbClr val="0078D4"/>
                    </a:gs>
                  </a:gsLst>
                  <a:lin ang="5400000" scaled="0"/>
                </a:gradFill>
                <a:latin typeface="Segoe UI"/>
              </a:rPr>
              <a:t>2018</a:t>
            </a:r>
          </a:p>
        </p:txBody>
      </p:sp>
      <p:sp>
        <p:nvSpPr>
          <p:cNvPr id="37" name="Oval 36">
            <a:extLst>
              <a:ext uri="{FF2B5EF4-FFF2-40B4-BE49-F238E27FC236}">
                <a16:creationId xmlns:a16="http://schemas.microsoft.com/office/drawing/2014/main" id="{9D8E15BD-60D5-4F84-9C86-46B2885A35CA}"/>
              </a:ext>
            </a:extLst>
          </p:cNvPr>
          <p:cNvSpPr/>
          <p:nvPr/>
        </p:nvSpPr>
        <p:spPr bwMode="auto">
          <a:xfrm>
            <a:off x="1038091" y="5811129"/>
            <a:ext cx="181368" cy="181368"/>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E0CD80EF-F8DA-44F6-81E8-64AD82559556}"/>
              </a:ext>
            </a:extLst>
          </p:cNvPr>
          <p:cNvSpPr txBox="1"/>
          <p:nvPr/>
        </p:nvSpPr>
        <p:spPr>
          <a:xfrm>
            <a:off x="298277" y="1104303"/>
            <a:ext cx="2912692" cy="599200"/>
          </a:xfrm>
          <a:prstGeom prst="rect">
            <a:avLst/>
          </a:prstGeom>
          <a:solidFill>
            <a:schemeClr val="accent1">
              <a:alpha val="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dirty="0">
                <a:gradFill>
                  <a:gsLst>
                    <a:gs pos="0">
                      <a:srgbClr val="FFFFFF">
                        <a:alpha val="0"/>
                      </a:srgbClr>
                    </a:gs>
                    <a:gs pos="100000">
                      <a:srgbClr val="FFFFFF">
                        <a:alpha val="0"/>
                      </a:srgbClr>
                    </a:gs>
                  </a:gsLst>
                  <a:lin ang="5400000" scaled="0"/>
                </a:gradFill>
              </a:rPr>
              <a:t>GitHub contributions</a:t>
            </a:r>
          </a:p>
        </p:txBody>
      </p:sp>
      <p:sp>
        <p:nvSpPr>
          <p:cNvPr id="52" name="TextBox 51">
            <a:extLst>
              <a:ext uri="{FF2B5EF4-FFF2-40B4-BE49-F238E27FC236}">
                <a16:creationId xmlns:a16="http://schemas.microsoft.com/office/drawing/2014/main" id="{7B99A541-B8FC-47B3-8232-E3FA95E0D9D1}"/>
              </a:ext>
            </a:extLst>
          </p:cNvPr>
          <p:cNvSpPr txBox="1"/>
          <p:nvPr/>
        </p:nvSpPr>
        <p:spPr>
          <a:xfrm>
            <a:off x="298276" y="5267314"/>
            <a:ext cx="1773684"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dirty="0">
                <a:gradFill>
                  <a:gsLst>
                    <a:gs pos="0">
                      <a:srgbClr val="FFFFFF">
                        <a:alpha val="0"/>
                      </a:srgbClr>
                    </a:gs>
                    <a:gs pos="100000">
                      <a:srgbClr val="FFFFFF">
                        <a:alpha val="0"/>
                      </a:srgbClr>
                    </a:gs>
                  </a:gsLst>
                  <a:lin ang="5400000" scaled="0"/>
                </a:gradFill>
              </a:rPr>
              <a:t>95,539</a:t>
            </a:r>
          </a:p>
        </p:txBody>
      </p:sp>
      <p:sp>
        <p:nvSpPr>
          <p:cNvPr id="53" name="TextBox 52">
            <a:extLst>
              <a:ext uri="{FF2B5EF4-FFF2-40B4-BE49-F238E27FC236}">
                <a16:creationId xmlns:a16="http://schemas.microsoft.com/office/drawing/2014/main" id="{24E15E25-0624-4810-863B-B5445C374A04}"/>
              </a:ext>
            </a:extLst>
          </p:cNvPr>
          <p:cNvSpPr txBox="1"/>
          <p:nvPr/>
        </p:nvSpPr>
        <p:spPr>
          <a:xfrm>
            <a:off x="2752283" y="5267314"/>
            <a:ext cx="1773684"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dirty="0">
                <a:gradFill>
                  <a:gsLst>
                    <a:gs pos="0">
                      <a:srgbClr val="FFFFFF">
                        <a:alpha val="0"/>
                      </a:srgbClr>
                    </a:gs>
                    <a:gs pos="100000">
                      <a:srgbClr val="FFFFFF">
                        <a:alpha val="0"/>
                      </a:srgbClr>
                    </a:gs>
                  </a:gsLst>
                  <a:lin ang="5400000" scaled="0"/>
                </a:gradFill>
              </a:rPr>
              <a:t>314,546</a:t>
            </a:r>
          </a:p>
        </p:txBody>
      </p:sp>
      <p:sp>
        <p:nvSpPr>
          <p:cNvPr id="54" name="TextBox 53">
            <a:extLst>
              <a:ext uri="{FF2B5EF4-FFF2-40B4-BE49-F238E27FC236}">
                <a16:creationId xmlns:a16="http://schemas.microsoft.com/office/drawing/2014/main" id="{A4A8F6A1-24DB-4F57-94A8-D9A30AD6F87E}"/>
              </a:ext>
            </a:extLst>
          </p:cNvPr>
          <p:cNvSpPr txBox="1"/>
          <p:nvPr/>
        </p:nvSpPr>
        <p:spPr>
          <a:xfrm>
            <a:off x="5206289" y="5267314"/>
            <a:ext cx="1773684"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defTabSz="932114" fontAlgn="base">
              <a:lnSpc>
                <a:spcPct val="90000"/>
              </a:lnSpc>
              <a:spcBef>
                <a:spcPts val="600"/>
              </a:spcBef>
              <a:spcAft>
                <a:spcPct val="0"/>
              </a:spcAft>
              <a:buClrTx/>
              <a:buSzTx/>
              <a:buFontTx/>
              <a:buNone/>
              <a:tabLst/>
              <a:defRPr kumimoji="0" sz="1600" b="1" i="0" u="none" strike="noStrike" cap="none" spc="0" normalizeH="0" baseline="0">
                <a:ln>
                  <a:noFill/>
                </a:ln>
                <a:gradFill>
                  <a:gsLst>
                    <a:gs pos="0">
                      <a:srgbClr val="1A1A1A"/>
                    </a:gs>
                    <a:gs pos="100000">
                      <a:srgbClr val="1A1A1A"/>
                    </a:gs>
                  </a:gsLst>
                  <a:lin ang="5400000" scaled="0"/>
                </a:gradFill>
                <a:effectLst/>
                <a:uLnTx/>
                <a:uFillTx/>
                <a:latin typeface="Segoe UI"/>
              </a:defRPr>
            </a:lvl1pPr>
          </a:lstStyle>
          <a:p>
            <a:pPr algn="ctr" defTabSz="914192">
              <a:defRPr/>
            </a:pPr>
            <a:r>
              <a:rPr lang="en-US" sz="1700" kern="0" dirty="0">
                <a:gradFill>
                  <a:gsLst>
                    <a:gs pos="0">
                      <a:srgbClr val="FFFFFF">
                        <a:alpha val="0"/>
                      </a:srgbClr>
                    </a:gs>
                    <a:gs pos="100000">
                      <a:srgbClr val="FFFFFF">
                        <a:alpha val="0"/>
                      </a:srgbClr>
                    </a:gs>
                  </a:gsLst>
                  <a:lin ang="5400000" scaled="0"/>
                </a:gradFill>
              </a:rPr>
              <a:t>601,886</a:t>
            </a:r>
          </a:p>
        </p:txBody>
      </p:sp>
      <p:sp>
        <p:nvSpPr>
          <p:cNvPr id="55" name="TextBox 54">
            <a:extLst>
              <a:ext uri="{FF2B5EF4-FFF2-40B4-BE49-F238E27FC236}">
                <a16:creationId xmlns:a16="http://schemas.microsoft.com/office/drawing/2014/main" id="{6E124156-15EA-4F67-AFC0-DF299D5F0BCB}"/>
              </a:ext>
            </a:extLst>
          </p:cNvPr>
          <p:cNvSpPr txBox="1"/>
          <p:nvPr/>
        </p:nvSpPr>
        <p:spPr>
          <a:xfrm>
            <a:off x="7660294" y="5267314"/>
            <a:ext cx="1773684"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dirty="0">
                <a:gradFill>
                  <a:gsLst>
                    <a:gs pos="0">
                      <a:srgbClr val="FFFFFF">
                        <a:alpha val="0"/>
                      </a:srgbClr>
                    </a:gs>
                    <a:gs pos="100000">
                      <a:srgbClr val="FFFFFF">
                        <a:alpha val="0"/>
                      </a:srgbClr>
                    </a:gs>
                  </a:gsLst>
                  <a:lin ang="5400000" scaled="0"/>
                </a:gradFill>
              </a:rPr>
              <a:t>778,871</a:t>
            </a:r>
          </a:p>
        </p:txBody>
      </p:sp>
      <p:sp>
        <p:nvSpPr>
          <p:cNvPr id="56" name="TextBox 55">
            <a:extLst>
              <a:ext uri="{FF2B5EF4-FFF2-40B4-BE49-F238E27FC236}">
                <a16:creationId xmlns:a16="http://schemas.microsoft.com/office/drawing/2014/main" id="{15A85A55-DAA5-421F-86C9-61262B2624DA}"/>
              </a:ext>
            </a:extLst>
          </p:cNvPr>
          <p:cNvSpPr txBox="1"/>
          <p:nvPr/>
        </p:nvSpPr>
        <p:spPr>
          <a:xfrm>
            <a:off x="10114301" y="5267314"/>
            <a:ext cx="1773684"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dirty="0">
                <a:gradFill>
                  <a:gsLst>
                    <a:gs pos="0">
                      <a:srgbClr val="FFFFFF">
                        <a:alpha val="0"/>
                      </a:srgbClr>
                    </a:gs>
                    <a:gs pos="100000">
                      <a:srgbClr val="FFFFFF">
                        <a:alpha val="0"/>
                      </a:srgbClr>
                    </a:gs>
                  </a:gsLst>
                  <a:lin ang="5400000" scaled="0"/>
                </a:gradFill>
              </a:rPr>
              <a:t>314,970 (YTD)</a:t>
            </a:r>
          </a:p>
        </p:txBody>
      </p:sp>
      <p:pic>
        <p:nvPicPr>
          <p:cNvPr id="64" name="Picture 63">
            <a:extLst>
              <a:ext uri="{FF2B5EF4-FFF2-40B4-BE49-F238E27FC236}">
                <a16:creationId xmlns:a16="http://schemas.microsoft.com/office/drawing/2014/main" id="{714E2A4E-E8FE-4BDB-977F-6A1FAAF44A10}"/>
              </a:ext>
            </a:extLst>
          </p:cNvPr>
          <p:cNvPicPr>
            <a:picLocks noChangeAspect="1"/>
          </p:cNvPicPr>
          <p:nvPr/>
        </p:nvPicPr>
        <p:blipFill rotWithShape="1">
          <a:blip r:embed="rId4"/>
          <a:srcRect l="23815" t="31218" b="2050"/>
          <a:stretch/>
        </p:blipFill>
        <p:spPr>
          <a:xfrm>
            <a:off x="-12220746" y="486"/>
            <a:ext cx="12186403" cy="6006248"/>
          </a:xfrm>
          <a:prstGeom prst="rect">
            <a:avLst/>
          </a:prstGeom>
        </p:spPr>
      </p:pic>
      <p:sp>
        <p:nvSpPr>
          <p:cNvPr id="65" name="Rectangle 64">
            <a:extLst>
              <a:ext uri="{FF2B5EF4-FFF2-40B4-BE49-F238E27FC236}">
                <a16:creationId xmlns:a16="http://schemas.microsoft.com/office/drawing/2014/main" id="{C43E9FB4-2D24-4715-87F4-2DA3F4D92804}"/>
              </a:ext>
            </a:extLst>
          </p:cNvPr>
          <p:cNvSpPr/>
          <p:nvPr/>
        </p:nvSpPr>
        <p:spPr bwMode="auto">
          <a:xfrm>
            <a:off x="-10608075" y="487"/>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654903" y="1564935"/>
            <a:ext cx="4780872" cy="2163875"/>
          </a:xfrm>
          <a:prstGeom prst="rect">
            <a:avLst/>
          </a:prstGeom>
        </p:spPr>
        <p:txBody>
          <a:bodyPr wrap="square">
            <a:spAutoFit/>
          </a:bodyPr>
          <a:lstStyle/>
          <a:p>
            <a:pPr marL="114278" indent="-114278" defTabSz="914192">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1315566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2" presetClass="path" presetSubtype="0" decel="100000" fill="hold" grpId="1" nodeType="withEffect">
                                  <p:stCondLst>
                                    <p:cond delay="0"/>
                                  </p:stCondLst>
                                  <p:childTnLst>
                                    <p:animMotion origin="layout" path="M 4.58333E-6 -0.0449 L 4.58333E-6 -4.44444E-6 " pathEditMode="relative" rAng="0" ptsTypes="AA">
                                      <p:cBhvr>
                                        <p:cTn id="16" dur="600" fill="hold"/>
                                        <p:tgtEl>
                                          <p:spTgt spid="104"/>
                                        </p:tgtEl>
                                        <p:attrNameLst>
                                          <p:attrName>ppt_x</p:attrName>
                                          <p:attrName>ppt_y</p:attrName>
                                        </p:attrNameLst>
                                      </p:cBhvr>
                                      <p:rCtr x="0" y="2245"/>
                                    </p:animMotion>
                                  </p:childTnLst>
                                </p:cTn>
                              </p:par>
                            </p:childTnLst>
                          </p:cTn>
                        </p:par>
                        <p:par>
                          <p:cTn id="17" fill="hold">
                            <p:stCondLst>
                              <p:cond delay="1100"/>
                            </p:stCondLst>
                            <p:childTnLst>
                              <p:par>
                                <p:cTn id="18" presetID="63" presetClass="path" presetSubtype="0" decel="100000" fill="hold" grpId="1" nodeType="afterEffect">
                                  <p:stCondLst>
                                    <p:cond delay="0"/>
                                  </p:stCondLst>
                                  <p:childTnLst>
                                    <p:animMotion origin="layout" path="M 2.08333E-6 1.85185E-6 L 0.20599 1.85185E-6 " pathEditMode="relative" rAng="0" ptsTypes="AA">
                                      <p:cBhvr>
                                        <p:cTn id="19" dur="750" fill="hold"/>
                                        <p:tgtEl>
                                          <p:spTgt spid="37"/>
                                        </p:tgtEl>
                                        <p:attrNameLst>
                                          <p:attrName>ppt_x</p:attrName>
                                          <p:attrName>ppt_y</p:attrName>
                                        </p:attrNameLst>
                                      </p:cBhvr>
                                      <p:rCtr x="10299" y="0"/>
                                    </p:animMotion>
                                  </p:childTnLst>
                                </p:cTn>
                              </p:par>
                              <p:par>
                                <p:cTn id="20" presetID="10" presetClass="entr" presetSubtype="0" fill="hold" grpId="0" nodeType="withEffect">
                                  <p:stCondLst>
                                    <p:cond delay="40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42" presetClass="path" presetSubtype="0" decel="100000" fill="hold" grpId="1" nodeType="withEffect">
                                  <p:stCondLst>
                                    <p:cond delay="400"/>
                                  </p:stCondLst>
                                  <p:childTnLst>
                                    <p:animMotion origin="layout" path="M 2.70833E-6 -0.04491 L 2.70833E-6 1.85185E-6 " pathEditMode="relative" rAng="0" ptsTypes="AA">
                                      <p:cBhvr>
                                        <p:cTn id="24" dur="600" fill="hold"/>
                                        <p:tgtEl>
                                          <p:spTgt spid="105"/>
                                        </p:tgtEl>
                                        <p:attrNameLst>
                                          <p:attrName>ppt_x</p:attrName>
                                          <p:attrName>ppt_y</p:attrName>
                                        </p:attrNameLst>
                                      </p:cBhvr>
                                      <p:rCtr x="0" y="2245"/>
                                    </p:animMotion>
                                  </p:childTnLst>
                                </p:cTn>
                              </p:par>
                            </p:childTnLst>
                          </p:cTn>
                        </p:par>
                        <p:par>
                          <p:cTn id="25" fill="hold">
                            <p:stCondLst>
                              <p:cond delay="2100"/>
                            </p:stCondLst>
                            <p:childTnLst>
                              <p:par>
                                <p:cTn id="26" presetID="63" presetClass="path" presetSubtype="0" decel="100000" fill="hold" grpId="2" nodeType="afterEffect">
                                  <p:stCondLst>
                                    <p:cond delay="0"/>
                                  </p:stCondLst>
                                  <p:childTnLst>
                                    <p:animMotion origin="layout" path="M 0.20599 1.85185E-6 L 0.40729 1.85185E-6 " pathEditMode="relative" rAng="0" ptsTypes="AA">
                                      <p:cBhvr>
                                        <p:cTn id="27" dur="750" fill="hold"/>
                                        <p:tgtEl>
                                          <p:spTgt spid="37"/>
                                        </p:tgtEl>
                                        <p:attrNameLst>
                                          <p:attrName>ppt_x</p:attrName>
                                          <p:attrName>ppt_y</p:attrName>
                                        </p:attrNameLst>
                                      </p:cBhvr>
                                      <p:rCtr x="10065" y="0"/>
                                    </p:animMotion>
                                  </p:childTnLst>
                                </p:cTn>
                              </p:par>
                              <p:par>
                                <p:cTn id="28" presetID="10" presetClass="entr" presetSubtype="0" fill="hold" grpId="0" nodeType="withEffect">
                                  <p:stCondLst>
                                    <p:cond delay="40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500"/>
                                        <p:tgtEl>
                                          <p:spTgt spid="107"/>
                                        </p:tgtEl>
                                      </p:cBhvr>
                                    </p:animEffect>
                                  </p:childTnLst>
                                </p:cTn>
                              </p:par>
                              <p:par>
                                <p:cTn id="31" presetID="42" presetClass="path" presetSubtype="0" decel="100000" fill="hold" grpId="1" nodeType="withEffect">
                                  <p:stCondLst>
                                    <p:cond delay="400"/>
                                  </p:stCondLst>
                                  <p:childTnLst>
                                    <p:animMotion origin="layout" path="M 6.25E-7 -0.04491 L 6.25E-7 4.07407E-6 " pathEditMode="relative" rAng="0" ptsTypes="AA">
                                      <p:cBhvr>
                                        <p:cTn id="32" dur="600" fill="hold"/>
                                        <p:tgtEl>
                                          <p:spTgt spid="107"/>
                                        </p:tgtEl>
                                        <p:attrNameLst>
                                          <p:attrName>ppt_x</p:attrName>
                                          <p:attrName>ppt_y</p:attrName>
                                        </p:attrNameLst>
                                      </p:cBhvr>
                                      <p:rCtr x="0" y="2245"/>
                                    </p:animMotion>
                                  </p:childTnLst>
                                </p:cTn>
                              </p:par>
                            </p:childTnLst>
                          </p:cTn>
                        </p:par>
                        <p:par>
                          <p:cTn id="33" fill="hold">
                            <p:stCondLst>
                              <p:cond delay="3100"/>
                            </p:stCondLst>
                            <p:childTnLst>
                              <p:par>
                                <p:cTn id="34" presetID="63" presetClass="path" presetSubtype="0" decel="100000" fill="hold" grpId="3" nodeType="afterEffect">
                                  <p:stCondLst>
                                    <p:cond delay="0"/>
                                  </p:stCondLst>
                                  <p:childTnLst>
                                    <p:animMotion origin="layout" path="M 0.40729 1.85185E-6 L 0.60859 1.85185E-6 " pathEditMode="relative" rAng="0" ptsTypes="AA">
                                      <p:cBhvr>
                                        <p:cTn id="35" dur="750" fill="hold"/>
                                        <p:tgtEl>
                                          <p:spTgt spid="37"/>
                                        </p:tgtEl>
                                        <p:attrNameLst>
                                          <p:attrName>ppt_x</p:attrName>
                                          <p:attrName>ppt_y</p:attrName>
                                        </p:attrNameLst>
                                      </p:cBhvr>
                                      <p:rCtr x="10065" y="0"/>
                                    </p:animMotion>
                                  </p:childTnLst>
                                </p:cTn>
                              </p:par>
                              <p:par>
                                <p:cTn id="36" presetID="10" presetClass="entr" presetSubtype="0" fill="hold" grpId="0" nodeType="withEffect">
                                  <p:stCondLst>
                                    <p:cond delay="400"/>
                                  </p:stCondLst>
                                  <p:childTnLst>
                                    <p:set>
                                      <p:cBhvr>
                                        <p:cTn id="37" dur="1" fill="hold">
                                          <p:stCondLst>
                                            <p:cond delay="0"/>
                                          </p:stCondLst>
                                        </p:cTn>
                                        <p:tgtEl>
                                          <p:spTgt spid="108"/>
                                        </p:tgtEl>
                                        <p:attrNameLst>
                                          <p:attrName>style.visibility</p:attrName>
                                        </p:attrNameLst>
                                      </p:cBhvr>
                                      <p:to>
                                        <p:strVal val="visible"/>
                                      </p:to>
                                    </p:set>
                                    <p:animEffect transition="in" filter="fade">
                                      <p:cBhvr>
                                        <p:cTn id="38" dur="500"/>
                                        <p:tgtEl>
                                          <p:spTgt spid="108"/>
                                        </p:tgtEl>
                                      </p:cBhvr>
                                    </p:animEffect>
                                  </p:childTnLst>
                                </p:cTn>
                              </p:par>
                              <p:par>
                                <p:cTn id="39" presetID="42" presetClass="path" presetSubtype="0" decel="100000" fill="hold" grpId="1" nodeType="withEffect">
                                  <p:stCondLst>
                                    <p:cond delay="400"/>
                                  </p:stCondLst>
                                  <p:childTnLst>
                                    <p:animMotion origin="layout" path="M -1.66667E-6 -0.04491 L -1.66667E-6 -1.48148E-6 " pathEditMode="relative" rAng="0" ptsTypes="AA">
                                      <p:cBhvr>
                                        <p:cTn id="40" dur="600" fill="hold"/>
                                        <p:tgtEl>
                                          <p:spTgt spid="108"/>
                                        </p:tgtEl>
                                        <p:attrNameLst>
                                          <p:attrName>ppt_x</p:attrName>
                                          <p:attrName>ppt_y</p:attrName>
                                        </p:attrNameLst>
                                      </p:cBhvr>
                                      <p:rCtr x="0" y="2245"/>
                                    </p:animMotion>
                                  </p:childTnLst>
                                </p:cTn>
                              </p:par>
                            </p:childTnLst>
                          </p:cTn>
                        </p:par>
                        <p:par>
                          <p:cTn id="41" fill="hold">
                            <p:stCondLst>
                              <p:cond delay="4100"/>
                            </p:stCondLst>
                            <p:childTnLst>
                              <p:par>
                                <p:cTn id="42" presetID="63" presetClass="path" presetSubtype="0" decel="100000" fill="hold" grpId="4" nodeType="afterEffect">
                                  <p:stCondLst>
                                    <p:cond delay="0"/>
                                  </p:stCondLst>
                                  <p:childTnLst>
                                    <p:animMotion origin="layout" path="M 0.60859 1.85185E-6 L 0.82148 1.85185E-6 " pathEditMode="relative" rAng="0" ptsTypes="AA">
                                      <p:cBhvr>
                                        <p:cTn id="43" dur="750" fill="hold"/>
                                        <p:tgtEl>
                                          <p:spTgt spid="37"/>
                                        </p:tgtEl>
                                        <p:attrNameLst>
                                          <p:attrName>ppt_x</p:attrName>
                                          <p:attrName>ppt_y</p:attrName>
                                        </p:attrNameLst>
                                      </p:cBhvr>
                                      <p:rCtr x="10638" y="0"/>
                                    </p:animMotion>
                                  </p:childTnLst>
                                </p:cTn>
                              </p:par>
                              <p:par>
                                <p:cTn id="44" presetID="10" presetClass="entr" presetSubtype="0" fill="hold" grpId="0" nodeType="withEffect">
                                  <p:stCondLst>
                                    <p:cond delay="40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42" presetClass="path" presetSubtype="0" decel="100000" fill="hold" grpId="1" nodeType="withEffect">
                                  <p:stCondLst>
                                    <p:cond delay="400"/>
                                  </p:stCondLst>
                                  <p:childTnLst>
                                    <p:animMotion origin="layout" path="M 1.11022E-16 -0.0449 L 1.11022E-16 -4.44444E-6 " pathEditMode="relative" rAng="0" ptsTypes="AA">
                                      <p:cBhvr>
                                        <p:cTn id="48" dur="600" fill="hold"/>
                                        <p:tgtEl>
                                          <p:spTgt spid="109"/>
                                        </p:tgtEl>
                                        <p:attrNameLst>
                                          <p:attrName>ppt_x</p:attrName>
                                          <p:attrName>ppt_y</p:attrName>
                                        </p:attrNameLst>
                                      </p:cBhvr>
                                      <p:rCtr x="0" y="2245"/>
                                    </p:animMotion>
                                  </p:childTnLst>
                                </p:cTn>
                              </p:par>
                              <p:par>
                                <p:cTn id="49" presetID="22" presetClass="entr" presetSubtype="8"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left)">
                                      <p:cBhvr>
                                        <p:cTn id="63" dur="500"/>
                                        <p:tgtEl>
                                          <p:spTgt spid="42"/>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left)">
                                      <p:cBhvr>
                                        <p:cTn id="66" dur="500"/>
                                        <p:tgtEl>
                                          <p:spTgt spid="43"/>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left)">
                                      <p:cBhvr>
                                        <p:cTn id="6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1" grpId="0" animBg="1"/>
      <p:bldP spid="38" grpId="0" animBg="1"/>
      <p:bldP spid="39" grpId="0" animBg="1"/>
      <p:bldP spid="40" grpId="0" animBg="1"/>
      <p:bldP spid="41" grpId="0" animBg="1"/>
      <p:bldP spid="42" grpId="0" animBg="1"/>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5D206965-A9D1-4AAC-A90C-5B26A3524BA9}"/>
              </a:ext>
            </a:extLst>
          </p:cNvPr>
          <p:cNvSpPr/>
          <p:nvPr/>
        </p:nvSpPr>
        <p:spPr bwMode="auto">
          <a:xfrm>
            <a:off x="881159" y="4711340"/>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BD2AC294-23D7-4B4E-B5A1-72F4769D9425}"/>
              </a:ext>
            </a:extLst>
          </p:cNvPr>
          <p:cNvSpPr/>
          <p:nvPr/>
        </p:nvSpPr>
        <p:spPr bwMode="auto">
          <a:xfrm>
            <a:off x="881159" y="5306579"/>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38" name="Freeform: Shape 37">
            <a:extLst>
              <a:ext uri="{FF2B5EF4-FFF2-40B4-BE49-F238E27FC236}">
                <a16:creationId xmlns:a16="http://schemas.microsoft.com/office/drawing/2014/main" id="{6EFFC306-D370-483E-B9AE-499F6F8D5560}"/>
              </a:ext>
            </a:extLst>
          </p:cNvPr>
          <p:cNvSpPr/>
          <p:nvPr/>
        </p:nvSpPr>
        <p:spPr bwMode="auto">
          <a:xfrm>
            <a:off x="881159" y="1765358"/>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39" name="Freeform: Shape 38">
            <a:extLst>
              <a:ext uri="{FF2B5EF4-FFF2-40B4-BE49-F238E27FC236}">
                <a16:creationId xmlns:a16="http://schemas.microsoft.com/office/drawing/2014/main" id="{97AC92E8-7649-4C90-A337-64B648ECF050}"/>
              </a:ext>
            </a:extLst>
          </p:cNvPr>
          <p:cNvSpPr/>
          <p:nvPr/>
        </p:nvSpPr>
        <p:spPr bwMode="auto">
          <a:xfrm>
            <a:off x="881159" y="2354555"/>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40" name="Freeform: Shape 39">
            <a:extLst>
              <a:ext uri="{FF2B5EF4-FFF2-40B4-BE49-F238E27FC236}">
                <a16:creationId xmlns:a16="http://schemas.microsoft.com/office/drawing/2014/main" id="{AB0A3D54-B998-4E72-A114-1B755B4D7644}"/>
              </a:ext>
            </a:extLst>
          </p:cNvPr>
          <p:cNvSpPr/>
          <p:nvPr/>
        </p:nvSpPr>
        <p:spPr bwMode="auto">
          <a:xfrm>
            <a:off x="881159" y="2943751"/>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41" name="Freeform: Shape 40">
            <a:extLst>
              <a:ext uri="{FF2B5EF4-FFF2-40B4-BE49-F238E27FC236}">
                <a16:creationId xmlns:a16="http://schemas.microsoft.com/office/drawing/2014/main" id="{FA589C80-9679-4F30-891B-B089578049AF}"/>
              </a:ext>
            </a:extLst>
          </p:cNvPr>
          <p:cNvSpPr/>
          <p:nvPr/>
        </p:nvSpPr>
        <p:spPr bwMode="auto">
          <a:xfrm>
            <a:off x="881159" y="3532948"/>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42" name="Freeform: Shape 41">
            <a:extLst>
              <a:ext uri="{FF2B5EF4-FFF2-40B4-BE49-F238E27FC236}">
                <a16:creationId xmlns:a16="http://schemas.microsoft.com/office/drawing/2014/main" id="{FD32C31D-2EC4-4800-976E-CD1EE9785B02}"/>
              </a:ext>
            </a:extLst>
          </p:cNvPr>
          <p:cNvSpPr/>
          <p:nvPr/>
        </p:nvSpPr>
        <p:spPr bwMode="auto">
          <a:xfrm>
            <a:off x="881159" y="4122144"/>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grpSp>
        <p:nvGrpSpPr>
          <p:cNvPr id="2" name="Group 1">
            <a:extLst>
              <a:ext uri="{FF2B5EF4-FFF2-40B4-BE49-F238E27FC236}">
                <a16:creationId xmlns:a16="http://schemas.microsoft.com/office/drawing/2014/main" id="{A0233015-5D97-40EE-9A4E-C857D3CAFCD6}"/>
              </a:ext>
            </a:extLst>
          </p:cNvPr>
          <p:cNvGrpSpPr/>
          <p:nvPr/>
        </p:nvGrpSpPr>
        <p:grpSpPr>
          <a:xfrm>
            <a:off x="972277" y="473532"/>
            <a:ext cx="10172528" cy="5586074"/>
            <a:chOff x="822288" y="473113"/>
            <a:chExt cx="10445153" cy="5586866"/>
          </a:xfrm>
        </p:grpSpPr>
        <p:graphicFrame>
          <p:nvGraphicFramePr>
            <p:cNvPr id="5" name="Chart 4">
              <a:extLst>
                <a:ext uri="{FF2B5EF4-FFF2-40B4-BE49-F238E27FC236}">
                  <a16:creationId xmlns:a16="http://schemas.microsoft.com/office/drawing/2014/main" id="{39E69556-48C6-49FC-9A2C-14C6F92C92FF}"/>
                </a:ext>
              </a:extLst>
            </p:cNvPr>
            <p:cNvGraphicFramePr/>
            <p:nvPr>
              <p:extLst/>
            </p:nvPr>
          </p:nvGraphicFramePr>
          <p:xfrm>
            <a:off x="822288" y="473113"/>
            <a:ext cx="8014170" cy="5586866"/>
          </p:xfrm>
          <a:graphic>
            <a:graphicData uri="http://schemas.openxmlformats.org/drawingml/2006/chart">
              <c:chart xmlns:c="http://schemas.openxmlformats.org/drawingml/2006/chart" xmlns:r="http://schemas.openxmlformats.org/officeDocument/2006/relationships" r:id="rId2"/>
            </a:graphicData>
          </a:graphic>
        </p:graphicFrame>
        <p:sp>
          <p:nvSpPr>
            <p:cNvPr id="6" name="Freeform: Shape 5">
              <a:extLst>
                <a:ext uri="{FF2B5EF4-FFF2-40B4-BE49-F238E27FC236}">
                  <a16:creationId xmlns:a16="http://schemas.microsoft.com/office/drawing/2014/main" id="{83F2DB9C-E68B-417F-97F9-FB1D58C85E0D}"/>
                </a:ext>
              </a:extLst>
            </p:cNvPr>
            <p:cNvSpPr/>
            <p:nvPr/>
          </p:nvSpPr>
          <p:spPr bwMode="auto">
            <a:xfrm>
              <a:off x="8682275" y="1318260"/>
              <a:ext cx="2585166" cy="4593651"/>
            </a:xfrm>
            <a:custGeom>
              <a:avLst/>
              <a:gdLst>
                <a:gd name="connsiteX0" fmla="*/ 9525 w 2638425"/>
                <a:gd name="connsiteY0" fmla="*/ 0 h 4629150"/>
                <a:gd name="connsiteX1" fmla="*/ 2638425 w 2638425"/>
                <a:gd name="connsiteY1" fmla="*/ 2743200 h 4629150"/>
                <a:gd name="connsiteX2" fmla="*/ 2638425 w 2638425"/>
                <a:gd name="connsiteY2" fmla="*/ 4629150 h 4629150"/>
                <a:gd name="connsiteX3" fmla="*/ 0 w 2638425"/>
                <a:gd name="connsiteY3" fmla="*/ 4629150 h 4629150"/>
                <a:gd name="connsiteX4" fmla="*/ 9525 w 2638425"/>
                <a:gd name="connsiteY4" fmla="*/ 0 h 462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25" h="4629150">
                  <a:moveTo>
                    <a:pt x="9525" y="0"/>
                  </a:moveTo>
                  <a:lnTo>
                    <a:pt x="2638425" y="2743200"/>
                  </a:lnTo>
                  <a:lnTo>
                    <a:pt x="2638425" y="4629150"/>
                  </a:lnTo>
                  <a:lnTo>
                    <a:pt x="0" y="4629150"/>
                  </a:lnTo>
                  <a:lnTo>
                    <a:pt x="9525" y="0"/>
                  </a:lnTo>
                  <a:close/>
                </a:path>
              </a:pathLst>
            </a:custGeom>
            <a:solidFill>
              <a:schemeClr val="accent1">
                <a:alpha val="45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8" name="Connector: Elbow 7">
            <a:extLst>
              <a:ext uri="{FF2B5EF4-FFF2-40B4-BE49-F238E27FC236}">
                <a16:creationId xmlns:a16="http://schemas.microsoft.com/office/drawing/2014/main" id="{8536FA6C-CDC6-47F6-B701-C78B5BE0005F}"/>
              </a:ext>
            </a:extLst>
          </p:cNvPr>
          <p:cNvCxnSpPr>
            <a:cxnSpLocks/>
            <a:stCxn id="140" idx="0"/>
            <a:endCxn id="76" idx="0"/>
          </p:cNvCxnSpPr>
          <p:nvPr/>
        </p:nvCxnSpPr>
        <p:spPr>
          <a:xfrm rot="16200000" flipH="1">
            <a:off x="6126559" y="1121615"/>
            <a:ext cx="4138" cy="10040018"/>
          </a:xfrm>
          <a:prstGeom prst="bentConnector3">
            <a:avLst>
              <a:gd name="adj1" fmla="val -552440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FE3C7EEC-AAB2-407C-9C4D-A2BAE3C390DB}"/>
              </a:ext>
            </a:extLst>
          </p:cNvPr>
          <p:cNvSpPr/>
          <p:nvPr/>
        </p:nvSpPr>
        <p:spPr bwMode="auto">
          <a:xfrm>
            <a:off x="298278" y="3737616"/>
            <a:ext cx="1772078" cy="1523187"/>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2014</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Satya “Microsoft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loves Linux”</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.NET foundation created</a:t>
            </a:r>
          </a:p>
        </p:txBody>
      </p:sp>
      <p:sp>
        <p:nvSpPr>
          <p:cNvPr id="105" name="Rectangle 104">
            <a:extLst>
              <a:ext uri="{FF2B5EF4-FFF2-40B4-BE49-F238E27FC236}">
                <a16:creationId xmlns:a16="http://schemas.microsoft.com/office/drawing/2014/main" id="{8D4E938A-9AF0-4DC9-B99F-BF18B5B9E479}"/>
              </a:ext>
            </a:extLst>
          </p:cNvPr>
          <p:cNvSpPr/>
          <p:nvPr/>
        </p:nvSpPr>
        <p:spPr bwMode="auto">
          <a:xfrm>
            <a:off x="2752284" y="3189167"/>
            <a:ext cx="1772078" cy="2071637"/>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2015</a:t>
            </a:r>
          </a:p>
          <a:p>
            <a:pPr defTabSz="931935" fontAlgn="base">
              <a:lnSpc>
                <a:spcPct val="90000"/>
              </a:lnSpc>
              <a:spcBef>
                <a:spcPts val="1000"/>
              </a:spcBef>
              <a:spcAft>
                <a:spcPct val="0"/>
              </a:spcAft>
              <a:defRPr/>
            </a:pPr>
            <a:r>
              <a:rPr lang="en-US" sz="1100" kern="0" dirty="0" err="1">
                <a:gradFill>
                  <a:gsLst>
                    <a:gs pos="0">
                      <a:srgbClr val="1A1A1A"/>
                    </a:gs>
                    <a:gs pos="100000">
                      <a:srgbClr val="1A1A1A"/>
                    </a:gs>
                  </a:gsLst>
                  <a:lin ang="5400000" scaled="0"/>
                </a:gradFill>
                <a:latin typeface="Segoe UI"/>
              </a:rPr>
              <a:t>VSCode</a:t>
            </a:r>
            <a:r>
              <a:rPr lang="en-US" sz="1100" kern="0" dirty="0">
                <a:gradFill>
                  <a:gsLst>
                    <a:gs pos="0">
                      <a:srgbClr val="1A1A1A"/>
                    </a:gs>
                    <a:gs pos="100000">
                      <a:srgbClr val="1A1A1A"/>
                    </a:gs>
                  </a:gsLst>
                  <a:lin ang="5400000" scaled="0"/>
                </a:gradFill>
                <a:latin typeface="Segoe UI"/>
              </a:rPr>
              <a:t> released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HDInsight (Hadoop/</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Ubuntu) announced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Microsoft jointly forms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Node.js foundation</a:t>
            </a:r>
          </a:p>
        </p:txBody>
      </p:sp>
      <p:sp>
        <p:nvSpPr>
          <p:cNvPr id="107" name="Rectangle 106">
            <a:extLst>
              <a:ext uri="{FF2B5EF4-FFF2-40B4-BE49-F238E27FC236}">
                <a16:creationId xmlns:a16="http://schemas.microsoft.com/office/drawing/2014/main" id="{7423FAD6-4694-4AE4-81E9-D2F5A70B05CB}"/>
              </a:ext>
            </a:extLst>
          </p:cNvPr>
          <p:cNvSpPr/>
          <p:nvPr/>
        </p:nvSpPr>
        <p:spPr bwMode="auto">
          <a:xfrm>
            <a:off x="5206289" y="2455941"/>
            <a:ext cx="1772078" cy="2804861"/>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2016</a:t>
            </a:r>
          </a:p>
          <a:p>
            <a:pPr defTabSz="931935" fontAlgn="base">
              <a:lnSpc>
                <a:spcPct val="90000"/>
              </a:lnSpc>
              <a:spcBef>
                <a:spcPts val="1000"/>
              </a:spcBef>
              <a:spcAft>
                <a:spcPct val="0"/>
              </a:spcAft>
              <a:defRPr/>
            </a:pPr>
            <a:r>
              <a:rPr lang="en-US" sz="900" kern="0" dirty="0">
                <a:gradFill>
                  <a:gsLst>
                    <a:gs pos="0">
                      <a:srgbClr val="1A1A1A"/>
                    </a:gs>
                    <a:gs pos="100000">
                      <a:srgbClr val="1A1A1A"/>
                    </a:gs>
                  </a:gsLst>
                  <a:lin ang="5400000" scaled="0"/>
                </a:gradFill>
                <a:latin typeface="Segoe UI"/>
              </a:rPr>
              <a:t>.</a:t>
            </a:r>
            <a:r>
              <a:rPr lang="en-US" sz="1100" kern="0" dirty="0">
                <a:gradFill>
                  <a:gsLst>
                    <a:gs pos="0">
                      <a:srgbClr val="1A1A1A"/>
                    </a:gs>
                    <a:gs pos="100000">
                      <a:srgbClr val="1A1A1A"/>
                    </a:gs>
                  </a:gsLst>
                  <a:lin ang="5400000" scaled="0"/>
                </a:gradFill>
                <a:latin typeface="Segoe UI"/>
              </a:rPr>
              <a:t>NET Core 1.0</a:t>
            </a:r>
          </a:p>
          <a:p>
            <a:pPr defTabSz="931935" fontAlgn="base">
              <a:lnSpc>
                <a:spcPct val="90000"/>
              </a:lnSpc>
              <a:spcBef>
                <a:spcPts val="600"/>
              </a:spcBef>
              <a:spcAft>
                <a:spcPct val="0"/>
              </a:spcAft>
              <a:defRPr/>
            </a:pPr>
            <a:r>
              <a:rPr lang="en-US" sz="1100" kern="0" dirty="0">
                <a:gradFill>
                  <a:gsLst>
                    <a:gs pos="0">
                      <a:srgbClr val="1A1A1A"/>
                    </a:gs>
                    <a:gs pos="100000">
                      <a:srgbClr val="1A1A1A"/>
                    </a:gs>
                  </a:gsLst>
                  <a:lin ang="5400000" scaled="0"/>
                </a:gradFill>
                <a:latin typeface="Segoe UI"/>
              </a:rPr>
              <a:t>PowerShell Core</a:t>
            </a:r>
          </a:p>
          <a:p>
            <a:pPr defTabSz="931935" fontAlgn="base">
              <a:lnSpc>
                <a:spcPct val="90000"/>
              </a:lnSpc>
              <a:spcBef>
                <a:spcPts val="600"/>
              </a:spcBef>
              <a:spcAft>
                <a:spcPct val="0"/>
              </a:spcAft>
              <a:defRPr/>
            </a:pPr>
            <a:r>
              <a:rPr lang="en-US" sz="1100" kern="0" dirty="0">
                <a:gradFill>
                  <a:gsLst>
                    <a:gs pos="0">
                      <a:srgbClr val="1A1A1A"/>
                    </a:gs>
                    <a:gs pos="100000">
                      <a:srgbClr val="1A1A1A"/>
                    </a:gs>
                  </a:gsLst>
                  <a:lin ang="5400000" scaled="0"/>
                </a:gradFill>
                <a:latin typeface="Segoe UI"/>
              </a:rPr>
              <a:t>SQL on Linux announced</a:t>
            </a:r>
          </a:p>
          <a:p>
            <a:pPr defTabSz="931935" fontAlgn="base">
              <a:lnSpc>
                <a:spcPct val="90000"/>
              </a:lnSpc>
              <a:spcBef>
                <a:spcPts val="600"/>
              </a:spcBef>
              <a:spcAft>
                <a:spcPct val="0"/>
              </a:spcAft>
              <a:defRPr/>
            </a:pPr>
            <a:r>
              <a:rPr lang="en-US" sz="1100" kern="0" dirty="0">
                <a:gradFill>
                  <a:gsLst>
                    <a:gs pos="0">
                      <a:srgbClr val="1A1A1A"/>
                    </a:gs>
                    <a:gs pos="100000">
                      <a:srgbClr val="1A1A1A"/>
                    </a:gs>
                  </a:gsLst>
                  <a:lin ang="5400000" scaled="0"/>
                </a:gradFill>
                <a:latin typeface="Segoe UI"/>
              </a:rPr>
              <a:t>Windows Subsystem for Linux in Windows 10</a:t>
            </a:r>
          </a:p>
          <a:p>
            <a:pPr defTabSz="931935" fontAlgn="base">
              <a:lnSpc>
                <a:spcPct val="90000"/>
              </a:lnSpc>
              <a:spcBef>
                <a:spcPts val="600"/>
              </a:spcBef>
              <a:spcAft>
                <a:spcPct val="0"/>
              </a:spcAft>
              <a:defRPr/>
            </a:pPr>
            <a:r>
              <a:rPr lang="en-US" sz="1100" kern="0" dirty="0">
                <a:gradFill>
                  <a:gsLst>
                    <a:gs pos="0">
                      <a:srgbClr val="1A1A1A"/>
                    </a:gs>
                    <a:gs pos="100000">
                      <a:srgbClr val="1A1A1A"/>
                    </a:gs>
                  </a:gsLst>
                  <a:lin ang="5400000" scaled="0"/>
                </a:gradFill>
                <a:latin typeface="Segoe UI"/>
              </a:rPr>
              <a:t>Microsoft joins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Linux foundation</a:t>
            </a:r>
          </a:p>
        </p:txBody>
      </p:sp>
      <p:sp>
        <p:nvSpPr>
          <p:cNvPr id="108" name="Rectangle 107">
            <a:extLst>
              <a:ext uri="{FF2B5EF4-FFF2-40B4-BE49-F238E27FC236}">
                <a16:creationId xmlns:a16="http://schemas.microsoft.com/office/drawing/2014/main" id="{9A46CC7F-F9AD-4E1D-A8ED-E0C9BDEB8DCD}"/>
              </a:ext>
            </a:extLst>
          </p:cNvPr>
          <p:cNvSpPr/>
          <p:nvPr/>
        </p:nvSpPr>
        <p:spPr bwMode="auto">
          <a:xfrm>
            <a:off x="7660294" y="1758923"/>
            <a:ext cx="1772078" cy="3501879"/>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2017</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Microsoft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Azure Kubernetes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Service launched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Draft, Brigade, </a:t>
            </a:r>
            <a:r>
              <a:rPr lang="en-US" sz="1100" kern="0" dirty="0" err="1">
                <a:gradFill>
                  <a:gsLst>
                    <a:gs pos="0">
                      <a:srgbClr val="1A1A1A"/>
                    </a:gs>
                    <a:gs pos="100000">
                      <a:srgbClr val="1A1A1A"/>
                    </a:gs>
                  </a:gsLst>
                  <a:lin ang="5400000" scaled="0"/>
                </a:gradFill>
                <a:latin typeface="Segoe UI"/>
              </a:rPr>
              <a:t>Kashti</a:t>
            </a:r>
            <a:r>
              <a:rPr lang="en-US" sz="1100" kern="0" dirty="0">
                <a:gradFill>
                  <a:gsLst>
                    <a:gs pos="0">
                      <a:srgbClr val="1A1A1A"/>
                    </a:gs>
                    <a:gs pos="100000">
                      <a:srgbClr val="1A1A1A"/>
                    </a:gs>
                  </a:gsLst>
                  <a:lin ang="5400000" scaled="0"/>
                </a:gradFill>
                <a:latin typeface="Segoe UI"/>
              </a:rPr>
              <a:t> projects submitted to Kubernetes community</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Microsoft joins Cloud Native Computing &amp; Cloud Foundry Foundations</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Azure Database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for Postgres &amp;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MySQL announced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Azure Databricks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(Apache Spark) announced</a:t>
            </a:r>
          </a:p>
        </p:txBody>
      </p:sp>
      <p:sp>
        <p:nvSpPr>
          <p:cNvPr id="109" name="Rectangle 108">
            <a:extLst>
              <a:ext uri="{FF2B5EF4-FFF2-40B4-BE49-F238E27FC236}">
                <a16:creationId xmlns:a16="http://schemas.microsoft.com/office/drawing/2014/main" id="{48751D6F-294F-4EC1-BED0-701752FDB994}"/>
              </a:ext>
            </a:extLst>
          </p:cNvPr>
          <p:cNvSpPr/>
          <p:nvPr/>
        </p:nvSpPr>
        <p:spPr bwMode="auto">
          <a:xfrm>
            <a:off x="10114301" y="1287906"/>
            <a:ext cx="1772078" cy="3972896"/>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2018</a:t>
            </a:r>
          </a:p>
          <a:p>
            <a:pPr defTabSz="931935" fontAlgn="base">
              <a:lnSpc>
                <a:spcPct val="90000"/>
              </a:lnSpc>
              <a:spcBef>
                <a:spcPts val="1000"/>
              </a:spcBef>
              <a:spcAft>
                <a:spcPct val="0"/>
              </a:spcAft>
              <a:defRPr/>
            </a:pPr>
            <a:r>
              <a:rPr lang="en-US" sz="1100" kern="0" dirty="0" err="1">
                <a:gradFill>
                  <a:gsLst>
                    <a:gs pos="0">
                      <a:srgbClr val="1A1A1A"/>
                    </a:gs>
                    <a:gs pos="100000">
                      <a:srgbClr val="1A1A1A"/>
                    </a:gs>
                  </a:gsLst>
                  <a:lin ang="5400000" scaled="0"/>
                </a:gradFill>
                <a:latin typeface="Segoe UI"/>
              </a:rPr>
              <a:t>VSCode</a:t>
            </a:r>
            <a:r>
              <a:rPr lang="en-US" sz="1100" kern="0" dirty="0">
                <a:gradFill>
                  <a:gsLst>
                    <a:gs pos="0">
                      <a:srgbClr val="1A1A1A"/>
                    </a:gs>
                    <a:gs pos="100000">
                      <a:srgbClr val="1A1A1A"/>
                    </a:gs>
                  </a:gsLst>
                  <a:lin ang="5400000" scaled="0"/>
                </a:gradFill>
                <a:latin typeface="Segoe UI"/>
              </a:rPr>
              <a:t> ranked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#1 developer tool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(Stack Overflow, 2018 language survey)</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Service Fabric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Open Sourced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Azure Sphere with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Linux kernel</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GitHub intent to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acquire announced</a:t>
            </a: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~5,000 Microsoft employees committing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to open source projects on </a:t>
            </a:r>
            <a:r>
              <a:rPr lang="en-US" sz="1100" kern="0" dirty="0" err="1">
                <a:gradFill>
                  <a:gsLst>
                    <a:gs pos="0">
                      <a:srgbClr val="1A1A1A"/>
                    </a:gs>
                    <a:gs pos="100000">
                      <a:srgbClr val="1A1A1A"/>
                    </a:gs>
                  </a:gsLst>
                  <a:lin ang="5400000" scaled="0"/>
                </a:gradFill>
                <a:latin typeface="Segoe UI"/>
              </a:rPr>
              <a:t>Github</a:t>
            </a:r>
            <a:endParaRPr lang="en-US" sz="1100" kern="0" dirty="0">
              <a:gradFill>
                <a:gsLst>
                  <a:gs pos="0">
                    <a:srgbClr val="1A1A1A"/>
                  </a:gs>
                  <a:gs pos="100000">
                    <a:srgbClr val="1A1A1A"/>
                  </a:gs>
                </a:gsLst>
                <a:lin ang="5400000" scaled="0"/>
              </a:gradFill>
              <a:latin typeface="Segoe UI"/>
            </a:endParaRPr>
          </a:p>
          <a:p>
            <a:pPr defTabSz="931935"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Azure trending to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50% Linux</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3"/>
          <a:stretch>
            <a:fillRect/>
          </a:stretch>
        </p:blipFill>
        <p:spPr>
          <a:xfrm>
            <a:off x="1108617" y="5901819"/>
            <a:ext cx="10045293" cy="237731"/>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3475415" y="622608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dirty="0">
                <a:gradFill>
                  <a:gsLst>
                    <a:gs pos="2917">
                      <a:srgbClr val="0078D4"/>
                    </a:gs>
                    <a:gs pos="100000">
                      <a:srgbClr val="0078D4"/>
                    </a:gs>
                  </a:gsLst>
                  <a:lin ang="5400000" scaled="0"/>
                </a:gradFill>
                <a:latin typeface="Segoe UI"/>
              </a:rPr>
              <a:t>2015</a:t>
            </a:r>
          </a:p>
        </p:txBody>
      </p:sp>
      <p:sp>
        <p:nvSpPr>
          <p:cNvPr id="87" name="TextBox 86">
            <a:extLst>
              <a:ext uri="{FF2B5EF4-FFF2-40B4-BE49-F238E27FC236}">
                <a16:creationId xmlns:a16="http://schemas.microsoft.com/office/drawing/2014/main" id="{F52B0685-E617-4296-BADB-90046DDC3165}"/>
              </a:ext>
            </a:extLst>
          </p:cNvPr>
          <p:cNvSpPr txBox="1"/>
          <p:nvPr/>
        </p:nvSpPr>
        <p:spPr>
          <a:xfrm>
            <a:off x="5929419" y="6222599"/>
            <a:ext cx="325818" cy="106778"/>
          </a:xfrm>
          <a:prstGeom prst="roundRect">
            <a:avLst>
              <a:gd name="adj" fmla="val 27323"/>
            </a:avLst>
          </a:prstGeom>
          <a:solidFill>
            <a:schemeClr val="bg1"/>
          </a:solidFill>
        </p:spPr>
        <p:txBody>
          <a:bodyPr wrap="square" lIns="0" tIns="0" rIns="0" bIns="0" rtlCol="0" anchor="ctr">
            <a:noAutofit/>
          </a:bodyPr>
          <a:lstStyle/>
          <a:p>
            <a:pPr algn="ctr" defTabSz="914192">
              <a:defRPr/>
            </a:pPr>
            <a:r>
              <a:rPr lang="en-US" sz="1050" b="1" dirty="0">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8378806" y="6219109"/>
            <a:ext cx="335054" cy="113757"/>
          </a:xfrm>
          <a:prstGeom prst="roundRect">
            <a:avLst>
              <a:gd name="adj" fmla="val 3197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04025" y="6139555"/>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41" name="Rectangle 140">
            <a:extLst>
              <a:ext uri="{FF2B5EF4-FFF2-40B4-BE49-F238E27FC236}">
                <a16:creationId xmlns:a16="http://schemas.microsoft.com/office/drawing/2014/main" id="{00456511-37CA-4F5A-B1F1-7D6D75084567}"/>
              </a:ext>
            </a:extLst>
          </p:cNvPr>
          <p:cNvSpPr/>
          <p:nvPr/>
        </p:nvSpPr>
        <p:spPr bwMode="auto">
          <a:xfrm>
            <a:off x="10837891" y="6129055"/>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75" name="TextBox 74">
            <a:extLst>
              <a:ext uri="{FF2B5EF4-FFF2-40B4-BE49-F238E27FC236}">
                <a16:creationId xmlns:a16="http://schemas.microsoft.com/office/drawing/2014/main" id="{093BDE56-3C4B-4AEF-9BCA-FBCEA679307D}"/>
              </a:ext>
            </a:extLst>
          </p:cNvPr>
          <p:cNvSpPr txBox="1"/>
          <p:nvPr/>
        </p:nvSpPr>
        <p:spPr>
          <a:xfrm>
            <a:off x="858853" y="6153220"/>
            <a:ext cx="474489" cy="246221"/>
          </a:xfrm>
          <a:prstGeom prst="rect">
            <a:avLst/>
          </a:prstGeom>
          <a:noFill/>
        </p:spPr>
        <p:txBody>
          <a:bodyPr wrap="none" lIns="0" tIns="0" rIns="0" bIns="0" rtlCol="0">
            <a:spAutoFit/>
          </a:bodyPr>
          <a:lstStyle/>
          <a:p>
            <a:pPr defTabSz="914192">
              <a:defRPr/>
            </a:pPr>
            <a:r>
              <a:rPr lang="en-US" sz="1600" b="1">
                <a:gradFill>
                  <a:gsLst>
                    <a:gs pos="2917">
                      <a:srgbClr val="0078D4"/>
                    </a:gs>
                    <a:gs pos="100000">
                      <a:srgbClr val="0078D4"/>
                    </a:gs>
                  </a:gsLst>
                  <a:lin ang="5400000" scaled="0"/>
                </a:gradFill>
                <a:latin typeface="Segoe UI"/>
              </a:rPr>
              <a:t>2014</a:t>
            </a:r>
          </a:p>
        </p:txBody>
      </p:sp>
      <p:sp>
        <p:nvSpPr>
          <p:cNvPr id="76" name="TextBox 75">
            <a:extLst>
              <a:ext uri="{FF2B5EF4-FFF2-40B4-BE49-F238E27FC236}">
                <a16:creationId xmlns:a16="http://schemas.microsoft.com/office/drawing/2014/main" id="{7EB45FE0-877F-4193-9431-C9A463D52DC4}"/>
              </a:ext>
            </a:extLst>
          </p:cNvPr>
          <p:cNvSpPr txBox="1"/>
          <p:nvPr/>
        </p:nvSpPr>
        <p:spPr>
          <a:xfrm>
            <a:off x="10911392" y="6143693"/>
            <a:ext cx="474489" cy="246221"/>
          </a:xfrm>
          <a:prstGeom prst="rect">
            <a:avLst/>
          </a:prstGeom>
          <a:noFill/>
        </p:spPr>
        <p:txBody>
          <a:bodyPr wrap="none" lIns="0" tIns="0" rIns="0" bIns="0" rtlCol="0">
            <a:spAutoFit/>
          </a:bodyPr>
          <a:lstStyle/>
          <a:p>
            <a:pPr defTabSz="914192">
              <a:defRPr/>
            </a:pPr>
            <a:r>
              <a:rPr lang="en-US" sz="1600" b="1" dirty="0">
                <a:gradFill>
                  <a:gsLst>
                    <a:gs pos="2917">
                      <a:srgbClr val="0078D4"/>
                    </a:gs>
                    <a:gs pos="100000">
                      <a:srgbClr val="0078D4"/>
                    </a:gs>
                  </a:gsLst>
                  <a:lin ang="5400000" scaled="0"/>
                </a:gradFill>
                <a:latin typeface="Segoe UI"/>
              </a:rPr>
              <a:t>2018</a:t>
            </a:r>
          </a:p>
        </p:txBody>
      </p:sp>
      <p:sp>
        <p:nvSpPr>
          <p:cNvPr id="34" name="TextBox 33">
            <a:extLst>
              <a:ext uri="{FF2B5EF4-FFF2-40B4-BE49-F238E27FC236}">
                <a16:creationId xmlns:a16="http://schemas.microsoft.com/office/drawing/2014/main" id="{A538A96E-9490-4809-B289-0BF087D2036E}"/>
              </a:ext>
            </a:extLst>
          </p:cNvPr>
          <p:cNvSpPr txBox="1"/>
          <p:nvPr/>
        </p:nvSpPr>
        <p:spPr>
          <a:xfrm>
            <a:off x="298276" y="5267314"/>
            <a:ext cx="1773684" cy="457135"/>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dirty="0">
                <a:gradFill>
                  <a:gsLst>
                    <a:gs pos="0">
                      <a:srgbClr val="FFFFFF"/>
                    </a:gs>
                    <a:gs pos="100000">
                      <a:srgbClr val="FFFFFF"/>
                    </a:gs>
                  </a:gsLst>
                  <a:lin ang="5400000" scaled="0"/>
                </a:gradFill>
              </a:rPr>
              <a:t>95,539</a:t>
            </a:r>
          </a:p>
        </p:txBody>
      </p:sp>
      <p:sp>
        <p:nvSpPr>
          <p:cNvPr id="48" name="TextBox 47">
            <a:extLst>
              <a:ext uri="{FF2B5EF4-FFF2-40B4-BE49-F238E27FC236}">
                <a16:creationId xmlns:a16="http://schemas.microsoft.com/office/drawing/2014/main" id="{7258B72C-2AA8-4125-9034-984B22333087}"/>
              </a:ext>
            </a:extLst>
          </p:cNvPr>
          <p:cNvSpPr txBox="1"/>
          <p:nvPr/>
        </p:nvSpPr>
        <p:spPr>
          <a:xfrm>
            <a:off x="2752283" y="5267314"/>
            <a:ext cx="1773684" cy="457135"/>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dirty="0">
                <a:gradFill>
                  <a:gsLst>
                    <a:gs pos="0">
                      <a:srgbClr val="FFFFFF"/>
                    </a:gs>
                    <a:gs pos="100000">
                      <a:srgbClr val="FFFFFF"/>
                    </a:gs>
                  </a:gsLst>
                  <a:lin ang="5400000" scaled="0"/>
                </a:gradFill>
              </a:rPr>
              <a:t>314,546</a:t>
            </a:r>
          </a:p>
        </p:txBody>
      </p:sp>
      <p:sp>
        <p:nvSpPr>
          <p:cNvPr id="49" name="TextBox 48">
            <a:extLst>
              <a:ext uri="{FF2B5EF4-FFF2-40B4-BE49-F238E27FC236}">
                <a16:creationId xmlns:a16="http://schemas.microsoft.com/office/drawing/2014/main" id="{8A7A15DB-CEDB-4FC8-B01A-DF81A53FC353}"/>
              </a:ext>
            </a:extLst>
          </p:cNvPr>
          <p:cNvSpPr txBox="1"/>
          <p:nvPr/>
        </p:nvSpPr>
        <p:spPr>
          <a:xfrm>
            <a:off x="5206289" y="5267314"/>
            <a:ext cx="1773684" cy="457135"/>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defTabSz="932114" fontAlgn="base">
              <a:lnSpc>
                <a:spcPct val="90000"/>
              </a:lnSpc>
              <a:spcBef>
                <a:spcPts val="600"/>
              </a:spcBef>
              <a:spcAft>
                <a:spcPct val="0"/>
              </a:spcAft>
              <a:buClrTx/>
              <a:buSzTx/>
              <a:buFontTx/>
              <a:buNone/>
              <a:tabLst/>
              <a:defRPr kumimoji="0" sz="1600" b="1" i="0" u="none" strike="noStrike" cap="none" spc="0" normalizeH="0" baseline="0">
                <a:ln>
                  <a:noFill/>
                </a:ln>
                <a:gradFill>
                  <a:gsLst>
                    <a:gs pos="0">
                      <a:srgbClr val="1A1A1A"/>
                    </a:gs>
                    <a:gs pos="100000">
                      <a:srgbClr val="1A1A1A"/>
                    </a:gs>
                  </a:gsLst>
                  <a:lin ang="5400000" scaled="0"/>
                </a:gradFill>
                <a:effectLst/>
                <a:uLnTx/>
                <a:uFillTx/>
                <a:latin typeface="Segoe UI"/>
              </a:defRPr>
            </a:lvl1pPr>
          </a:lstStyle>
          <a:p>
            <a:pPr algn="ctr" defTabSz="914192">
              <a:defRPr/>
            </a:pPr>
            <a:r>
              <a:rPr lang="en-US" sz="1700" kern="0" dirty="0">
                <a:gradFill>
                  <a:gsLst>
                    <a:gs pos="0">
                      <a:srgbClr val="FFFFFF"/>
                    </a:gs>
                    <a:gs pos="100000">
                      <a:srgbClr val="FFFFFF"/>
                    </a:gs>
                  </a:gsLst>
                  <a:lin ang="5400000" scaled="0"/>
                </a:gradFill>
              </a:rPr>
              <a:t>601,886</a:t>
            </a:r>
          </a:p>
        </p:txBody>
      </p:sp>
      <p:sp>
        <p:nvSpPr>
          <p:cNvPr id="50" name="TextBox 49">
            <a:extLst>
              <a:ext uri="{FF2B5EF4-FFF2-40B4-BE49-F238E27FC236}">
                <a16:creationId xmlns:a16="http://schemas.microsoft.com/office/drawing/2014/main" id="{CD6E1AEC-7508-482A-AFCC-6B8DA6429EB7}"/>
              </a:ext>
            </a:extLst>
          </p:cNvPr>
          <p:cNvSpPr txBox="1"/>
          <p:nvPr/>
        </p:nvSpPr>
        <p:spPr>
          <a:xfrm>
            <a:off x="7660294" y="5267314"/>
            <a:ext cx="1773684" cy="457135"/>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dirty="0">
                <a:gradFill>
                  <a:gsLst>
                    <a:gs pos="0">
                      <a:srgbClr val="FFFFFF"/>
                    </a:gs>
                    <a:gs pos="100000">
                      <a:srgbClr val="FFFFFF"/>
                    </a:gs>
                  </a:gsLst>
                  <a:lin ang="5400000" scaled="0"/>
                </a:gradFill>
              </a:rPr>
              <a:t>778,871</a:t>
            </a:r>
          </a:p>
        </p:txBody>
      </p:sp>
      <p:sp>
        <p:nvSpPr>
          <p:cNvPr id="51" name="TextBox 50">
            <a:extLst>
              <a:ext uri="{FF2B5EF4-FFF2-40B4-BE49-F238E27FC236}">
                <a16:creationId xmlns:a16="http://schemas.microsoft.com/office/drawing/2014/main" id="{BCBE3508-81E1-4BAC-9767-840927C6B5FC}"/>
              </a:ext>
            </a:extLst>
          </p:cNvPr>
          <p:cNvSpPr txBox="1"/>
          <p:nvPr/>
        </p:nvSpPr>
        <p:spPr>
          <a:xfrm>
            <a:off x="10114301" y="5267314"/>
            <a:ext cx="1773684" cy="457135"/>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dirty="0">
                <a:gradFill>
                  <a:gsLst>
                    <a:gs pos="0">
                      <a:srgbClr val="FFFFFF"/>
                    </a:gs>
                    <a:gs pos="100000">
                      <a:srgbClr val="FFFFFF"/>
                    </a:gs>
                  </a:gsLst>
                  <a:lin ang="5400000" scaled="0"/>
                </a:gradFill>
              </a:rPr>
              <a:t>314,970 (YTD)</a:t>
            </a:r>
          </a:p>
        </p:txBody>
      </p:sp>
      <p:sp>
        <p:nvSpPr>
          <p:cNvPr id="52" name="TextBox 51">
            <a:extLst>
              <a:ext uri="{FF2B5EF4-FFF2-40B4-BE49-F238E27FC236}">
                <a16:creationId xmlns:a16="http://schemas.microsoft.com/office/drawing/2014/main" id="{41128618-77AC-4157-84AE-28DB01A75464}"/>
              </a:ext>
            </a:extLst>
          </p:cNvPr>
          <p:cNvSpPr txBox="1"/>
          <p:nvPr/>
        </p:nvSpPr>
        <p:spPr>
          <a:xfrm>
            <a:off x="298277" y="616693"/>
            <a:ext cx="2912692" cy="599200"/>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dirty="0">
                <a:gradFill>
                  <a:gsLst>
                    <a:gs pos="0">
                      <a:srgbClr val="FFFFFF"/>
                    </a:gs>
                    <a:gs pos="100000">
                      <a:srgbClr val="FFFFFF"/>
                    </a:gs>
                  </a:gsLst>
                  <a:lin ang="5400000" scaled="0"/>
                </a:gradFill>
              </a:rPr>
              <a:t>GitHub contributions</a:t>
            </a:r>
          </a:p>
        </p:txBody>
      </p:sp>
    </p:spTree>
    <p:extLst>
      <p:ext uri="{BB962C8B-B14F-4D97-AF65-F5344CB8AC3E}">
        <p14:creationId xmlns:p14="http://schemas.microsoft.com/office/powerpoint/2010/main" val="2819386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21BC23-A90E-499D-A716-DDCED4B7F172}"/>
              </a:ext>
            </a:extLst>
          </p:cNvPr>
          <p:cNvSpPr txBox="1"/>
          <p:nvPr/>
        </p:nvSpPr>
        <p:spPr>
          <a:xfrm>
            <a:off x="1582098" y="2794895"/>
            <a:ext cx="2102822" cy="492443"/>
          </a:xfrm>
          <a:prstGeom prst="rect">
            <a:avLst/>
          </a:prstGeom>
          <a:noFill/>
        </p:spPr>
        <p:txBody>
          <a:bodyPr wrap="square" lIns="0" tIns="0" rIns="0" bIns="0" rtlCol="0" anchor="ctr">
            <a:spAutoFit/>
          </a:bodyPr>
          <a:lstStyle/>
          <a:p>
            <a:pPr algn="r" defTabSz="914192">
              <a:defRPr/>
            </a:pPr>
            <a:r>
              <a:rPr lang="en-US" sz="3200" b="1">
                <a:gradFill>
                  <a:gsLst>
                    <a:gs pos="2917">
                      <a:srgbClr val="1A1A1A"/>
                    </a:gs>
                    <a:gs pos="30000">
                      <a:srgbClr val="1A1A1A"/>
                    </a:gs>
                  </a:gsLst>
                  <a:lin ang="5400000" scaled="0"/>
                </a:gradFill>
                <a:latin typeface="Segoe UI"/>
              </a:rPr>
              <a:t>Innovate</a:t>
            </a:r>
          </a:p>
        </p:txBody>
      </p:sp>
      <p:sp>
        <p:nvSpPr>
          <p:cNvPr id="18" name="TextBox 17">
            <a:extLst>
              <a:ext uri="{FF2B5EF4-FFF2-40B4-BE49-F238E27FC236}">
                <a16:creationId xmlns:a16="http://schemas.microsoft.com/office/drawing/2014/main" id="{8D792B41-0D67-40EB-9A83-C14970DC432B}"/>
              </a:ext>
            </a:extLst>
          </p:cNvPr>
          <p:cNvSpPr txBox="1"/>
          <p:nvPr/>
        </p:nvSpPr>
        <p:spPr>
          <a:xfrm>
            <a:off x="1181240" y="3411250"/>
            <a:ext cx="2503680" cy="646331"/>
          </a:xfrm>
          <a:prstGeom prst="rect">
            <a:avLst/>
          </a:prstGeom>
          <a:noFill/>
        </p:spPr>
        <p:txBody>
          <a:bodyPr wrap="square" lIns="0" tIns="0" rIns="0" bIns="0" rtlCol="0">
            <a:spAutoFit/>
          </a:bodyPr>
          <a:lstStyle/>
          <a:p>
            <a:pPr algn="r" defTabSz="914192">
              <a:defRPr/>
            </a:pPr>
            <a:r>
              <a:rPr lang="en-US" sz="1400" dirty="0">
                <a:gradFill>
                  <a:gsLst>
                    <a:gs pos="2917">
                      <a:srgbClr val="1A1A1A"/>
                    </a:gs>
                    <a:gs pos="30000">
                      <a:srgbClr val="1A1A1A"/>
                    </a:gs>
                  </a:gsLst>
                  <a:lin ang="5400000" scaled="0"/>
                </a:gradFill>
                <a:latin typeface="Segoe UI"/>
              </a:rPr>
              <a:t>Microsoft releases key innovations as open source for others to use and build upon</a:t>
            </a:r>
          </a:p>
        </p:txBody>
      </p:sp>
      <p:sp>
        <p:nvSpPr>
          <p:cNvPr id="4" name="TextBox 3">
            <a:extLst>
              <a:ext uri="{FF2B5EF4-FFF2-40B4-BE49-F238E27FC236}">
                <a16:creationId xmlns:a16="http://schemas.microsoft.com/office/drawing/2014/main" id="{45B591DF-5A42-484D-B5D6-A338483509DE}"/>
              </a:ext>
            </a:extLst>
          </p:cNvPr>
          <p:cNvSpPr txBox="1"/>
          <p:nvPr/>
        </p:nvSpPr>
        <p:spPr>
          <a:xfrm>
            <a:off x="8371151" y="1016201"/>
            <a:ext cx="2102822" cy="492443"/>
          </a:xfrm>
          <a:prstGeom prst="rect">
            <a:avLst/>
          </a:prstGeom>
          <a:noFill/>
        </p:spPr>
        <p:txBody>
          <a:bodyPr wrap="square" lIns="0" tIns="0" rIns="0" bIns="0" rtlCol="0" anchor="ctr">
            <a:spAutoFit/>
          </a:bodyPr>
          <a:lstStyle/>
          <a:p>
            <a:pPr defTabSz="914192">
              <a:defRPr/>
            </a:pPr>
            <a:r>
              <a:rPr lang="en-US" sz="3200" b="1">
                <a:gradFill>
                  <a:gsLst>
                    <a:gs pos="2917">
                      <a:srgbClr val="1A1A1A"/>
                    </a:gs>
                    <a:gs pos="30000">
                      <a:srgbClr val="1A1A1A"/>
                    </a:gs>
                  </a:gsLst>
                  <a:lin ang="5400000" scaled="0"/>
                </a:gradFill>
                <a:latin typeface="Segoe UI"/>
              </a:rPr>
              <a:t>Contribute</a:t>
            </a:r>
          </a:p>
        </p:txBody>
      </p:sp>
      <p:sp>
        <p:nvSpPr>
          <p:cNvPr id="24" name="TextBox 23">
            <a:extLst>
              <a:ext uri="{FF2B5EF4-FFF2-40B4-BE49-F238E27FC236}">
                <a16:creationId xmlns:a16="http://schemas.microsoft.com/office/drawing/2014/main" id="{B6B7232E-B326-4A09-B4A7-CE5AE805446B}"/>
              </a:ext>
            </a:extLst>
          </p:cNvPr>
          <p:cNvSpPr txBox="1"/>
          <p:nvPr/>
        </p:nvSpPr>
        <p:spPr>
          <a:xfrm>
            <a:off x="8371152" y="1632556"/>
            <a:ext cx="2503679" cy="861681"/>
          </a:xfrm>
          <a:prstGeom prst="rect">
            <a:avLst/>
          </a:prstGeom>
          <a:noFill/>
        </p:spPr>
        <p:txBody>
          <a:bodyPr wrap="square" lIns="0" tIns="0" rIns="0" bIns="0" rtlCol="0">
            <a:spAutoFit/>
          </a:bodyPr>
          <a:lstStyle/>
          <a:p>
            <a:pPr defTabSz="914192">
              <a:defRPr/>
            </a:pPr>
            <a:r>
              <a:rPr lang="en-US" sz="1400" dirty="0">
                <a:gradFill>
                  <a:gsLst>
                    <a:gs pos="2917">
                      <a:srgbClr val="1A1A1A"/>
                    </a:gs>
                    <a:gs pos="30000">
                      <a:srgbClr val="1A1A1A"/>
                    </a:gs>
                  </a:gsLst>
                  <a:lin ang="5400000" scaled="0"/>
                </a:gradFill>
                <a:latin typeface="Segoe UI"/>
              </a:rPr>
              <a:t>Microsoft contributes code and thought leadership to open source communities, engaging developers as developers</a:t>
            </a:r>
          </a:p>
        </p:txBody>
      </p:sp>
      <p:sp>
        <p:nvSpPr>
          <p:cNvPr id="5" name="TextBox 4">
            <a:extLst>
              <a:ext uri="{FF2B5EF4-FFF2-40B4-BE49-F238E27FC236}">
                <a16:creationId xmlns:a16="http://schemas.microsoft.com/office/drawing/2014/main" id="{93461069-0EEF-482C-A416-4BFB0F54F216}"/>
              </a:ext>
            </a:extLst>
          </p:cNvPr>
          <p:cNvSpPr txBox="1"/>
          <p:nvPr/>
        </p:nvSpPr>
        <p:spPr>
          <a:xfrm>
            <a:off x="8167721" y="4138729"/>
            <a:ext cx="2102822" cy="492443"/>
          </a:xfrm>
          <a:prstGeom prst="rect">
            <a:avLst/>
          </a:prstGeom>
          <a:noFill/>
        </p:spPr>
        <p:txBody>
          <a:bodyPr wrap="square" lIns="0" tIns="0" rIns="0" bIns="0" rtlCol="0" anchor="ctr">
            <a:spAutoFit/>
          </a:bodyPr>
          <a:lstStyle/>
          <a:p>
            <a:pPr defTabSz="914192">
              <a:defRPr/>
            </a:pPr>
            <a:r>
              <a:rPr lang="en-US" sz="3200" b="1">
                <a:gradFill>
                  <a:gsLst>
                    <a:gs pos="2917">
                      <a:srgbClr val="1A1A1A"/>
                    </a:gs>
                    <a:gs pos="30000">
                      <a:srgbClr val="1A1A1A"/>
                    </a:gs>
                  </a:gsLst>
                  <a:lin ang="5400000" scaled="0"/>
                </a:gradFill>
                <a:latin typeface="Segoe UI"/>
              </a:rPr>
              <a:t>Enable</a:t>
            </a:r>
          </a:p>
        </p:txBody>
      </p:sp>
      <p:sp>
        <p:nvSpPr>
          <p:cNvPr id="190" name="TextBox 189">
            <a:extLst>
              <a:ext uri="{FF2B5EF4-FFF2-40B4-BE49-F238E27FC236}">
                <a16:creationId xmlns:a16="http://schemas.microsoft.com/office/drawing/2014/main" id="{3240C49D-9BE1-4ACC-A50D-1B95E08F1FF6}"/>
              </a:ext>
            </a:extLst>
          </p:cNvPr>
          <p:cNvSpPr txBox="1"/>
          <p:nvPr/>
        </p:nvSpPr>
        <p:spPr>
          <a:xfrm>
            <a:off x="8187326" y="4744740"/>
            <a:ext cx="2953743" cy="861774"/>
          </a:xfrm>
          <a:prstGeom prst="rect">
            <a:avLst/>
          </a:prstGeom>
          <a:noFill/>
        </p:spPr>
        <p:txBody>
          <a:bodyPr wrap="square" lIns="0" tIns="0" rIns="0" bIns="0" rtlCol="0">
            <a:spAutoFit/>
          </a:bodyPr>
          <a:lstStyle/>
          <a:p>
            <a:pPr defTabSz="914192">
              <a:defRPr/>
            </a:pPr>
            <a:r>
              <a:rPr lang="en-US" sz="1400" dirty="0">
                <a:gradFill>
                  <a:gsLst>
                    <a:gs pos="2917">
                      <a:srgbClr val="1A1A1A"/>
                    </a:gs>
                    <a:gs pos="30000">
                      <a:srgbClr val="1A1A1A"/>
                    </a:gs>
                  </a:gsLst>
                  <a:lin ang="5400000" scaled="0"/>
                </a:gradFill>
                <a:latin typeface="Segoe UI"/>
              </a:rPr>
              <a:t>Azure enables every developer and organization to more easily adopt open source in the cloud, without having to be an expert</a:t>
            </a:r>
          </a:p>
        </p:txBody>
      </p:sp>
      <p:sp>
        <p:nvSpPr>
          <p:cNvPr id="57" name="Oval 56">
            <a:extLst>
              <a:ext uri="{FF2B5EF4-FFF2-40B4-BE49-F238E27FC236}">
                <a16:creationId xmlns:a16="http://schemas.microsoft.com/office/drawing/2014/main" id="{0C5A40BD-149C-41EE-B822-DE5BD37159BB}"/>
              </a:ext>
            </a:extLst>
          </p:cNvPr>
          <p:cNvSpPr/>
          <p:nvPr/>
        </p:nvSpPr>
        <p:spPr bwMode="auto">
          <a:xfrm>
            <a:off x="6758849" y="4393060"/>
            <a:ext cx="1043489" cy="10434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58" name="Group 57">
            <a:extLst>
              <a:ext uri="{FF2B5EF4-FFF2-40B4-BE49-F238E27FC236}">
                <a16:creationId xmlns:a16="http://schemas.microsoft.com/office/drawing/2014/main" id="{5DC62674-7963-4631-B6B2-180D4BE37E2D}"/>
              </a:ext>
            </a:extLst>
          </p:cNvPr>
          <p:cNvGrpSpPr/>
          <p:nvPr/>
        </p:nvGrpSpPr>
        <p:grpSpPr>
          <a:xfrm>
            <a:off x="7018517" y="4713820"/>
            <a:ext cx="496273" cy="465473"/>
            <a:chOff x="5696038" y="2786843"/>
            <a:chExt cx="799924" cy="750278"/>
          </a:xfrm>
        </p:grpSpPr>
        <p:sp>
          <p:nvSpPr>
            <p:cNvPr id="59" name="Freeform 5">
              <a:extLst>
                <a:ext uri="{FF2B5EF4-FFF2-40B4-BE49-F238E27FC236}">
                  <a16:creationId xmlns:a16="http://schemas.microsoft.com/office/drawing/2014/main" id="{674DBA50-71F8-45BB-ADC3-36927533A92D}"/>
                </a:ext>
              </a:extLst>
            </p:cNvPr>
            <p:cNvSpPr>
              <a:spLocks/>
            </p:cNvSpPr>
            <p:nvPr/>
          </p:nvSpPr>
          <p:spPr bwMode="auto">
            <a:xfrm>
              <a:off x="5696038" y="2786843"/>
              <a:ext cx="799924" cy="567208"/>
            </a:xfrm>
            <a:custGeom>
              <a:avLst/>
              <a:gdLst>
                <a:gd name="T0" fmla="*/ 2281 w 2352"/>
                <a:gd name="T1" fmla="*/ 1667 h 1667"/>
                <a:gd name="T2" fmla="*/ 2352 w 2352"/>
                <a:gd name="T3" fmla="*/ 1595 h 1667"/>
                <a:gd name="T4" fmla="*/ 2352 w 2352"/>
                <a:gd name="T5" fmla="*/ 72 h 1667"/>
                <a:gd name="T6" fmla="*/ 2281 w 2352"/>
                <a:gd name="T7" fmla="*/ 0 h 1667"/>
                <a:gd name="T8" fmla="*/ 72 w 2352"/>
                <a:gd name="T9" fmla="*/ 0 h 1667"/>
                <a:gd name="T10" fmla="*/ 0 w 2352"/>
                <a:gd name="T11" fmla="*/ 72 h 1667"/>
                <a:gd name="T12" fmla="*/ 0 w 2352"/>
                <a:gd name="T13" fmla="*/ 1595 h 1667"/>
                <a:gd name="T14" fmla="*/ 72 w 2352"/>
                <a:gd name="T15" fmla="*/ 1667 h 1667"/>
                <a:gd name="T16" fmla="*/ 2281 w 2352"/>
                <a:gd name="T17" fmla="*/ 1667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2" h="1667">
                  <a:moveTo>
                    <a:pt x="2281" y="1667"/>
                  </a:moveTo>
                  <a:cubicBezTo>
                    <a:pt x="2320" y="1667"/>
                    <a:pt x="2352" y="1635"/>
                    <a:pt x="2352" y="1595"/>
                  </a:cubicBezTo>
                  <a:cubicBezTo>
                    <a:pt x="2352" y="72"/>
                    <a:pt x="2352" y="72"/>
                    <a:pt x="2352" y="72"/>
                  </a:cubicBezTo>
                  <a:cubicBezTo>
                    <a:pt x="2352" y="32"/>
                    <a:pt x="2320" y="0"/>
                    <a:pt x="2281" y="0"/>
                  </a:cubicBezTo>
                  <a:cubicBezTo>
                    <a:pt x="72" y="0"/>
                    <a:pt x="72" y="0"/>
                    <a:pt x="72" y="0"/>
                  </a:cubicBezTo>
                  <a:cubicBezTo>
                    <a:pt x="32" y="0"/>
                    <a:pt x="0" y="32"/>
                    <a:pt x="0" y="72"/>
                  </a:cubicBezTo>
                  <a:cubicBezTo>
                    <a:pt x="0" y="1595"/>
                    <a:pt x="0" y="1595"/>
                    <a:pt x="0" y="1595"/>
                  </a:cubicBezTo>
                  <a:cubicBezTo>
                    <a:pt x="0" y="1635"/>
                    <a:pt x="32" y="1667"/>
                    <a:pt x="72" y="1667"/>
                  </a:cubicBezTo>
                  <a:lnTo>
                    <a:pt x="2281" y="1667"/>
                  </a:lnTo>
                  <a:close/>
                </a:path>
              </a:pathLst>
            </a:custGeom>
            <a:solidFill>
              <a:schemeClr val="accent1"/>
            </a:solidFill>
            <a:ln w="25400" cap="flat">
              <a:solidFill>
                <a:srgbClr val="00BCF2"/>
              </a:solidFill>
              <a:prstDash val="solid"/>
              <a:miter lim="800000"/>
              <a:headEnd/>
              <a:tailEnd/>
            </a:ln>
          </p:spPr>
          <p:txBody>
            <a:bodyPr vert="horz" wrap="square" lIns="91401" tIns="45700" rIns="91401" bIns="45700" numCol="1" anchor="t" anchorCtr="0" compatLnSpc="1">
              <a:prstTxWarp prst="textNoShape">
                <a:avLst/>
              </a:prstTxWarp>
            </a:bodyPr>
            <a:lstStyle/>
            <a:p>
              <a:pPr defTabSz="913841">
                <a:defRPr/>
              </a:pPr>
              <a:endParaRPr lang="en-US" sz="1729">
                <a:solidFill>
                  <a:srgbClr val="353535"/>
                </a:solidFill>
                <a:latin typeface="Segoe UI Semilight"/>
              </a:endParaRPr>
            </a:p>
          </p:txBody>
        </p:sp>
        <p:grpSp>
          <p:nvGrpSpPr>
            <p:cNvPr id="60" name="Group 59">
              <a:extLst>
                <a:ext uri="{FF2B5EF4-FFF2-40B4-BE49-F238E27FC236}">
                  <a16:creationId xmlns:a16="http://schemas.microsoft.com/office/drawing/2014/main" id="{CC8C6176-97C5-4513-A54F-F204DFE27EB3}"/>
                </a:ext>
              </a:extLst>
            </p:cNvPr>
            <p:cNvGrpSpPr/>
            <p:nvPr/>
          </p:nvGrpSpPr>
          <p:grpSpPr>
            <a:xfrm>
              <a:off x="5913982" y="2879408"/>
              <a:ext cx="302956" cy="302954"/>
              <a:chOff x="5882519" y="2878425"/>
              <a:chExt cx="365882" cy="365880"/>
            </a:xfrm>
          </p:grpSpPr>
          <p:sp>
            <p:nvSpPr>
              <p:cNvPr id="64" name="Oval 7">
                <a:extLst>
                  <a:ext uri="{FF2B5EF4-FFF2-40B4-BE49-F238E27FC236}">
                    <a16:creationId xmlns:a16="http://schemas.microsoft.com/office/drawing/2014/main" id="{AB06AAD6-0067-4789-9D82-14AAC1F058BA}"/>
                  </a:ext>
                </a:extLst>
              </p:cNvPr>
              <p:cNvSpPr>
                <a:spLocks noChangeArrowheads="1"/>
              </p:cNvSpPr>
              <p:nvPr/>
            </p:nvSpPr>
            <p:spPr bwMode="auto">
              <a:xfrm>
                <a:off x="5882519" y="2878425"/>
                <a:ext cx="365882" cy="365880"/>
              </a:xfrm>
              <a:prstGeom prst="ellipse">
                <a:avLst/>
              </a:prstGeom>
              <a:solidFill>
                <a:schemeClr val="bg1">
                  <a:alpha val="10000"/>
                </a:schemeClr>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65" name="Oval 7">
                <a:extLst>
                  <a:ext uri="{FF2B5EF4-FFF2-40B4-BE49-F238E27FC236}">
                    <a16:creationId xmlns:a16="http://schemas.microsoft.com/office/drawing/2014/main" id="{56132E47-A17C-49F9-A91E-A33DF30C54A8}"/>
                  </a:ext>
                </a:extLst>
              </p:cNvPr>
              <p:cNvSpPr>
                <a:spLocks noChangeArrowheads="1"/>
              </p:cNvSpPr>
              <p:nvPr/>
            </p:nvSpPr>
            <p:spPr bwMode="auto">
              <a:xfrm>
                <a:off x="5950926" y="2946832"/>
                <a:ext cx="229066" cy="229066"/>
              </a:xfrm>
              <a:prstGeom prst="ellipse">
                <a:avLst/>
              </a:prstGeom>
              <a:solidFill>
                <a:schemeClr val="bg1">
                  <a:alpha val="30000"/>
                </a:schemeClr>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sp>
          <p:nvSpPr>
            <p:cNvPr id="61" name="Freeform: Shape 60">
              <a:extLst>
                <a:ext uri="{FF2B5EF4-FFF2-40B4-BE49-F238E27FC236}">
                  <a16:creationId xmlns:a16="http://schemas.microsoft.com/office/drawing/2014/main" id="{6D050742-505D-4963-9978-18A86BFC417A}"/>
                </a:ext>
              </a:extLst>
            </p:cNvPr>
            <p:cNvSpPr/>
            <p:nvPr/>
          </p:nvSpPr>
          <p:spPr bwMode="auto">
            <a:xfrm>
              <a:off x="5990449" y="3371851"/>
              <a:ext cx="361045" cy="142763"/>
            </a:xfrm>
            <a:custGeom>
              <a:avLst/>
              <a:gdLst>
                <a:gd name="connsiteX0" fmla="*/ 0 w 361045"/>
                <a:gd name="connsiteY0" fmla="*/ 0 h 142763"/>
                <a:gd name="connsiteX1" fmla="*/ 361045 w 361045"/>
                <a:gd name="connsiteY1" fmla="*/ 0 h 142763"/>
                <a:gd name="connsiteX2" fmla="*/ 350300 w 361045"/>
                <a:gd name="connsiteY2" fmla="*/ 53457 h 142763"/>
                <a:gd name="connsiteX3" fmla="*/ 215832 w 361045"/>
                <a:gd name="connsiteY3" fmla="*/ 142763 h 142763"/>
                <a:gd name="connsiteX4" fmla="*/ 87927 w 361045"/>
                <a:gd name="connsiteY4" fmla="*/ 87969 h 142763"/>
                <a:gd name="connsiteX5" fmla="*/ 30954 w 361045"/>
                <a:gd name="connsiteY5" fmla="*/ 30968 h 142763"/>
                <a:gd name="connsiteX6" fmla="*/ 0 w 361045"/>
                <a:gd name="connsiteY6" fmla="*/ 0 h 1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045" h="142763">
                  <a:moveTo>
                    <a:pt x="0" y="0"/>
                  </a:moveTo>
                  <a:lnTo>
                    <a:pt x="361045" y="0"/>
                  </a:lnTo>
                  <a:lnTo>
                    <a:pt x="350300" y="53457"/>
                  </a:lnTo>
                  <a:cubicBezTo>
                    <a:pt x="328152" y="106007"/>
                    <a:pt x="276297" y="142763"/>
                    <a:pt x="215832" y="142763"/>
                  </a:cubicBezTo>
                  <a:cubicBezTo>
                    <a:pt x="165826" y="142763"/>
                    <a:pt x="120583" y="121662"/>
                    <a:pt x="87927" y="87969"/>
                  </a:cubicBezTo>
                  <a:cubicBezTo>
                    <a:pt x="87927" y="87969"/>
                    <a:pt x="87927" y="87969"/>
                    <a:pt x="30954" y="30968"/>
                  </a:cubicBez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AE44801-D613-453A-AC48-95F9CF638139}"/>
                </a:ext>
              </a:extLst>
            </p:cNvPr>
            <p:cNvSpPr/>
            <p:nvPr/>
          </p:nvSpPr>
          <p:spPr bwMode="auto">
            <a:xfrm>
              <a:off x="5932102" y="2989362"/>
              <a:ext cx="420112" cy="382488"/>
            </a:xfrm>
            <a:custGeom>
              <a:avLst/>
              <a:gdLst>
                <a:gd name="connsiteX0" fmla="*/ 129543 w 420112"/>
                <a:gd name="connsiteY0" fmla="*/ 567 h 382488"/>
                <a:gd name="connsiteX1" fmla="*/ 172016 w 420112"/>
                <a:gd name="connsiteY1" fmla="*/ 30094 h 382488"/>
                <a:gd name="connsiteX2" fmla="*/ 194129 w 420112"/>
                <a:gd name="connsiteY2" fmla="*/ 156269 h 382488"/>
                <a:gd name="connsiteX3" fmla="*/ 206241 w 420112"/>
                <a:gd name="connsiteY3" fmla="*/ 156269 h 382488"/>
                <a:gd name="connsiteX4" fmla="*/ 211141 w 420112"/>
                <a:gd name="connsiteY4" fmla="*/ 157497 h 382488"/>
                <a:gd name="connsiteX5" fmla="*/ 392558 w 420112"/>
                <a:gd name="connsiteY5" fmla="*/ 202954 h 382488"/>
                <a:gd name="connsiteX6" fmla="*/ 420112 w 420112"/>
                <a:gd name="connsiteY6" fmla="*/ 238349 h 382488"/>
                <a:gd name="connsiteX7" fmla="*/ 420112 w 420112"/>
                <a:gd name="connsiteY7" fmla="*/ 378907 h 382488"/>
                <a:gd name="connsiteX8" fmla="*/ 419392 w 420112"/>
                <a:gd name="connsiteY8" fmla="*/ 382488 h 382488"/>
                <a:gd name="connsiteX9" fmla="*/ 58347 w 420112"/>
                <a:gd name="connsiteY9" fmla="*/ 382488 h 382488"/>
                <a:gd name="connsiteX10" fmla="*/ 55802 w 420112"/>
                <a:gd name="connsiteY10" fmla="*/ 379942 h 382488"/>
                <a:gd name="connsiteX11" fmla="*/ 11226 w 420112"/>
                <a:gd name="connsiteY11" fmla="*/ 335344 h 382488"/>
                <a:gd name="connsiteX12" fmla="*/ 11226 w 420112"/>
                <a:gd name="connsiteY12" fmla="*/ 280550 h 382488"/>
                <a:gd name="connsiteX13" fmla="*/ 65993 w 420112"/>
                <a:gd name="connsiteY13" fmla="*/ 280550 h 382488"/>
                <a:gd name="connsiteX14" fmla="*/ 105794 w 420112"/>
                <a:gd name="connsiteY14" fmla="*/ 320369 h 382488"/>
                <a:gd name="connsiteX15" fmla="*/ 127905 w 420112"/>
                <a:gd name="connsiteY15" fmla="*/ 311180 h 382488"/>
                <a:gd name="connsiteX16" fmla="*/ 127905 w 420112"/>
                <a:gd name="connsiteY16" fmla="*/ 238795 h 382488"/>
                <a:gd name="connsiteX17" fmla="*/ 127905 w 420112"/>
                <a:gd name="connsiteY17" fmla="*/ 165143 h 382488"/>
                <a:gd name="connsiteX18" fmla="*/ 121433 w 420112"/>
                <a:gd name="connsiteY18" fmla="*/ 165143 h 382488"/>
                <a:gd name="connsiteX19" fmla="*/ 115202 w 420112"/>
                <a:gd name="connsiteY19" fmla="*/ 129590 h 382488"/>
                <a:gd name="connsiteX20" fmla="*/ 100389 w 420112"/>
                <a:gd name="connsiteY20" fmla="*/ 45065 h 382488"/>
                <a:gd name="connsiteX21" fmla="*/ 99977 w 420112"/>
                <a:gd name="connsiteY21" fmla="*/ 42719 h 382488"/>
                <a:gd name="connsiteX22" fmla="*/ 129543 w 420112"/>
                <a:gd name="connsiteY22" fmla="*/ 567 h 3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0112" h="382488">
                  <a:moveTo>
                    <a:pt x="129543" y="567"/>
                  </a:moveTo>
                  <a:cubicBezTo>
                    <a:pt x="149647" y="-2957"/>
                    <a:pt x="168550" y="10315"/>
                    <a:pt x="172016" y="30094"/>
                  </a:cubicBezTo>
                  <a:lnTo>
                    <a:pt x="194129" y="156269"/>
                  </a:lnTo>
                  <a:lnTo>
                    <a:pt x="206241" y="156269"/>
                  </a:lnTo>
                  <a:lnTo>
                    <a:pt x="211141" y="157497"/>
                  </a:lnTo>
                  <a:cubicBezTo>
                    <a:pt x="227974" y="161714"/>
                    <a:pt x="272861" y="172962"/>
                    <a:pt x="392558" y="202954"/>
                  </a:cubicBezTo>
                  <a:cubicBezTo>
                    <a:pt x="408887" y="207038"/>
                    <a:pt x="420112" y="221672"/>
                    <a:pt x="420112" y="238349"/>
                  </a:cubicBezTo>
                  <a:cubicBezTo>
                    <a:pt x="420112" y="238349"/>
                    <a:pt x="420112" y="238349"/>
                    <a:pt x="420112" y="378907"/>
                  </a:cubicBezTo>
                  <a:lnTo>
                    <a:pt x="419392" y="382488"/>
                  </a:lnTo>
                  <a:lnTo>
                    <a:pt x="58347" y="382488"/>
                  </a:lnTo>
                  <a:lnTo>
                    <a:pt x="55802" y="379942"/>
                  </a:lnTo>
                  <a:cubicBezTo>
                    <a:pt x="42878" y="367011"/>
                    <a:pt x="28107" y="352233"/>
                    <a:pt x="11226" y="335344"/>
                  </a:cubicBezTo>
                  <a:cubicBezTo>
                    <a:pt x="-3742" y="320369"/>
                    <a:pt x="-3742" y="295865"/>
                    <a:pt x="11226" y="280550"/>
                  </a:cubicBezTo>
                  <a:cubicBezTo>
                    <a:pt x="26534" y="265575"/>
                    <a:pt x="51026" y="265575"/>
                    <a:pt x="65993" y="280550"/>
                  </a:cubicBezTo>
                  <a:cubicBezTo>
                    <a:pt x="65993" y="280550"/>
                    <a:pt x="65993" y="280550"/>
                    <a:pt x="105794" y="320369"/>
                  </a:cubicBezTo>
                  <a:cubicBezTo>
                    <a:pt x="113958" y="328537"/>
                    <a:pt x="127905" y="322752"/>
                    <a:pt x="127905" y="311180"/>
                  </a:cubicBezTo>
                  <a:cubicBezTo>
                    <a:pt x="127905" y="293568"/>
                    <a:pt x="127905" y="267851"/>
                    <a:pt x="127905" y="238795"/>
                  </a:cubicBezTo>
                  <a:lnTo>
                    <a:pt x="127905" y="165143"/>
                  </a:lnTo>
                  <a:lnTo>
                    <a:pt x="121433" y="165143"/>
                  </a:lnTo>
                  <a:lnTo>
                    <a:pt x="115202" y="129590"/>
                  </a:lnTo>
                  <a:cubicBezTo>
                    <a:pt x="107860" y="87697"/>
                    <a:pt x="101997" y="54242"/>
                    <a:pt x="100389" y="45065"/>
                  </a:cubicBezTo>
                  <a:cubicBezTo>
                    <a:pt x="100154" y="43725"/>
                    <a:pt x="99977" y="42719"/>
                    <a:pt x="99977" y="42719"/>
                  </a:cubicBezTo>
                  <a:cubicBezTo>
                    <a:pt x="96511" y="22941"/>
                    <a:pt x="109774" y="4031"/>
                    <a:pt x="129543" y="567"/>
                  </a:cubicBezTo>
                  <a:close/>
                </a:path>
              </a:pathLst>
            </a:custGeom>
            <a:solidFill>
              <a:schemeClr val="tx2">
                <a:lumMod val="75000"/>
                <a:alpha val="72000"/>
              </a:schemeClr>
            </a:solidFill>
            <a:ln w="1079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Freeform 6">
              <a:extLst>
                <a:ext uri="{FF2B5EF4-FFF2-40B4-BE49-F238E27FC236}">
                  <a16:creationId xmlns:a16="http://schemas.microsoft.com/office/drawing/2014/main" id="{432D1693-35A6-43F5-A4B7-5695573E4290}"/>
                </a:ext>
              </a:extLst>
            </p:cNvPr>
            <p:cNvSpPr>
              <a:spLocks/>
            </p:cNvSpPr>
            <p:nvPr/>
          </p:nvSpPr>
          <p:spPr bwMode="auto">
            <a:xfrm>
              <a:off x="5898036" y="2988841"/>
              <a:ext cx="423854" cy="548280"/>
            </a:xfrm>
            <a:custGeom>
              <a:avLst/>
              <a:gdLst>
                <a:gd name="T0" fmla="*/ 602 w 1246"/>
                <a:gd name="T1" fmla="*/ 107 h 1611"/>
                <a:gd name="T2" fmla="*/ 494 w 1246"/>
                <a:gd name="T3" fmla="*/ 0 h 1611"/>
                <a:gd name="T4" fmla="*/ 387 w 1246"/>
                <a:gd name="T5" fmla="*/ 107 h 1611"/>
                <a:gd name="T6" fmla="*/ 387 w 1246"/>
                <a:gd name="T7" fmla="*/ 114 h 1611"/>
                <a:gd name="T8" fmla="*/ 387 w 1246"/>
                <a:gd name="T9" fmla="*/ 982 h 1611"/>
                <a:gd name="T10" fmla="*/ 322 w 1246"/>
                <a:gd name="T11" fmla="*/ 1009 h 1611"/>
                <a:gd name="T12" fmla="*/ 205 w 1246"/>
                <a:gd name="T13" fmla="*/ 892 h 1611"/>
                <a:gd name="T14" fmla="*/ 44 w 1246"/>
                <a:gd name="T15" fmla="*/ 892 h 1611"/>
                <a:gd name="T16" fmla="*/ 44 w 1246"/>
                <a:gd name="T17" fmla="*/ 1053 h 1611"/>
                <a:gd name="T18" fmla="*/ 441 w 1246"/>
                <a:gd name="T19" fmla="*/ 1450 h 1611"/>
                <a:gd name="T20" fmla="*/ 817 w 1246"/>
                <a:gd name="T21" fmla="*/ 1611 h 1611"/>
                <a:gd name="T22" fmla="*/ 1246 w 1246"/>
                <a:gd name="T23" fmla="*/ 1181 h 1611"/>
                <a:gd name="T24" fmla="*/ 1246 w 1246"/>
                <a:gd name="T25" fmla="*/ 768 h 1611"/>
                <a:gd name="T26" fmla="*/ 1165 w 1246"/>
                <a:gd name="T27" fmla="*/ 664 h 1611"/>
                <a:gd name="T28" fmla="*/ 602 w 1246"/>
                <a:gd name="T29" fmla="*/ 523 h 1611"/>
                <a:gd name="T30" fmla="*/ 602 w 1246"/>
                <a:gd name="T31" fmla="*/ 107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6" h="1611">
                  <a:moveTo>
                    <a:pt x="602" y="107"/>
                  </a:moveTo>
                  <a:cubicBezTo>
                    <a:pt x="602" y="48"/>
                    <a:pt x="554" y="0"/>
                    <a:pt x="494" y="0"/>
                  </a:cubicBezTo>
                  <a:cubicBezTo>
                    <a:pt x="435" y="0"/>
                    <a:pt x="387" y="48"/>
                    <a:pt x="387" y="107"/>
                  </a:cubicBezTo>
                  <a:cubicBezTo>
                    <a:pt x="387" y="107"/>
                    <a:pt x="387" y="110"/>
                    <a:pt x="387" y="114"/>
                  </a:cubicBezTo>
                  <a:cubicBezTo>
                    <a:pt x="387" y="187"/>
                    <a:pt x="387" y="775"/>
                    <a:pt x="387" y="982"/>
                  </a:cubicBezTo>
                  <a:cubicBezTo>
                    <a:pt x="387" y="1016"/>
                    <a:pt x="346" y="1033"/>
                    <a:pt x="322" y="1009"/>
                  </a:cubicBezTo>
                  <a:cubicBezTo>
                    <a:pt x="205" y="892"/>
                    <a:pt x="205" y="892"/>
                    <a:pt x="205" y="892"/>
                  </a:cubicBezTo>
                  <a:cubicBezTo>
                    <a:pt x="161" y="848"/>
                    <a:pt x="89" y="848"/>
                    <a:pt x="44" y="892"/>
                  </a:cubicBezTo>
                  <a:cubicBezTo>
                    <a:pt x="0" y="937"/>
                    <a:pt x="0" y="1009"/>
                    <a:pt x="44" y="1053"/>
                  </a:cubicBezTo>
                  <a:cubicBezTo>
                    <a:pt x="441" y="1450"/>
                    <a:pt x="441" y="1450"/>
                    <a:pt x="441" y="1450"/>
                  </a:cubicBezTo>
                  <a:cubicBezTo>
                    <a:pt x="537" y="1549"/>
                    <a:pt x="670" y="1611"/>
                    <a:pt x="817" y="1611"/>
                  </a:cubicBezTo>
                  <a:cubicBezTo>
                    <a:pt x="1054" y="1611"/>
                    <a:pt x="1246" y="1419"/>
                    <a:pt x="1246" y="1181"/>
                  </a:cubicBezTo>
                  <a:cubicBezTo>
                    <a:pt x="1246" y="768"/>
                    <a:pt x="1246" y="768"/>
                    <a:pt x="1246" y="768"/>
                  </a:cubicBezTo>
                  <a:cubicBezTo>
                    <a:pt x="1246" y="719"/>
                    <a:pt x="1213" y="676"/>
                    <a:pt x="1165" y="664"/>
                  </a:cubicBezTo>
                  <a:cubicBezTo>
                    <a:pt x="602" y="523"/>
                    <a:pt x="602" y="523"/>
                    <a:pt x="602" y="523"/>
                  </a:cubicBezTo>
                  <a:lnTo>
                    <a:pt x="602" y="107"/>
                  </a:lnTo>
                  <a:close/>
                </a:path>
              </a:pathLst>
            </a:custGeom>
            <a:solidFill>
              <a:schemeClr val="bg2"/>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sp>
        <p:nvSpPr>
          <p:cNvPr id="40" name="Oval 39">
            <a:extLst>
              <a:ext uri="{FF2B5EF4-FFF2-40B4-BE49-F238E27FC236}">
                <a16:creationId xmlns:a16="http://schemas.microsoft.com/office/drawing/2014/main" id="{DB90E8FF-74C9-4933-BC91-33CEC22F9098}"/>
              </a:ext>
            </a:extLst>
          </p:cNvPr>
          <p:cNvSpPr/>
          <p:nvPr/>
        </p:nvSpPr>
        <p:spPr bwMode="auto">
          <a:xfrm>
            <a:off x="4028141" y="3003621"/>
            <a:ext cx="1058046" cy="1058045"/>
          </a:xfrm>
          <a:prstGeom prst="ellipse">
            <a:avLst/>
          </a:prstGeom>
          <a:solidFill>
            <a:schemeClr val="bg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1" name="Light_Bulb">
            <a:extLst>
              <a:ext uri="{FF2B5EF4-FFF2-40B4-BE49-F238E27FC236}">
                <a16:creationId xmlns:a16="http://schemas.microsoft.com/office/drawing/2014/main" id="{925059A2-135B-4A1B-BB63-42DD8267E52E}"/>
              </a:ext>
            </a:extLst>
          </p:cNvPr>
          <p:cNvGrpSpPr/>
          <p:nvPr/>
        </p:nvGrpSpPr>
        <p:grpSpPr>
          <a:xfrm>
            <a:off x="4374331" y="3249338"/>
            <a:ext cx="365666" cy="567734"/>
            <a:chOff x="2026142" y="1624779"/>
            <a:chExt cx="497505" cy="772427"/>
          </a:xfrm>
        </p:grpSpPr>
        <p:sp>
          <p:nvSpPr>
            <p:cNvPr id="42" name="Freeform: Shape 41">
              <a:extLst>
                <a:ext uri="{FF2B5EF4-FFF2-40B4-BE49-F238E27FC236}">
                  <a16:creationId xmlns:a16="http://schemas.microsoft.com/office/drawing/2014/main" id="{851376F7-9981-4D4E-A751-6E7E0500CDEF}"/>
                </a:ext>
              </a:extLst>
            </p:cNvPr>
            <p:cNvSpPr/>
            <p:nvPr/>
          </p:nvSpPr>
          <p:spPr>
            <a:xfrm>
              <a:off x="2026142" y="1624779"/>
              <a:ext cx="497505" cy="597005"/>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43" name="Freeform: Shape 42">
              <a:extLst>
                <a:ext uri="{FF2B5EF4-FFF2-40B4-BE49-F238E27FC236}">
                  <a16:creationId xmlns:a16="http://schemas.microsoft.com/office/drawing/2014/main" id="{2CF1348B-0D25-4443-91EC-F4CAA08A6540}"/>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defTabSz="914192">
                <a:defRPr/>
              </a:pPr>
              <a:endParaRPr lang="en-US" sz="1765">
                <a:solidFill>
                  <a:srgbClr val="1A1A1A"/>
                </a:solidFill>
                <a:latin typeface="Segoe UI"/>
              </a:endParaRPr>
            </a:p>
          </p:txBody>
        </p:sp>
        <p:sp>
          <p:nvSpPr>
            <p:cNvPr id="44" name="Freeform: Shape 43">
              <a:extLst>
                <a:ext uri="{FF2B5EF4-FFF2-40B4-BE49-F238E27FC236}">
                  <a16:creationId xmlns:a16="http://schemas.microsoft.com/office/drawing/2014/main" id="{D1170F61-EF09-4AC8-A9F8-FAE57A4E1DF5}"/>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defTabSz="914192">
                <a:defRPr/>
              </a:pPr>
              <a:endParaRPr lang="en-US" sz="1765">
                <a:solidFill>
                  <a:srgbClr val="1A1A1A"/>
                </a:solidFill>
                <a:latin typeface="Segoe UI"/>
              </a:endParaRPr>
            </a:p>
          </p:txBody>
        </p:sp>
        <p:sp>
          <p:nvSpPr>
            <p:cNvPr id="45" name="Freeform: Shape 44">
              <a:extLst>
                <a:ext uri="{FF2B5EF4-FFF2-40B4-BE49-F238E27FC236}">
                  <a16:creationId xmlns:a16="http://schemas.microsoft.com/office/drawing/2014/main" id="{AFCF02E5-73FF-4276-A523-2F8CADEBC32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defTabSz="914192">
                <a:defRPr/>
              </a:pPr>
              <a:endParaRPr lang="en-US" sz="1765">
                <a:solidFill>
                  <a:srgbClr val="1A1A1A"/>
                </a:solidFill>
                <a:latin typeface="Segoe UI"/>
              </a:endParaRPr>
            </a:p>
          </p:txBody>
        </p:sp>
        <p:sp>
          <p:nvSpPr>
            <p:cNvPr id="46" name="Freeform: Shape 45">
              <a:extLst>
                <a:ext uri="{FF2B5EF4-FFF2-40B4-BE49-F238E27FC236}">
                  <a16:creationId xmlns:a16="http://schemas.microsoft.com/office/drawing/2014/main" id="{760F5EB9-EB1E-4C84-875B-984FA2F1C87B}"/>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47" name="Freeform: Shape 46">
              <a:extLst>
                <a:ext uri="{FF2B5EF4-FFF2-40B4-BE49-F238E27FC236}">
                  <a16:creationId xmlns:a16="http://schemas.microsoft.com/office/drawing/2014/main" id="{F9EC0DB0-9F1D-48B2-9070-2A068711A944}"/>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grpSp>
      <p:sp>
        <p:nvSpPr>
          <p:cNvPr id="49" name="Oval 48">
            <a:extLst>
              <a:ext uri="{FF2B5EF4-FFF2-40B4-BE49-F238E27FC236}">
                <a16:creationId xmlns:a16="http://schemas.microsoft.com/office/drawing/2014/main" id="{0DBAA7D3-A52E-48DF-8A28-ED03F20A7E27}"/>
              </a:ext>
            </a:extLst>
          </p:cNvPr>
          <p:cNvSpPr/>
          <p:nvPr/>
        </p:nvSpPr>
        <p:spPr bwMode="auto">
          <a:xfrm>
            <a:off x="6966791" y="1315008"/>
            <a:ext cx="1043489" cy="10434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51" name="Freeform: Shape 50">
            <a:extLst>
              <a:ext uri="{FF2B5EF4-FFF2-40B4-BE49-F238E27FC236}">
                <a16:creationId xmlns:a16="http://schemas.microsoft.com/office/drawing/2014/main" id="{E28B0121-FB45-4EFC-8C3B-C3B6F218996A}"/>
              </a:ext>
            </a:extLst>
          </p:cNvPr>
          <p:cNvSpPr/>
          <p:nvPr/>
        </p:nvSpPr>
        <p:spPr>
          <a:xfrm>
            <a:off x="7232730" y="1633735"/>
            <a:ext cx="551885" cy="465446"/>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2050"/>
          </a:solidFill>
          <a:ln w="9525" cap="flat">
            <a:noFill/>
            <a:prstDash val="solid"/>
            <a:miter/>
          </a:ln>
        </p:spPr>
        <p:txBody>
          <a:bodyPr/>
          <a:lstStyle/>
          <a:p>
            <a:pPr defTabSz="914192">
              <a:defRPr/>
            </a:pPr>
            <a:endParaRPr lang="en-US" sz="1765">
              <a:solidFill>
                <a:srgbClr val="1A1A1A"/>
              </a:solidFill>
              <a:latin typeface="Segoe UI"/>
            </a:endParaRPr>
          </a:p>
        </p:txBody>
      </p:sp>
      <p:sp>
        <p:nvSpPr>
          <p:cNvPr id="52" name="Freeform: Shape 51">
            <a:extLst>
              <a:ext uri="{FF2B5EF4-FFF2-40B4-BE49-F238E27FC236}">
                <a16:creationId xmlns:a16="http://schemas.microsoft.com/office/drawing/2014/main" id="{E3A8B1C4-27E3-4963-BDA9-EA8BCE149F9C}"/>
              </a:ext>
            </a:extLst>
          </p:cNvPr>
          <p:cNvSpPr/>
          <p:nvPr/>
        </p:nvSpPr>
        <p:spPr>
          <a:xfrm>
            <a:off x="7202808" y="1632555"/>
            <a:ext cx="551885" cy="465446"/>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78D4"/>
          </a:solidFill>
          <a:ln w="9525" cap="flat">
            <a:noFill/>
            <a:prstDash val="solid"/>
            <a:miter/>
          </a:ln>
        </p:spPr>
        <p:txBody>
          <a:bodyPr/>
          <a:lstStyle/>
          <a:p>
            <a:pPr defTabSz="914192">
              <a:defRPr/>
            </a:pPr>
            <a:endParaRPr lang="en-US" sz="1765">
              <a:solidFill>
                <a:srgbClr val="1A1A1A"/>
              </a:solidFill>
              <a:latin typeface="Segoe UI"/>
            </a:endParaRPr>
          </a:p>
        </p:txBody>
      </p:sp>
      <p:sp>
        <p:nvSpPr>
          <p:cNvPr id="53" name="Freeform: Shape 52">
            <a:extLst>
              <a:ext uri="{FF2B5EF4-FFF2-40B4-BE49-F238E27FC236}">
                <a16:creationId xmlns:a16="http://schemas.microsoft.com/office/drawing/2014/main" id="{E5F79A25-53FA-489A-9BB9-21D1E383FE44}"/>
              </a:ext>
            </a:extLst>
          </p:cNvPr>
          <p:cNvSpPr/>
          <p:nvPr/>
        </p:nvSpPr>
        <p:spPr>
          <a:xfrm>
            <a:off x="7294568" y="1704218"/>
            <a:ext cx="365707" cy="39895"/>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sp>
        <p:nvSpPr>
          <p:cNvPr id="54" name="Freeform: Shape 53">
            <a:extLst>
              <a:ext uri="{FF2B5EF4-FFF2-40B4-BE49-F238E27FC236}">
                <a16:creationId xmlns:a16="http://schemas.microsoft.com/office/drawing/2014/main" id="{0E2D9356-066D-4D51-B77C-DFB2BDE1DACD}"/>
              </a:ext>
            </a:extLst>
          </p:cNvPr>
          <p:cNvSpPr/>
          <p:nvPr/>
        </p:nvSpPr>
        <p:spPr>
          <a:xfrm>
            <a:off x="7294568" y="1778689"/>
            <a:ext cx="365707" cy="39895"/>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sp>
        <p:nvSpPr>
          <p:cNvPr id="55" name="Freeform: Shape 54">
            <a:extLst>
              <a:ext uri="{FF2B5EF4-FFF2-40B4-BE49-F238E27FC236}">
                <a16:creationId xmlns:a16="http://schemas.microsoft.com/office/drawing/2014/main" id="{F425657B-15C5-4FBB-9088-A5BE132B5C0C}"/>
              </a:ext>
            </a:extLst>
          </p:cNvPr>
          <p:cNvSpPr/>
          <p:nvPr/>
        </p:nvSpPr>
        <p:spPr>
          <a:xfrm>
            <a:off x="7294568" y="1853825"/>
            <a:ext cx="365707" cy="39895"/>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defTabSz="914192">
              <a:defRPr/>
            </a:pPr>
            <a:endParaRPr lang="en-US" sz="1765">
              <a:solidFill>
                <a:srgbClr val="1A1A1A"/>
              </a:solidFill>
              <a:latin typeface="Segoe UI"/>
            </a:endParaRPr>
          </a:p>
        </p:txBody>
      </p:sp>
      <p:sp>
        <p:nvSpPr>
          <p:cNvPr id="11" name="Graphic 8">
            <a:extLst>
              <a:ext uri="{FF2B5EF4-FFF2-40B4-BE49-F238E27FC236}">
                <a16:creationId xmlns:a16="http://schemas.microsoft.com/office/drawing/2014/main" id="{1CD9B30A-FA82-4F79-A286-0A34D8731D75}"/>
              </a:ext>
            </a:extLst>
          </p:cNvPr>
          <p:cNvSpPr/>
          <p:nvPr/>
        </p:nvSpPr>
        <p:spPr>
          <a:xfrm rot="19800000">
            <a:off x="4374893" y="1918629"/>
            <a:ext cx="4558126" cy="3750688"/>
          </a:xfrm>
          <a:custGeom>
            <a:avLst/>
            <a:gdLst>
              <a:gd name="connsiteX0" fmla="*/ 288690 w 3333750"/>
              <a:gd name="connsiteY0" fmla="*/ 37596 h 2743200"/>
              <a:gd name="connsiteX1" fmla="*/ 774465 w 3333750"/>
              <a:gd name="connsiteY1" fmla="*/ 188091 h 2743200"/>
              <a:gd name="connsiteX2" fmla="*/ 2037480 w 3333750"/>
              <a:gd name="connsiteY2" fmla="*/ 2102616 h 2743200"/>
              <a:gd name="connsiteX3" fmla="*/ 2066055 w 3333750"/>
              <a:gd name="connsiteY3" fmla="*/ 2427419 h 2743200"/>
              <a:gd name="connsiteX4" fmla="*/ 1668862 w 3333750"/>
              <a:gd name="connsiteY4" fmla="*/ 2740792 h 2743200"/>
              <a:gd name="connsiteX5" fmla="*/ 1268812 w 3333750"/>
              <a:gd name="connsiteY5" fmla="*/ 2486474 h 2743200"/>
              <a:gd name="connsiteX6" fmla="*/ 1253572 w 3333750"/>
              <a:gd name="connsiteY6" fmla="*/ 2153099 h 2743200"/>
              <a:gd name="connsiteX7" fmla="*/ 2545162 w 3333750"/>
              <a:gd name="connsiteY7" fmla="*/ 209046 h 2743200"/>
              <a:gd name="connsiteX8" fmla="*/ 2940450 w 3333750"/>
              <a:gd name="connsiteY8" fmla="*/ 8069 h 2743200"/>
              <a:gd name="connsiteX9" fmla="*/ 3331927 w 3333750"/>
              <a:gd name="connsiteY9" fmla="*/ 408119 h 2743200"/>
              <a:gd name="connsiteX10" fmla="*/ 3183337 w 3333750"/>
              <a:gd name="connsiteY10" fmla="*/ 780546 h 2743200"/>
              <a:gd name="connsiteX11" fmla="*/ 2867107 w 3333750"/>
              <a:gd name="connsiteY11" fmla="*/ 882464 h 2743200"/>
              <a:gd name="connsiteX12" fmla="*/ 374415 w 3333750"/>
              <a:gd name="connsiteY12" fmla="*/ 872939 h 2743200"/>
              <a:gd name="connsiteX13" fmla="*/ 43897 w 3333750"/>
              <a:gd name="connsiteY13" fmla="*/ 614811 h 2743200"/>
              <a:gd name="connsiteX14" fmla="*/ 20085 w 3333750"/>
              <a:gd name="connsiteY14" fmla="*/ 342396 h 2743200"/>
              <a:gd name="connsiteX15" fmla="*/ 288690 w 3333750"/>
              <a:gd name="connsiteY15" fmla="*/ 37596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33750" h="2743200">
                <a:moveTo>
                  <a:pt x="288690" y="37596"/>
                </a:moveTo>
                <a:cubicBezTo>
                  <a:pt x="288690" y="37596"/>
                  <a:pt x="557295" y="-92896"/>
                  <a:pt x="774465" y="188091"/>
                </a:cubicBezTo>
                <a:cubicBezTo>
                  <a:pt x="1266907" y="825314"/>
                  <a:pt x="1778400" y="1441581"/>
                  <a:pt x="2037480" y="2102616"/>
                </a:cubicBezTo>
                <a:cubicBezTo>
                  <a:pt x="2074627" y="2195961"/>
                  <a:pt x="2105107" y="2251206"/>
                  <a:pt x="2066055" y="2427419"/>
                </a:cubicBezTo>
                <a:cubicBezTo>
                  <a:pt x="2066055" y="2427419"/>
                  <a:pt x="1996522" y="2718884"/>
                  <a:pt x="1668862" y="2740792"/>
                </a:cubicBezTo>
                <a:cubicBezTo>
                  <a:pt x="1668862" y="2740792"/>
                  <a:pt x="1375492" y="2750317"/>
                  <a:pt x="1268812" y="2486474"/>
                </a:cubicBezTo>
                <a:cubicBezTo>
                  <a:pt x="1268812" y="2486474"/>
                  <a:pt x="1190707" y="2347409"/>
                  <a:pt x="1253572" y="2153099"/>
                </a:cubicBezTo>
                <a:cubicBezTo>
                  <a:pt x="1433595" y="1594934"/>
                  <a:pt x="2239410" y="610049"/>
                  <a:pt x="2545162" y="209046"/>
                </a:cubicBezTo>
                <a:cubicBezTo>
                  <a:pt x="2620410" y="109986"/>
                  <a:pt x="2755665" y="-4314"/>
                  <a:pt x="2940450" y="8069"/>
                </a:cubicBezTo>
                <a:cubicBezTo>
                  <a:pt x="2940450" y="8069"/>
                  <a:pt x="3271920" y="13784"/>
                  <a:pt x="3331927" y="408119"/>
                </a:cubicBezTo>
                <a:cubicBezTo>
                  <a:pt x="3331927" y="408119"/>
                  <a:pt x="3360502" y="639576"/>
                  <a:pt x="3183337" y="780546"/>
                </a:cubicBezTo>
                <a:cubicBezTo>
                  <a:pt x="3183337" y="780546"/>
                  <a:pt x="3059512" y="892941"/>
                  <a:pt x="2867107" y="882464"/>
                </a:cubicBezTo>
                <a:cubicBezTo>
                  <a:pt x="2335612" y="852936"/>
                  <a:pt x="586822" y="889131"/>
                  <a:pt x="374415" y="872939"/>
                </a:cubicBezTo>
                <a:cubicBezTo>
                  <a:pt x="291547" y="867224"/>
                  <a:pt x="121050" y="795786"/>
                  <a:pt x="43897" y="614811"/>
                </a:cubicBezTo>
                <a:cubicBezTo>
                  <a:pt x="23895" y="567186"/>
                  <a:pt x="-12300" y="465269"/>
                  <a:pt x="20085" y="342396"/>
                </a:cubicBezTo>
                <a:cubicBezTo>
                  <a:pt x="49612" y="229049"/>
                  <a:pt x="117240" y="95699"/>
                  <a:pt x="288690" y="37596"/>
                </a:cubicBezTo>
                <a:close/>
              </a:path>
            </a:pathLst>
          </a:custGeom>
          <a:noFill/>
          <a:ln w="22225" cap="rnd">
            <a:solidFill>
              <a:schemeClr val="tx1"/>
            </a:solidFill>
            <a:prstDash val="sysDot"/>
            <a:round/>
          </a:ln>
        </p:spPr>
        <p:txBody>
          <a:bodyPr rtlCol="0" anchor="ctr"/>
          <a:lstStyle/>
          <a:p>
            <a:pPr defTabSz="914192">
              <a:defRPr/>
            </a:pPr>
            <a:endParaRPr lang="en-US" sz="1765">
              <a:solidFill>
                <a:srgbClr val="1A1A1A"/>
              </a:solidFill>
              <a:latin typeface="Segoe UI"/>
            </a:endParaRPr>
          </a:p>
        </p:txBody>
      </p:sp>
    </p:spTree>
    <p:extLst>
      <p:ext uri="{BB962C8B-B14F-4D97-AF65-F5344CB8AC3E}">
        <p14:creationId xmlns:p14="http://schemas.microsoft.com/office/powerpoint/2010/main" val="241697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2448 -1.85185E-6 L -1.875E-6 -1.85185E-6 " pathEditMode="relative" rAng="0" ptsTypes="AA">
                                      <p:cBhvr>
                                        <p:cTn id="9" dur="600" fill="hold"/>
                                        <p:tgtEl>
                                          <p:spTgt spid="4"/>
                                        </p:tgtEl>
                                        <p:attrNameLst>
                                          <p:attrName>ppt_x</p:attrName>
                                          <p:attrName>ppt_y</p:attrName>
                                        </p:attrNameLst>
                                      </p:cBhvr>
                                      <p:rCtr x="1224" y="0"/>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0.02448 0 L 1.875E-6 0 " pathEditMode="relative" rAng="0" ptsTypes="AA">
                                      <p:cBhvr>
                                        <p:cTn id="14" dur="600" fill="hold"/>
                                        <p:tgtEl>
                                          <p:spTgt spid="24"/>
                                        </p:tgtEl>
                                        <p:attrNameLst>
                                          <p:attrName>ppt_x</p:attrName>
                                          <p:attrName>ppt_y</p:attrName>
                                        </p:attrNameLst>
                                      </p:cBhvr>
                                      <p:rCtr x="1224" y="0"/>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0.02148 1.48148E-6 L 4.58333E-6 1.48148E-6 " pathEditMode="relative" rAng="0" ptsTypes="AA">
                                      <p:cBhvr>
                                        <p:cTn id="19" dur="600" fill="hold"/>
                                        <p:tgtEl>
                                          <p:spTgt spid="3"/>
                                        </p:tgtEl>
                                        <p:attrNameLst>
                                          <p:attrName>ppt_x</p:attrName>
                                          <p:attrName>ppt_y</p:attrName>
                                        </p:attrNameLst>
                                      </p:cBhvr>
                                      <p:rCtr x="-1081" y="0"/>
                                    </p:animMotion>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grpId="1" nodeType="withEffect">
                                  <p:stCondLst>
                                    <p:cond delay="0"/>
                                  </p:stCondLst>
                                  <p:childTnLst>
                                    <p:animMotion origin="layout" path="M 0.02148 -4.44444E-6 L 8.33333E-7 -4.44444E-6 " pathEditMode="relative" rAng="0" ptsTypes="AA">
                                      <p:cBhvr>
                                        <p:cTn id="24" dur="600" fill="hold"/>
                                        <p:tgtEl>
                                          <p:spTgt spid="18"/>
                                        </p:tgtEl>
                                        <p:attrNameLst>
                                          <p:attrName>ppt_x</p:attrName>
                                          <p:attrName>ppt_y</p:attrName>
                                        </p:attrNameLst>
                                      </p:cBhvr>
                                      <p:rCtr x="-1081" y="0"/>
                                    </p:animMotion>
                                  </p:childTnLst>
                                </p:cTn>
                              </p:par>
                              <p:par>
                                <p:cTn id="25" presetID="10" presetClass="entr" presetSubtype="0" fill="hold" grpId="0" nodeType="with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fade">
                                      <p:cBhvr>
                                        <p:cTn id="27" dur="500"/>
                                        <p:tgtEl>
                                          <p:spTgt spid="190"/>
                                        </p:tgtEl>
                                      </p:cBhvr>
                                    </p:animEffect>
                                  </p:childTnLst>
                                </p:cTn>
                              </p:par>
                              <p:par>
                                <p:cTn id="28" presetID="42" presetClass="path" presetSubtype="0" decel="100000" fill="hold" grpId="1" nodeType="withEffect">
                                  <p:stCondLst>
                                    <p:cond delay="0"/>
                                  </p:stCondLst>
                                  <p:childTnLst>
                                    <p:animMotion origin="layout" path="M -0.02448 -1.85185E-6 L 2.08333E-6 -1.85185E-6 " pathEditMode="relative" rAng="0" ptsTypes="AA">
                                      <p:cBhvr>
                                        <p:cTn id="29" dur="600" fill="hold"/>
                                        <p:tgtEl>
                                          <p:spTgt spid="190"/>
                                        </p:tgtEl>
                                        <p:attrNameLst>
                                          <p:attrName>ppt_x</p:attrName>
                                          <p:attrName>ppt_y</p:attrName>
                                        </p:attrNameLst>
                                      </p:cBhvr>
                                      <p:rCtr x="1224" y="0"/>
                                    </p:animMotion>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0"/>
                                  </p:stCondLst>
                                  <p:childTnLst>
                                    <p:animMotion origin="layout" path="M -0.02448 -1.85185E-6 L -1.875E-6 -1.85185E-6 " pathEditMode="relative" rAng="0" ptsTypes="AA">
                                      <p:cBhvr>
                                        <p:cTn id="34" dur="600" fill="hold"/>
                                        <p:tgtEl>
                                          <p:spTgt spid="5"/>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8" grpId="0"/>
      <p:bldP spid="18" grpId="1"/>
      <p:bldP spid="4" grpId="0"/>
      <p:bldP spid="4" grpId="1"/>
      <p:bldP spid="24" grpId="0"/>
      <p:bldP spid="24" grpId="1"/>
      <p:bldP spid="5" grpId="0"/>
      <p:bldP spid="5" grpId="1"/>
      <p:bldP spid="190" grpId="0"/>
      <p:bldP spid="190"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Template.potx" id="{2CADBBCA-27D9-46E7-B3A3-C567313FF888}" vid="{6828082F-1582-489F-88E4-F27562D9B619}"/>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7.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1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ABFE66BBAC25D47A10C09553065BE98" ma:contentTypeVersion="7" ma:contentTypeDescription="Create a new document." ma:contentTypeScope="" ma:versionID="a25394946dcf999588959729ba04d425">
  <xsd:schema xmlns:xsd="http://www.w3.org/2001/XMLSchema" xmlns:xs="http://www.w3.org/2001/XMLSchema" xmlns:p="http://schemas.microsoft.com/office/2006/metadata/properties" xmlns:ns2="2023ac63-7b75-4916-a9ee-591457758eee" xmlns:ns3="4748fd4d-a2ac-483f-be9e-f4fc05d96219" targetNamespace="http://schemas.microsoft.com/office/2006/metadata/properties" ma:root="true" ma:fieldsID="bb3c8cda7262fc1d839e12f913fc67ba" ns2:_="" ns3:_="">
    <xsd:import namespace="2023ac63-7b75-4916-a9ee-591457758eee"/>
    <xsd:import namespace="4748fd4d-a2ac-483f-be9e-f4fc05d9621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748fd4d-a2ac-483f-be9e-f4fc05d96219"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727CD1-B5D8-47FA-B6E5-24227CBEA370}">
  <ds:schemaRefs>
    <ds:schemaRef ds:uri="http://purl.org/dc/dcmitype/"/>
    <ds:schemaRef ds:uri="2023ac63-7b75-4916-a9ee-591457758eee"/>
    <ds:schemaRef ds:uri="http://purl.org/dc/elements/1.1/"/>
    <ds:schemaRef ds:uri="http://purl.org/dc/terms/"/>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4748fd4d-a2ac-483f-be9e-f4fc05d96219"/>
    <ds:schemaRef ds:uri="http://schemas.microsoft.com/office/2006/metadata/properties"/>
  </ds:schemaRefs>
</ds:datastoreItem>
</file>

<file path=customXml/itemProps2.xml><?xml version="1.0" encoding="utf-8"?>
<ds:datastoreItem xmlns:ds="http://schemas.openxmlformats.org/officeDocument/2006/customXml" ds:itemID="{D8843ACF-39A8-43FA-BAC1-CF2180F73C19}">
  <ds:schemaRefs>
    <ds:schemaRef ds:uri="http://schemas.microsoft.com/sharepoint/v3/contenttype/forms"/>
  </ds:schemaRefs>
</ds:datastoreItem>
</file>

<file path=customXml/itemProps3.xml><?xml version="1.0" encoding="utf-8"?>
<ds:datastoreItem xmlns:ds="http://schemas.openxmlformats.org/officeDocument/2006/customXml" ds:itemID="{9B8D6C2A-7A7E-42BD-826C-9B9326B571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23ac63-7b75-4916-a9ee-591457758eee"/>
    <ds:schemaRef ds:uri="4748fd4d-a2ac-483f-be9e-f4fc05d962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5253</TotalTime>
  <Words>7649</Words>
  <Application>Microsoft Office PowerPoint</Application>
  <PresentationFormat>Widescreen</PresentationFormat>
  <Paragraphs>1294</Paragraphs>
  <Slides>48</Slides>
  <Notes>31</Notes>
  <HiddenSlides>18</HiddenSlides>
  <MMClips>0</MMClips>
  <ScaleCrop>false</ScaleCrop>
  <HeadingPairs>
    <vt:vector size="8" baseType="variant">
      <vt:variant>
        <vt:lpstr>Fonts Used</vt:lpstr>
      </vt:variant>
      <vt:variant>
        <vt:i4>20</vt:i4>
      </vt:variant>
      <vt:variant>
        <vt:lpstr>Theme</vt:lpstr>
      </vt:variant>
      <vt:variant>
        <vt:i4>9</vt:i4>
      </vt:variant>
      <vt:variant>
        <vt:lpstr>Embedded OLE Servers</vt:lpstr>
      </vt:variant>
      <vt:variant>
        <vt:i4>1</vt:i4>
      </vt:variant>
      <vt:variant>
        <vt:lpstr>Slide Titles</vt:lpstr>
      </vt:variant>
      <vt:variant>
        <vt:i4>48</vt:i4>
      </vt:variant>
    </vt:vector>
  </HeadingPairs>
  <TitlesOfParts>
    <vt:vector size="78" baseType="lpstr">
      <vt:lpstr>DengXian</vt:lpstr>
      <vt:lpstr>MS PGothic</vt:lpstr>
      <vt:lpstr>MS PGothic</vt:lpstr>
      <vt:lpstr>Arial</vt:lpstr>
      <vt:lpstr>Arial Unicode MS</vt:lpstr>
      <vt:lpstr>Calibri</vt:lpstr>
      <vt:lpstr>Calibri Light</vt:lpstr>
      <vt:lpstr>Consolas</vt:lpstr>
      <vt:lpstr>HelveticaNeueLTStd-Bd</vt:lpstr>
      <vt:lpstr>HelveticaNeueLTStd-Md</vt:lpstr>
      <vt:lpstr>HelveticaNeueLTStd-Roman</vt:lpstr>
      <vt:lpstr>Rockwell Extra Bold</vt:lpstr>
      <vt:lpstr>Segoe Pro Semibold</vt:lpstr>
      <vt:lpstr>Segoe UI</vt:lpstr>
      <vt:lpstr>Segoe UI Light</vt:lpstr>
      <vt:lpstr>Segoe UI Semibold</vt:lpstr>
      <vt:lpstr>Segoe UI Semilight</vt:lpstr>
      <vt:lpstr>Segoe UI Semilight (Body)</vt:lpstr>
      <vt:lpstr>Symbol</vt:lpstr>
      <vt:lpstr>Wingdings</vt:lpstr>
      <vt:lpstr>1_WHITE TEMPLATE</vt:lpstr>
      <vt:lpstr>5-50183_Microsoft_Inspire_Template</vt:lpstr>
      <vt:lpstr>2_5-30660_TR21_BO_CT_Template</vt:lpstr>
      <vt:lpstr>5-50091_TR24_BO_CT_Template</vt:lpstr>
      <vt:lpstr>Thème Office</vt:lpstr>
      <vt:lpstr>Template (March 2016)</vt:lpstr>
      <vt:lpstr>Azure PPT Template - 2018</vt:lpstr>
      <vt:lpstr>1_Azure PPT Template - 2018</vt:lpstr>
      <vt:lpstr>1_Azure_2015</vt:lpstr>
      <vt:lpstr>think-cell Slide</vt:lpstr>
      <vt:lpstr>Modernization Microsoft Cloud WorkShop  OSS Paas &amp; DevOps </vt:lpstr>
      <vt:lpstr>Agenda</vt:lpstr>
      <vt:lpstr>Logistique</vt:lpstr>
      <vt:lpstr>PowerPoint Presentation</vt:lpstr>
      <vt:lpstr>Why open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POLL:  Which one of these will land best with your customers?</vt:lpstr>
      <vt:lpstr>Why open source?</vt:lpstr>
      <vt:lpstr>Applications fuel digital transformation</vt:lpstr>
      <vt:lpstr>PowerPoint Presentation</vt:lpstr>
      <vt:lpstr>Challenges with current applications</vt:lpstr>
      <vt:lpstr>We can helpapplications</vt:lpstr>
      <vt:lpstr>The  Journey to the cloud</vt:lpstr>
      <vt:lpstr>PowerPoint Presentation</vt:lpstr>
      <vt:lpstr>The Container Revolution</vt:lpstr>
      <vt:lpstr>PowerPoint Presentation</vt:lpstr>
      <vt:lpstr>Multiple ways to Modernize, You can start at any stage</vt:lpstr>
      <vt:lpstr>Assessing your App Portfolio</vt:lpstr>
      <vt:lpstr>MSIT’s own Cloud adoption approach</vt:lpstr>
      <vt:lpstr>PowerPoint Presentation</vt:lpstr>
      <vt:lpstr>PowerPoint Presentation</vt:lpstr>
      <vt:lpstr>PowerPoint Presentation</vt:lpstr>
      <vt:lpstr>Providing choice to Customers</vt:lpstr>
      <vt:lpstr>PowerPoint Presentation</vt:lpstr>
      <vt:lpstr>PowerPoint Presentation</vt:lpstr>
      <vt:lpstr>PowerPoint Presentation</vt:lpstr>
      <vt:lpstr>PowerPoint Presentation</vt:lpstr>
      <vt:lpstr>DevOps with  Azure DevOps </vt:lpstr>
      <vt:lpstr>The converged DevOps lifecycle</vt:lpstr>
      <vt:lpstr>Common software delivery challenges</vt:lpstr>
      <vt:lpstr>What is DevOps?</vt:lpstr>
      <vt:lpstr>Tools and services for any developer, any app</vt:lpstr>
      <vt:lpstr>Introducing Azure DevOps</vt:lpstr>
      <vt:lpstr>DevOps at Microsoft</vt:lpstr>
      <vt:lpstr>PowerPoint Presentation</vt:lpstr>
      <vt:lpstr>Azure DevOps  and OSS</vt:lpstr>
      <vt:lpstr>DevOps Vision on Azure</vt:lpstr>
      <vt:lpstr>12 Factor App</vt:lpstr>
      <vt:lpstr>Cloud Design Patterns</vt:lpstr>
      <vt:lpstr>Cloud Design Patterns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of software development in the Cloud</dc:title>
  <dc:creator>Sajan Parihar</dc:creator>
  <cp:lastModifiedBy>Jivane Rajabaly</cp:lastModifiedBy>
  <cp:revision>136</cp:revision>
  <dcterms:modified xsi:type="dcterms:W3CDTF">2018-09-21T15:46:35Z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sajanp@microsoft.com</vt:lpwstr>
  </property>
  <property fmtid="{D5CDD505-2E9C-101B-9397-08002B2CF9AE}" pid="6" name="MSIP_Label_f42aa342-8706-4288-bd11-ebb85995028c_SetDate">
    <vt:lpwstr>2017-10-18T14:26:35.1435333-07:00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0x0101006ABFE66BBAC25D47A10C09553065BE98</vt:lpwstr>
  </property>
</Properties>
</file>